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84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prnWhat="handouts2" frameSlides="1"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9372"/>
    <p:restoredTop sz="96973"/>
  </p:normalViewPr>
  <p:slideViewPr>
    <p:cSldViewPr>
      <p:cViewPr varScale="1">
        <p:scale>
          <a:sx n="104" d="100"/>
          <a:sy n="104" d="100"/>
        </p:scale>
        <p:origin x="816" y="114"/>
      </p:cViewPr>
      <p:guideLst>
        <p:guide orient="horz" pos="215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handoutMaster" Target="handoutMasters/handout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slide" Target="slides/slide31.xml"  /><Relationship Id="rId35" Type="http://schemas.openxmlformats.org/officeDocument/2006/relationships/slide" Target="slides/slide32.xml"  /><Relationship Id="rId36" Type="http://schemas.openxmlformats.org/officeDocument/2006/relationships/slide" Target="slides/slide33.xml"  /><Relationship Id="rId37" Type="http://schemas.openxmlformats.org/officeDocument/2006/relationships/slide" Target="slides/slide34.xml"  /><Relationship Id="rId38" Type="http://schemas.openxmlformats.org/officeDocument/2006/relationships/slide" Target="slides/slide35.xml"  /><Relationship Id="rId39" Type="http://schemas.openxmlformats.org/officeDocument/2006/relationships/slide" Target="slides/slide36.xml"  /><Relationship Id="rId4" Type="http://schemas.openxmlformats.org/officeDocument/2006/relationships/slide" Target="slides/slide1.xml"  /><Relationship Id="rId40" Type="http://schemas.openxmlformats.org/officeDocument/2006/relationships/slide" Target="slides/slide37.xml"  /><Relationship Id="rId41" Type="http://schemas.openxmlformats.org/officeDocument/2006/relationships/slide" Target="slides/slide38.xml"  /><Relationship Id="rId42" Type="http://schemas.openxmlformats.org/officeDocument/2006/relationships/slide" Target="slides/slide39.xml"  /><Relationship Id="rId43" Type="http://schemas.openxmlformats.org/officeDocument/2006/relationships/slide" Target="slides/slide40.xml"  /><Relationship Id="rId44" Type="http://schemas.openxmlformats.org/officeDocument/2006/relationships/slide" Target="slides/slide41.xml"  /><Relationship Id="rId45" Type="http://schemas.openxmlformats.org/officeDocument/2006/relationships/slide" Target="slides/slide42.xml"  /><Relationship Id="rId46" Type="http://schemas.openxmlformats.org/officeDocument/2006/relationships/slide" Target="slides/slide43.xml"  /><Relationship Id="rId47" Type="http://schemas.openxmlformats.org/officeDocument/2006/relationships/slide" Target="slides/slide44.xml"  /><Relationship Id="rId48" Type="http://schemas.openxmlformats.org/officeDocument/2006/relationships/slide" Target="slides/slide45.xml"  /><Relationship Id="rId49" Type="http://schemas.openxmlformats.org/officeDocument/2006/relationships/slide" Target="slides/slide46.xml"  /><Relationship Id="rId5" Type="http://schemas.openxmlformats.org/officeDocument/2006/relationships/slide" Target="slides/slide2.xml"  /><Relationship Id="rId50" Type="http://schemas.openxmlformats.org/officeDocument/2006/relationships/slide" Target="slides/slide47.xml"  /><Relationship Id="rId51" Type="http://schemas.openxmlformats.org/officeDocument/2006/relationships/slide" Target="slides/slide48.xml"  /><Relationship Id="rId52" Type="http://schemas.openxmlformats.org/officeDocument/2006/relationships/slide" Target="slides/slide49.xml"  /><Relationship Id="rId53" Type="http://schemas.openxmlformats.org/officeDocument/2006/relationships/slide" Target="slides/slide50.xml"  /><Relationship Id="rId54" Type="http://schemas.openxmlformats.org/officeDocument/2006/relationships/slide" Target="slides/slide51.xml"  /><Relationship Id="rId55" Type="http://schemas.openxmlformats.org/officeDocument/2006/relationships/slide" Target="slides/slide52.xml"  /><Relationship Id="rId56" Type="http://schemas.openxmlformats.org/officeDocument/2006/relationships/slide" Target="slides/slide53.xml"  /><Relationship Id="rId57" Type="http://schemas.openxmlformats.org/officeDocument/2006/relationships/slide" Target="slides/slide54.xml"  /><Relationship Id="rId58" Type="http://schemas.openxmlformats.org/officeDocument/2006/relationships/slide" Target="slides/slide55.xml"  /><Relationship Id="rId59" Type="http://schemas.openxmlformats.org/officeDocument/2006/relationships/slide" Target="slides/slide56.xml"  /><Relationship Id="rId6" Type="http://schemas.openxmlformats.org/officeDocument/2006/relationships/slide" Target="slides/slide3.xml"  /><Relationship Id="rId60" Type="http://schemas.openxmlformats.org/officeDocument/2006/relationships/slide" Target="slides/slide57.xml"  /><Relationship Id="rId61" Type="http://schemas.openxmlformats.org/officeDocument/2006/relationships/slide" Target="slides/slide58.xml"  /><Relationship Id="rId62" Type="http://schemas.openxmlformats.org/officeDocument/2006/relationships/slide" Target="slides/slide59.xml"  /><Relationship Id="rId63" Type="http://schemas.openxmlformats.org/officeDocument/2006/relationships/slide" Target="slides/slide60.xml"  /><Relationship Id="rId64" Type="http://schemas.openxmlformats.org/officeDocument/2006/relationships/slide" Target="slides/slide61.xml"  /><Relationship Id="rId65" Type="http://schemas.openxmlformats.org/officeDocument/2006/relationships/slide" Target="slides/slide62.xml"  /><Relationship Id="rId66" Type="http://schemas.openxmlformats.org/officeDocument/2006/relationships/slide" Target="slides/slide63.xml"  /><Relationship Id="rId67" Type="http://schemas.openxmlformats.org/officeDocument/2006/relationships/slide" Target="slides/slide64.xml"  /><Relationship Id="rId68" Type="http://schemas.openxmlformats.org/officeDocument/2006/relationships/slide" Target="slides/slide65.xml"  /><Relationship Id="rId69" Type="http://schemas.openxmlformats.org/officeDocument/2006/relationships/slide" Target="slides/slide66.xml"  /><Relationship Id="rId7" Type="http://schemas.openxmlformats.org/officeDocument/2006/relationships/slide" Target="slides/slide4.xml"  /><Relationship Id="rId70" Type="http://schemas.openxmlformats.org/officeDocument/2006/relationships/slide" Target="slides/slide67.xml"  /><Relationship Id="rId71" Type="http://schemas.openxmlformats.org/officeDocument/2006/relationships/slide" Target="slides/slide68.xml"  /><Relationship Id="rId72" Type="http://schemas.openxmlformats.org/officeDocument/2006/relationships/slide" Target="slides/slide69.xml"  /><Relationship Id="rId73" Type="http://schemas.openxmlformats.org/officeDocument/2006/relationships/slide" Target="slides/slide70.xml"  /><Relationship Id="rId74" Type="http://schemas.openxmlformats.org/officeDocument/2006/relationships/slide" Target="slides/slide71.xml"  /><Relationship Id="rId75" Type="http://schemas.openxmlformats.org/officeDocument/2006/relationships/slide" Target="slides/slide72.xml"  /><Relationship Id="rId76" Type="http://schemas.openxmlformats.org/officeDocument/2006/relationships/slide" Target="slides/slide73.xml"  /><Relationship Id="rId77" Type="http://schemas.openxmlformats.org/officeDocument/2006/relationships/slide" Target="slides/slide74.xml"  /><Relationship Id="rId78" Type="http://schemas.openxmlformats.org/officeDocument/2006/relationships/slide" Target="slides/slide75.xml"  /><Relationship Id="rId79" Type="http://schemas.openxmlformats.org/officeDocument/2006/relationships/slide" Target="slides/slide76.xml"  /><Relationship Id="rId8" Type="http://schemas.openxmlformats.org/officeDocument/2006/relationships/slide" Target="slides/slide5.xml"  /><Relationship Id="rId80" Type="http://schemas.openxmlformats.org/officeDocument/2006/relationships/slide" Target="slides/slide77.xml"  /><Relationship Id="rId81" Type="http://schemas.openxmlformats.org/officeDocument/2006/relationships/slide" Target="slides/slide78.xml"  /><Relationship Id="rId82" Type="http://schemas.openxmlformats.org/officeDocument/2006/relationships/slide" Target="slides/slide79.xml"  /><Relationship Id="rId83" Type="http://schemas.openxmlformats.org/officeDocument/2006/relationships/slide" Target="slides/slide80.xml"  /><Relationship Id="rId84" Type="http://schemas.openxmlformats.org/officeDocument/2006/relationships/slide" Target="slides/slide81.xml"  /><Relationship Id="rId85" Type="http://schemas.openxmlformats.org/officeDocument/2006/relationships/slide" Target="slides/slide82.xml"  /><Relationship Id="rId86" Type="http://schemas.openxmlformats.org/officeDocument/2006/relationships/presProps" Target="presProps.xml"  /><Relationship Id="rId87" Type="http://schemas.openxmlformats.org/officeDocument/2006/relationships/viewProps" Target="viewProps.xml"  /><Relationship Id="rId88" Type="http://schemas.openxmlformats.org/officeDocument/2006/relationships/theme" Target="theme/theme1.xml"  /><Relationship Id="rId89" Type="http://schemas.openxmlformats.org/officeDocument/2006/relationships/tableStyles" Target="tableStyles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C52AF26-4012-4A70-B982-753FB2F578A7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C4CEFF07-EABD-4589-AAF9-17CA1CF22110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76DA02C8-2AAC-43DE-951D-5A8F24C19A01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2CB76E7E-9ADB-41FC-A2F8-BC9262002387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25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35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40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3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71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79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CB76E7E-9ADB-41FC-A2F8-BC9262002387}" type="slidenum">
              <a:rPr lang="en-US" altLang="en-US"/>
              <a:pPr lvl="0">
                <a:defRPr lang="ko-KR" altLang="en-US"/>
              </a:pPr>
              <a:t>25</a:t>
            </a:fld>
            <a:endParaRPr lang="en-US" altLang="en-US"/>
          </a:p>
        </p:txBody>
      </p:sp>
    </p:spTree>
  </p:cSld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CB76E7E-9ADB-41FC-A2F8-BC9262002387}" type="slidenum">
              <a:rPr lang="en-US" altLang="en-US"/>
              <a:pPr lvl="0">
                <a:defRPr lang="ko-KR" altLang="en-US"/>
              </a:pPr>
              <a:t>35</a:t>
            </a:fld>
            <a:endParaRPr lang="en-US" altLang="en-US"/>
          </a:p>
        </p:txBody>
      </p:sp>
    </p:spTree>
  </p:cSld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CB76E7E-9ADB-41FC-A2F8-BC9262002387}" type="slidenum">
              <a:rPr lang="en-US" altLang="en-US"/>
              <a:pPr lvl="0">
                <a:defRPr lang="ko-KR" altLang="en-US"/>
              </a:pPr>
              <a:t>40</a:t>
            </a:fld>
            <a:endParaRPr lang="en-US" altLang="en-US"/>
          </a:p>
        </p:txBody>
      </p:sp>
    </p:spTree>
  </p:cSld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CB76E7E-9ADB-41FC-A2F8-BC9262002387}" type="slidenum">
              <a:rPr lang="en-US" altLang="en-US"/>
              <a:pPr lvl="0">
                <a:defRPr lang="ko-KR" altLang="en-US"/>
              </a:pPr>
              <a:t>43</a:t>
            </a:fld>
            <a:endParaRPr lang="en-US" altLang="en-US"/>
          </a:p>
        </p:txBody>
      </p:sp>
    </p:spTree>
  </p:cSld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CB76E7E-9ADB-41FC-A2F8-BC9262002387}" type="slidenum">
              <a:rPr lang="en-US" altLang="en-US"/>
              <a:pPr lvl="0">
                <a:defRPr lang="ko-KR" altLang="en-US"/>
              </a:pPr>
              <a:t>71</a:t>
            </a:fld>
            <a:endParaRPr lang="en-US" altLang="en-US"/>
          </a:p>
        </p:txBody>
      </p:sp>
    </p:spTree>
  </p:cSld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CB76E7E-9ADB-41FC-A2F8-BC9262002387}" type="slidenum">
              <a:rPr lang="en-US" altLang="en-US"/>
              <a:pPr lvl="0">
                <a:defRPr lang="ko-KR" altLang="en-US"/>
              </a:pPr>
              <a:t>79</a:t>
            </a:fld>
            <a:endParaRPr lang="en-US" altLang="en-US"/>
          </a:p>
        </p:txBody>
      </p:sp>
    </p:spTree>
  </p:cSld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60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5" name="제목 4"/>
          <p:cNvSpPr>
            <a:spLocks noGrp="1"/>
          </p:cNvSpPr>
          <p:nvPr>
            <p:ph type="ctrTitle" idx="0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xmlns:mc="http://schemas.openxmlformats.org/markup-compatibility/2006" xmlns:hp="http://schemas.haansoft.com/office/presentation/8.0" sz="4500" b="1" mc:Ignorable="hp" hp:hslEmbossed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20" name="부제목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19" name="날짜 개체 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91B701B-5272-4811-9C92-0AB78397BE3A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60E3A3A-6651-4525-887B-B66938413DE4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60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1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B0B10CB-75B6-4572-8607-3BD5EFCE3314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9097CE-62D3-4C65-9812-FD15FA49CE1A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7505E5E-5A4C-47A2-A797-68EF9438813E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D5358A8-8772-46F5-82C0-4C9FFD773693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60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D8CDBFE-CF8A-48C5-829A-3F8F6BC21A43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E80E4C56-940E-4CE0-9D30-5EE17D17DDF1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60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11" name="한쪽 모서리가 둥근 사각형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E690A57-69DD-4CE3-A434-35A07EFDD021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0C052D8-3FE9-4FE4-9782-DEAE2B3E72D2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E368E43-97AC-4462-A995-C44589A2C9DF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모양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60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>
              <a:defRPr lang="ko-KR" altLang="en-US"/>
            </a:pPr>
            <a:endParaRPr lang="en-US"/>
          </a:p>
        </p:txBody>
      </p:sp>
      <p:sp>
        <p:nvSpPr>
          <p:cNvPr id="13" name="제목 개체 틀 12"/>
          <p:cNvSpPr>
            <a:spLocks noGrp="1"/>
          </p:cNvSpPr>
          <p:nvPr>
            <p:ph type="title" idx="0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 lnSpcReduction="0"/>
          </a:bodyPr>
          <a:lstStyle/>
          <a:p>
            <a:pPr lvl="0" eaLnBrk="1" latinLnBrk="0" hangingPunct="1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 eaLnBrk="1" latinLnBrk="0" hangingPunct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 eaLnBrk="1" latinLnBrk="0" hangingPunct="1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 eaLnBrk="1" latinLnBrk="0" hangingPunct="1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 eaLnBrk="1" latinLnBrk="0" hangingPunct="1">
              <a:defRPr lang="ko-KR" altLang="en-US"/>
            </a:pPr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25" name="날짜 개체 틀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31B0B221-6A14-4403-BBF0-882A5316C4AB}" type="datetime1">
              <a:rPr lang="ko-KR" altLang="en-US"/>
              <a:pPr lvl="0">
                <a:defRPr lang="ko-KR" altLang="en-US"/>
              </a:pPr>
              <a:t>2022-02-28</a:t>
            </a:fld>
            <a:endParaRPr lang="ko-KR" altLang="en-US"/>
          </a:p>
        </p:txBody>
      </p:sp>
      <p:sp>
        <p:nvSpPr>
          <p:cNvPr id="18" name="바닥글 개체 틀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7DAE4D61-9C92-4856-9DAD-A05C7E3CAE5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xmlns:mc="http://schemas.openxmlformats.org/markup-compatibility/2006" xmlns:hp="http://schemas.haansoft.com/office/presentation/8.0" mc:Ignorable="hp" hp:hslDur="500"/>
  <p:hf hdr="0" ftr="0" dt="0"/>
  <p:txStyles>
    <p:titleStyle>
      <a:lvl1pPr algn="l" rtl="0" eaLnBrk="1" latinLnBrk="1" hangingPunct="1">
        <a:spcBef>
          <a:spcPct val="0"/>
        </a:spcBef>
        <a:buNone/>
        <a:defRPr xmlns:mc="http://schemas.openxmlformats.org/markup-compatibility/2006" xmlns:hp="http://schemas.haansoft.com/office/presentation/8.0" kumimoji="0" sz="3600" b="1" kern="1200" mc:Ignorable="hp" hp:hslEmbossed="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176" indent="-265176" algn="l" rtl="0" eaLnBrk="1" latinLnBrk="1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01168" algn="l" rtl="0" eaLnBrk="1" latinLnBrk="1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1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1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1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1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1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1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7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7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7.xml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7.xml" 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7.xml"  /></Relationships>
</file>

<file path=ppt/slides/_rels/slide7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7.xml"  /></Relationships>
</file>

<file path=ppt/slides/_rels/slide8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755576" y="1772816"/>
            <a:ext cx="7772400" cy="2016224"/>
          </a:xfrm>
        </p:spPr>
        <p:txBody>
          <a:bodyPr>
            <a:normAutofit fontScale="90000" lnSpcReduction="0"/>
          </a:bodyPr>
          <a:lstStyle/>
          <a:p>
            <a:pPr algn="ctr">
              <a:defRPr lang="ko-KR" altLang="en-US"/>
            </a:pPr>
            <a:r>
              <a:rPr lang="ko-KR" altLang="en-US"/>
              <a:t>사회복지론</a:t>
            </a:r>
            <a:br>
              <a:rPr lang="en-US" altLang="ko-KR"/>
            </a:br>
            <a:br>
              <a:rPr lang="en-US" altLang="ko-KR"/>
            </a:br>
            <a:r>
              <a:rPr lang="ko-KR" altLang="en-US" sz="2111"/>
              <a:t>대구대학교 평생교육원 </a:t>
            </a:r>
            <a:br>
              <a:rPr lang="en-US" altLang="ko-KR" sz="2111"/>
            </a:br>
            <a:r>
              <a:rPr lang="ko-KR" altLang="en-US" sz="2111"/>
              <a:t>사회복지현장실습 강의안</a:t>
            </a:r>
            <a:br>
              <a:rPr lang="en-US" altLang="ko-KR" sz="2111"/>
            </a:br>
            <a:br>
              <a:rPr lang="en-US" altLang="ko-KR" sz="2111"/>
            </a:br>
            <a:endParaRPr lang="ko-KR" altLang="en-US" sz="2111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55576" y="4530824"/>
            <a:ext cx="7772400" cy="914400"/>
          </a:xfrm>
        </p:spPr>
        <p:txBody>
          <a:bodyPr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chemeClr val="tx1"/>
                </a:solidFill>
              </a:rPr>
              <a:t>대구대학교 사회복지학과 명예교수</a:t>
            </a:r>
            <a:endParaRPr lang="ko-KR" altLang="en-US" b="1">
              <a:solidFill>
                <a:schemeClr val="tx1"/>
              </a:solidFill>
            </a:endParaRPr>
          </a:p>
          <a:p>
            <a:pPr lvl="0">
              <a:spcBef>
                <a:spcPct val="0"/>
              </a:spcBef>
              <a:defRPr lang="ko-KR" altLang="en-US"/>
            </a:pPr>
            <a:r>
              <a:rPr lang="ko-KR" altLang="en-US" b="1">
                <a:solidFill>
                  <a:schemeClr val="tx1"/>
                </a:solidFill>
              </a:rPr>
              <a:t>철학박사</a:t>
            </a:r>
            <a:r>
              <a:rPr lang="ko-KR" altLang="en-US" sz="1700" b="1">
                <a:solidFill>
                  <a:schemeClr val="tx1"/>
                </a:solidFill>
              </a:rPr>
              <a:t> </a:t>
            </a:r>
            <a:r>
              <a:rPr lang="ko-KR" altLang="en-US" sz="3000" b="1">
                <a:solidFill>
                  <a:schemeClr val="tx1"/>
                </a:solidFill>
              </a:rPr>
              <a:t>김 태 진</a:t>
            </a:r>
            <a:endParaRPr lang="ko-KR" altLang="en-US" sz="3000" b="1">
              <a:solidFill>
                <a:schemeClr val="tx1"/>
              </a:solidFill>
            </a:endParaRPr>
          </a:p>
        </p:txBody>
      </p:sp>
      <p:sp>
        <p:nvSpPr>
          <p:cNvPr id="4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19872" y="764704"/>
            <a:ext cx="1167368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600">
                <a:ea typeface="(환)돋움중둥근체"/>
              </a:rPr>
              <a:t>목   차</a:t>
            </a:r>
            <a:endParaRPr lang="ko-KR" altLang="en-US" sz="2600">
              <a:ea typeface="(환)돋움중둥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7231" y="1639828"/>
            <a:ext cx="4111634" cy="46542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971550" lvl="1" indent="-514350">
              <a:defRPr lang="ko-KR" altLang="en-US"/>
            </a:pPr>
            <a:r>
              <a:rPr lang="en-US" altLang="ko-KR" sz="2000" b="1">
                <a:latin typeface="MS PMincho"/>
                <a:ea typeface="MS PMincho"/>
              </a:rPr>
              <a:t>Ⅰ. </a:t>
            </a:r>
            <a:r>
              <a:rPr lang="en-US" altLang="ko-KR" sz="2000" b="1">
                <a:latin typeface="Adobe Fangsong Std R"/>
                <a:ea typeface="Adobe Fangsong Std R"/>
              </a:rPr>
              <a:t>	  </a:t>
            </a:r>
            <a:r>
              <a:rPr lang="ko-KR" altLang="en-US" sz="2000" b="1"/>
              <a:t>삶과</a:t>
            </a:r>
            <a:r>
              <a:rPr lang="en-US" altLang="ko-KR" sz="2000" b="1"/>
              <a:t> </a:t>
            </a:r>
            <a:r>
              <a:rPr lang="ko-KR" altLang="en-US" sz="2000" b="1"/>
              <a:t>사회복지</a:t>
            </a:r>
            <a:endParaRPr lang="ko-KR" altLang="en-US" sz="2000" b="1"/>
          </a:p>
          <a:p>
            <a:pPr marL="971550" lvl="1" indent="-514350">
              <a:defRPr lang="ko-KR" altLang="en-US"/>
            </a:pPr>
            <a:endParaRPr lang="en-US" altLang="ko-KR" sz="2000" b="1"/>
          </a:p>
          <a:p>
            <a:pPr marL="971550" lvl="1" indent="-514350">
              <a:defRPr lang="ko-KR" altLang="en-US"/>
            </a:pPr>
            <a:r>
              <a:rPr lang="en-US" altLang="ko-KR" sz="2000" b="1">
                <a:latin typeface="MS PMincho"/>
                <a:ea typeface="MS PMincho"/>
              </a:rPr>
              <a:t>Ⅱ.</a:t>
            </a:r>
            <a:r>
              <a:rPr lang="en-US" altLang="ko-KR" sz="2000" b="1">
                <a:latin typeface="굴림"/>
                <a:ea typeface="굴림"/>
              </a:rPr>
              <a:t>  </a:t>
            </a:r>
            <a:r>
              <a:rPr lang="ko-KR" altLang="en-US" sz="2000" b="1"/>
              <a:t>사회복지의 개념적 기초</a:t>
            </a:r>
            <a:endParaRPr lang="ko-KR" altLang="en-US" sz="2000" b="1"/>
          </a:p>
          <a:p>
            <a:pPr marL="971550" lvl="1" indent="-514350">
              <a:defRPr lang="ko-KR" altLang="en-US"/>
            </a:pPr>
            <a:endParaRPr lang="en-US" altLang="ko-KR" sz="2000" b="1"/>
          </a:p>
          <a:p>
            <a:pPr marL="971550" lvl="1" indent="-514350">
              <a:defRPr lang="ko-KR" altLang="en-US"/>
            </a:pPr>
            <a:r>
              <a:rPr lang="ko-KR" altLang="ko-KR" sz="2000" b="1">
                <a:latin typeface="MS PMincho"/>
                <a:ea typeface="굴림"/>
              </a:rPr>
              <a:t>Ⅲ</a:t>
            </a:r>
            <a:r>
              <a:rPr lang="en-US" altLang="ko-KR" sz="2000" b="1">
                <a:latin typeface="MS PMincho"/>
                <a:ea typeface="MS PMincho"/>
              </a:rPr>
              <a:t>.</a:t>
            </a:r>
            <a:r>
              <a:rPr lang="en-US" altLang="ko-KR" sz="2000" b="1">
                <a:latin typeface="굴림"/>
                <a:ea typeface="굴림"/>
              </a:rPr>
              <a:t>  </a:t>
            </a:r>
            <a:r>
              <a:rPr lang="ko-KR" altLang="en-US" sz="2000" b="1">
                <a:latin typeface="굴림"/>
                <a:ea typeface="굴림"/>
              </a:rPr>
              <a:t>사회복지실천현장</a:t>
            </a:r>
            <a:endParaRPr lang="ko-KR" altLang="en-US" sz="2000" b="1">
              <a:latin typeface="굴림"/>
              <a:ea typeface="굴림"/>
            </a:endParaRPr>
          </a:p>
          <a:p>
            <a:pPr marL="971550" lvl="1" indent="-514350">
              <a:defRPr lang="ko-KR" altLang="en-US"/>
            </a:pPr>
            <a:endParaRPr lang="en-US" altLang="ko-KR" sz="2000" b="1">
              <a:latin typeface="굴림"/>
              <a:ea typeface="굴림"/>
            </a:endParaRPr>
          </a:p>
          <a:p>
            <a:pPr marL="971550" lvl="1" indent="-514350">
              <a:defRPr lang="ko-KR" altLang="en-US"/>
            </a:pPr>
            <a:r>
              <a:rPr lang="ko-KR" altLang="ko-KR" sz="2000" b="1">
                <a:latin typeface="MS PMincho"/>
              </a:rPr>
              <a:t>Ⅳ</a:t>
            </a:r>
            <a:r>
              <a:rPr lang="en-US" altLang="ko-KR" sz="2000" b="1">
                <a:latin typeface="MS PMincho"/>
                <a:ea typeface="MS PMincho"/>
              </a:rPr>
              <a:t>.</a:t>
            </a:r>
            <a:r>
              <a:rPr lang="en-US" altLang="ko-KR" sz="2000" b="1">
                <a:latin typeface="굴림"/>
              </a:rPr>
              <a:t> </a:t>
            </a:r>
            <a:r>
              <a:rPr lang="ko-KR" altLang="en-US" sz="2000" b="1"/>
              <a:t>사회복지의 역사</a:t>
            </a:r>
            <a:endParaRPr lang="ko-KR" altLang="en-US" sz="2000" b="1"/>
          </a:p>
          <a:p>
            <a:pPr marL="971550" lvl="1" indent="-514350">
              <a:defRPr lang="ko-KR" altLang="en-US"/>
            </a:pPr>
            <a:endParaRPr lang="en-US" altLang="ko-KR" sz="2000" b="1"/>
          </a:p>
          <a:p>
            <a:pPr marL="971550" lvl="1" indent="-514350">
              <a:defRPr lang="ko-KR" altLang="en-US"/>
            </a:pPr>
            <a:r>
              <a:rPr lang="en-US" altLang="ko-KR" sz="2000" b="1">
                <a:latin typeface="MS PMincho"/>
                <a:ea typeface="MS PMincho"/>
              </a:rPr>
              <a:t>Ⅴ</a:t>
            </a:r>
            <a:r>
              <a:rPr lang="en-US" altLang="ko-KR" sz="2000" b="1">
                <a:latin typeface="#신디나루"/>
              </a:rPr>
              <a:t>.</a:t>
            </a:r>
            <a:r>
              <a:rPr lang="en-US" altLang="ko-KR" sz="2000" b="1">
                <a:latin typeface="굴림"/>
              </a:rPr>
              <a:t> </a:t>
            </a:r>
            <a:r>
              <a:rPr lang="ko-KR" altLang="en-US" sz="2000" b="1"/>
              <a:t>사회복지법과 사회복지정책</a:t>
            </a:r>
            <a:endParaRPr lang="ko-KR" altLang="en-US" sz="2000" b="1"/>
          </a:p>
          <a:p>
            <a:pPr marL="971550" lvl="1" indent="-514350">
              <a:defRPr lang="ko-KR" altLang="en-US"/>
            </a:pPr>
            <a:endParaRPr lang="en-US" altLang="ko-KR" sz="2000" b="1"/>
          </a:p>
          <a:p>
            <a:pPr marL="971550" lvl="1" indent="-514350">
              <a:defRPr lang="ko-KR" altLang="en-US"/>
            </a:pPr>
            <a:r>
              <a:rPr lang="ko-KR" altLang="ko-KR" sz="2000" b="1">
                <a:latin typeface="MS PMincho"/>
                <a:ea typeface="(한)매직체"/>
              </a:rPr>
              <a:t>Ⅵ</a:t>
            </a:r>
            <a:r>
              <a:rPr lang="en-US" altLang="ko-KR" sz="2000" b="1">
                <a:latin typeface="굴림"/>
              </a:rPr>
              <a:t>. </a:t>
            </a:r>
            <a:r>
              <a:rPr lang="ko-KR" altLang="en-US" sz="2000" b="1">
                <a:latin typeface="굴림"/>
                <a:ea typeface="굴림"/>
              </a:rPr>
              <a:t>사회복지의</a:t>
            </a:r>
            <a:r>
              <a:rPr lang="en-US" altLang="ko-KR" sz="2000" b="1">
                <a:latin typeface="굴림"/>
                <a:ea typeface="굴림"/>
              </a:rPr>
              <a:t> </a:t>
            </a:r>
            <a:r>
              <a:rPr lang="ko-KR" altLang="en-US" sz="2000" b="1">
                <a:latin typeface="굴림"/>
                <a:ea typeface="굴림"/>
              </a:rPr>
              <a:t>전망과 과제</a:t>
            </a:r>
            <a:endParaRPr lang="ko-KR" altLang="en-US" sz="2000" b="1">
              <a:latin typeface="굴림"/>
              <a:ea typeface="굴림"/>
            </a:endParaRPr>
          </a:p>
          <a:p>
            <a:pPr marL="971550" lvl="1" indent="-514350">
              <a:defRPr lang="ko-KR" altLang="en-US"/>
            </a:pPr>
            <a:endParaRPr lang="en-US" altLang="ko-KR" sz="2000" b="1">
              <a:latin typeface="굴림"/>
              <a:ea typeface="굴림"/>
            </a:endParaRPr>
          </a:p>
          <a:p>
            <a:pPr marL="971550" lvl="1" indent="-514350">
              <a:defRPr lang="ko-KR" altLang="en-US"/>
            </a:pPr>
            <a:r>
              <a:rPr lang="en-US" altLang="ko-KR" sz="2000" b="1">
                <a:latin typeface="MS PMincho"/>
                <a:ea typeface="MS PMincho"/>
              </a:rPr>
              <a:t>Ⅶ</a:t>
            </a:r>
            <a:r>
              <a:rPr lang="en-US" altLang="ko-KR" sz="2000" b="1">
                <a:latin typeface="MS PMincho"/>
                <a:ea typeface="(한)매직체"/>
              </a:rPr>
              <a:t>.</a:t>
            </a:r>
            <a:r>
              <a:rPr lang="en-US" altLang="ko-KR" sz="2000">
                <a:latin typeface="MS PMincho"/>
                <a:ea typeface="(한)매직체"/>
              </a:rPr>
              <a:t> </a:t>
            </a:r>
            <a:r>
              <a:rPr lang="ko-KR" altLang="en-US" sz="2000" b="1">
                <a:latin typeface="굴림"/>
              </a:rPr>
              <a:t>현장</a:t>
            </a:r>
            <a:r>
              <a:rPr lang="ko-KR" altLang="en-US" sz="2000">
                <a:latin typeface="MS PMincho"/>
                <a:ea typeface="(한)매직체"/>
              </a:rPr>
              <a:t> </a:t>
            </a:r>
            <a:r>
              <a:rPr lang="ko-KR" altLang="en-US" sz="2000" b="1">
                <a:latin typeface="굴림"/>
                <a:ea typeface="굴림"/>
              </a:rPr>
              <a:t>실습 발표</a:t>
            </a:r>
            <a:endParaRPr lang="ko-KR" altLang="en-US" sz="2000" b="1">
              <a:latin typeface="굴림"/>
              <a:ea typeface="굴림"/>
            </a:endParaRPr>
          </a:p>
          <a:p>
            <a:pPr marL="971550" lvl="1" indent="-514350">
              <a:defRPr lang="ko-KR" altLang="en-US"/>
            </a:pPr>
            <a:endParaRPr lang="en-US" altLang="ko-KR" sz="2000" b="1">
              <a:latin typeface="굴림"/>
              <a:ea typeface="굴림"/>
            </a:endParaRPr>
          </a:p>
          <a:p>
            <a:pPr marL="971550" lvl="1" indent="-514350">
              <a:defRPr lang="ko-KR" altLang="en-US"/>
            </a:pPr>
            <a:r>
              <a:rPr lang="en-US" altLang="ko-KR" sz="2000" b="1">
                <a:latin typeface="MS PMincho"/>
                <a:ea typeface="MS PMincho"/>
              </a:rPr>
              <a:t>Ⅷ</a:t>
            </a:r>
            <a:r>
              <a:rPr lang="en-US" altLang="ko-KR" sz="2000" b="1">
                <a:latin typeface="굴림"/>
                <a:ea typeface="굴림"/>
              </a:rPr>
              <a:t>. </a:t>
            </a:r>
            <a:r>
              <a:rPr lang="ko-KR" altLang="en-US" sz="2000" b="1">
                <a:latin typeface="굴림"/>
                <a:ea typeface="굴림"/>
              </a:rPr>
              <a:t>종합 평가</a:t>
            </a:r>
            <a:endParaRPr lang="en-US" altLang="ko-KR" sz="2000" b="1">
              <a:latin typeface="굴림"/>
              <a:ea typeface="굴림"/>
            </a:endParaRPr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1124744"/>
            <a:ext cx="859864" cy="4449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1. </a:t>
            </a:r>
            <a:r>
              <a:rPr lang="ko-KR" altLang="en-US" sz="2400" b="1">
                <a:latin typeface="HY수평선B"/>
                <a:ea typeface="HY수평선B"/>
              </a:rPr>
              <a:t>삶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1768624"/>
            <a:ext cx="1811223" cy="4487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둥근고딕B"/>
                <a:ea typeface="HY둥근고딕B"/>
              </a:rPr>
              <a:t>1) </a:t>
            </a:r>
            <a:r>
              <a:rPr lang="ko-KR" altLang="en-US" sz="2400" b="1">
                <a:latin typeface="HY둥근고딕B"/>
                <a:ea typeface="HY둥근고딕B"/>
              </a:rPr>
              <a:t>삶의 의미</a:t>
            </a:r>
            <a:endParaRPr lang="ko-KR" altLang="en-US" sz="2400" b="1">
              <a:latin typeface="HY둥근고딕B"/>
              <a:ea typeface="HY둥근고딕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3429000"/>
            <a:ext cx="7865161" cy="902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삶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生活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이란 사람에게만 쓰는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말로서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삶의 참 뜻은 살아간다는 것이며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산다는 것은 스스로를 발전시킨다는 의미</a:t>
            </a:r>
            <a:r>
              <a:rPr lang="en-US" altLang="ko-KR" b="1">
                <a:latin typeface="+mn-ea"/>
              </a:rPr>
              <a:t> </a:t>
            </a:r>
            <a:endParaRPr lang="ko-KR" altLang="en-US" b="1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4473987"/>
            <a:ext cx="5689038" cy="9057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삶은 시간과 공간에 의해 좌우되며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항상 변하고 있다</a:t>
            </a:r>
            <a:endParaRPr lang="ko-KR" altLang="en-US" b="1">
              <a:latin typeface="+mn-ea"/>
            </a:endParaRPr>
          </a:p>
          <a:p>
            <a:pPr algn="ctr"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人生之事 塞翁之馬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人生無常</a:t>
            </a:r>
            <a:r>
              <a:rPr lang="en-US" altLang="ko-KR" b="1">
                <a:latin typeface="+mn-ea"/>
              </a:rPr>
              <a:t>)</a:t>
            </a:r>
            <a:endParaRPr lang="ko-KR" altLang="en-US" b="1"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979712" y="2276872"/>
            <a:ext cx="4968552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267744" y="2564904"/>
            <a:ext cx="848295" cy="513231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893644" y="2564904"/>
            <a:ext cx="989678" cy="45262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0" name="TextBox 19"/>
          <p:cNvSpPr txBox="1"/>
          <p:nvPr/>
        </p:nvSpPr>
        <p:spPr>
          <a:xfrm>
            <a:off x="5941075" y="2363169"/>
            <a:ext cx="436865" cy="3876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000">
                <a:latin typeface="HY궁서"/>
                <a:ea typeface="HY궁서"/>
              </a:rPr>
              <a:t>삶</a:t>
            </a:r>
            <a:endParaRPr lang="ko-KR" altLang="en-US" sz="2000">
              <a:latin typeface="HY궁서"/>
              <a:ea typeface="HY궁서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03353" y="2905329"/>
            <a:ext cx="693661" cy="3884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000">
                <a:latin typeface="HY궁서"/>
                <a:ea typeface="HY궁서"/>
              </a:rPr>
              <a:t>사람</a:t>
            </a:r>
            <a:endParaRPr lang="ko-KR" altLang="en-US" sz="2000">
              <a:latin typeface="HY궁서"/>
              <a:ea typeface="HY궁서"/>
            </a:endParaRPr>
          </a:p>
        </p:txBody>
      </p:sp>
      <p:cxnSp>
        <p:nvCxnSpPr>
          <p:cNvPr id="23" name="직선 화살표 연결선 22"/>
          <p:cNvCxnSpPr/>
          <p:nvPr/>
        </p:nvCxnSpPr>
        <p:spPr>
          <a:xfrm>
            <a:off x="3328113" y="2814082"/>
            <a:ext cx="4948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5057235" y="2814082"/>
            <a:ext cx="392986" cy="0"/>
          </a:xfrm>
          <a:prstGeom prst="straightConnector1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5429495" y="3084210"/>
            <a:ext cx="28276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5438725" y="2528119"/>
            <a:ext cx="0" cy="5762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5441363" y="2542039"/>
            <a:ext cx="28276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3528" y="332656"/>
            <a:ext cx="2587312" cy="4464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MS PMincho"/>
                <a:ea typeface="MS PMincho"/>
              </a:rPr>
              <a:t>Ⅰ</a:t>
            </a:r>
            <a:r>
              <a:rPr lang="en-US" altLang="ko-KR" sz="2400" b="1"/>
              <a:t>. </a:t>
            </a:r>
            <a:r>
              <a:rPr lang="ko-KR" altLang="en-US" sz="2400" b="1"/>
              <a:t>삶과</a:t>
            </a:r>
            <a:r>
              <a:rPr lang="en-US" altLang="ko-KR" sz="2400" b="1"/>
              <a:t> </a:t>
            </a:r>
            <a:r>
              <a:rPr lang="ko-KR" altLang="en-US" sz="2400" b="1"/>
              <a:t>사회복지</a:t>
            </a:r>
            <a:endParaRPr lang="ko-KR" altLang="en-US" sz="2400" b="1"/>
          </a:p>
        </p:txBody>
      </p:sp>
      <p:sp>
        <p:nvSpPr>
          <p:cNvPr id="31" name="TextBox 30"/>
          <p:cNvSpPr txBox="1"/>
          <p:nvPr/>
        </p:nvSpPr>
        <p:spPr>
          <a:xfrm>
            <a:off x="755577" y="5518973"/>
            <a:ext cx="7632847" cy="908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삶은 끊임없는 선택과 결단의 연속과정이기 때문에 본질적으로 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목표지향적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目標指向的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이다</a:t>
            </a:r>
            <a:endParaRPr lang="ko-KR" altLang="en-US" b="1">
              <a:latin typeface="+mn-ea"/>
            </a:endParaRPr>
          </a:p>
        </p:txBody>
      </p:sp>
      <p:sp>
        <p:nvSpPr>
          <p:cNvPr id="102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53897"/>
            <a:ext cx="1849323" cy="4205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+mn-ea"/>
              </a:rPr>
              <a:t>(1) </a:t>
            </a:r>
            <a:r>
              <a:rPr lang="ko-KR" altLang="en-US" sz="2200" b="1">
                <a:latin typeface="+mn-ea"/>
              </a:rPr>
              <a:t>四端</a:t>
            </a:r>
            <a:r>
              <a:rPr lang="en-US" altLang="ko-KR" sz="2200" b="1">
                <a:latin typeface="+mn-ea"/>
              </a:rPr>
              <a:t>·</a:t>
            </a:r>
            <a:r>
              <a:rPr lang="ko-KR" altLang="en-US" sz="2200" b="1">
                <a:latin typeface="+mn-ea"/>
              </a:rPr>
              <a:t>七情</a:t>
            </a:r>
            <a:endParaRPr lang="ko-KR" altLang="en-US" sz="2200" b="1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3573016"/>
            <a:ext cx="7776864" cy="90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사람은 천부적인 四端의 性을 가지고 태어나는데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사람과 함께 하고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세파에 접하면서 七情이 생겨난다</a:t>
            </a:r>
            <a:r>
              <a:rPr lang="en-US" altLang="ko-KR" b="1">
                <a:latin typeface="+mn-ea"/>
              </a:rPr>
              <a:t>.</a:t>
            </a:r>
            <a:endParaRPr lang="ko-KR" altLang="en-US" b="1">
              <a:latin typeface="+mn-ea"/>
            </a:endParaRPr>
          </a:p>
        </p:txBody>
      </p:sp>
      <p:grpSp>
        <p:nvGrpSpPr>
          <p:cNvPr id="23" name="그룹 22"/>
          <p:cNvGrpSpPr/>
          <p:nvPr/>
        </p:nvGrpSpPr>
        <p:grpSpPr>
          <a:xfrm rot="0">
            <a:off x="899592" y="1556792"/>
            <a:ext cx="7632848" cy="1800200"/>
            <a:chOff x="899592" y="1404268"/>
            <a:chExt cx="7632848" cy="1800200"/>
          </a:xfrm>
        </p:grpSpPr>
        <p:grpSp>
          <p:nvGrpSpPr>
            <p:cNvPr id="3" name="그룹 17"/>
            <p:cNvGrpSpPr/>
            <p:nvPr/>
          </p:nvGrpSpPr>
          <p:grpSpPr>
            <a:xfrm rot="0">
              <a:off x="945913" y="1942586"/>
              <a:ext cx="7451327" cy="389010"/>
              <a:chOff x="931868" y="2051556"/>
              <a:chExt cx="7451327" cy="389010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931868" y="2051556"/>
                <a:ext cx="1612502" cy="3890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000" b="1">
                    <a:solidFill>
                      <a:schemeClr val="tx1"/>
                    </a:solidFill>
                    <a:latin typeface="+mn-ea"/>
                  </a:rPr>
                  <a:t>仁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(</a:t>
                </a:r>
                <a:r>
                  <a:rPr lang="ko-KR" altLang="en-US" sz="2000" b="1">
                    <a:solidFill>
                      <a:srgbClr val="0000ff"/>
                    </a:solidFill>
                    <a:latin typeface="+mn-ea"/>
                  </a:rPr>
                  <a:t>惻隱之心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)</a:t>
                </a:r>
                <a:endParaRPr lang="ko-KR" altLang="en-US" sz="2000" b="1">
                  <a:solidFill>
                    <a:srgbClr val="0000ff"/>
                  </a:solidFill>
                  <a:latin typeface="+mn-ea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876084" y="2051556"/>
                <a:ext cx="1620911" cy="3890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000" b="1">
                    <a:latin typeface="+mn-ea"/>
                  </a:rPr>
                  <a:t>義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(</a:t>
                </a:r>
                <a:r>
                  <a:rPr lang="ko-KR" altLang="en-US" sz="2000" b="1">
                    <a:solidFill>
                      <a:srgbClr val="0000ff"/>
                    </a:solidFill>
                    <a:latin typeface="+mn-ea"/>
                  </a:rPr>
                  <a:t>羞惡之心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)</a:t>
                </a:r>
                <a:endParaRPr lang="ko-KR" altLang="en-US" sz="2000" b="1">
                  <a:solidFill>
                    <a:srgbClr val="0000ff"/>
                  </a:solidFill>
                  <a:latin typeface="+mn-ea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820300" y="2051556"/>
                <a:ext cx="1619795" cy="3890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000" b="1">
                    <a:latin typeface="+mn-ea"/>
                  </a:rPr>
                  <a:t>禮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(</a:t>
                </a:r>
                <a:r>
                  <a:rPr lang="ko-KR" altLang="en-US" sz="2000" b="1">
                    <a:solidFill>
                      <a:srgbClr val="0000ff"/>
                    </a:solidFill>
                    <a:latin typeface="+mn-ea"/>
                  </a:rPr>
                  <a:t>辭讓之心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)</a:t>
                </a:r>
                <a:endParaRPr lang="ko-KR" altLang="en-US" sz="2000" b="1">
                  <a:solidFill>
                    <a:srgbClr val="0000ff"/>
                  </a:solidFill>
                  <a:latin typeface="+mn-ea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764516" y="2051556"/>
                <a:ext cx="1618679" cy="3890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sz="2000" b="1">
                    <a:latin typeface="+mn-ea"/>
                  </a:rPr>
                  <a:t>智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(</a:t>
                </a:r>
                <a:r>
                  <a:rPr lang="ko-KR" altLang="en-US" sz="2000" b="1">
                    <a:solidFill>
                      <a:srgbClr val="0000ff"/>
                    </a:solidFill>
                    <a:latin typeface="+mn-ea"/>
                  </a:rPr>
                  <a:t>是非之心</a:t>
                </a:r>
                <a:r>
                  <a:rPr lang="en-US" altLang="ko-KR" sz="2000" b="1">
                    <a:solidFill>
                      <a:srgbClr val="0000ff"/>
                    </a:solidFill>
                    <a:latin typeface="+mn-ea"/>
                  </a:rPr>
                  <a:t>)</a:t>
                </a:r>
                <a:endParaRPr lang="ko-KR" altLang="en-US" sz="2000" b="1">
                  <a:solidFill>
                    <a:srgbClr val="0000ff"/>
                  </a:solidFill>
                  <a:latin typeface="+mn-ea"/>
                </a:endParaRPr>
              </a:p>
            </p:txBody>
          </p:sp>
        </p:grpSp>
        <p:sp>
          <p:nvSpPr>
            <p:cNvPr id="12" name="직사각형 11"/>
            <p:cNvSpPr/>
            <p:nvPr/>
          </p:nvSpPr>
          <p:spPr>
            <a:xfrm>
              <a:off x="899592" y="1404268"/>
              <a:ext cx="7632848" cy="1800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b="1">
                <a:latin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71600" y="1476276"/>
              <a:ext cx="1262965" cy="4171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2200" b="1">
                  <a:solidFill>
                    <a:schemeClr val="tx1"/>
                  </a:solidFill>
                  <a:latin typeface="+mn-ea"/>
                </a:rPr>
                <a:t>- </a:t>
              </a:r>
              <a:r>
                <a:rPr lang="ko-KR" altLang="en-US" sz="2200" b="1">
                  <a:solidFill>
                    <a:schemeClr val="tx1"/>
                  </a:solidFill>
                  <a:latin typeface="+mn-ea"/>
                </a:rPr>
                <a:t>四端 </a:t>
              </a:r>
              <a:r>
                <a:rPr lang="en-US" altLang="ko-KR" sz="2200" b="1">
                  <a:solidFill>
                    <a:schemeClr val="tx1"/>
                  </a:solidFill>
                  <a:latin typeface="+mn-ea"/>
                </a:rPr>
                <a:t>-</a:t>
              </a:r>
              <a:endParaRPr lang="ko-KR" altLang="en-US" sz="22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971600" y="2378119"/>
              <a:ext cx="1072465" cy="4202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sz="2200" b="1">
                  <a:latin typeface="+mn-ea"/>
                </a:rPr>
                <a:t>-</a:t>
              </a:r>
              <a:r>
                <a:rPr lang="ko-KR" altLang="en-US" sz="2200" b="1">
                  <a:latin typeface="+mn-ea"/>
                </a:rPr>
                <a:t>七情</a:t>
              </a:r>
              <a:r>
                <a:rPr lang="en-US" altLang="ko-KR" sz="2200" b="1">
                  <a:latin typeface="+mn-ea"/>
                </a:rPr>
                <a:t>-</a:t>
              </a:r>
              <a:endParaRPr lang="ko-KR" altLang="en-US" sz="2200" b="1">
                <a:latin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69297" y="2772420"/>
              <a:ext cx="7061243" cy="3878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lang="ko-KR" altLang="en-US"/>
              </a:pPr>
              <a:r>
                <a:rPr lang="ko-KR" altLang="en-US" sz="2000" b="1">
                  <a:latin typeface="+mn-ea"/>
                </a:rPr>
                <a:t>喜    </a:t>
              </a:r>
              <a:r>
                <a:rPr lang="en-US" altLang="ko-KR" sz="2000"/>
                <a:t>･</a:t>
              </a:r>
              <a:r>
                <a:rPr lang="ko-KR" altLang="en-US" sz="2000" b="1">
                  <a:latin typeface="+mn-ea"/>
                </a:rPr>
                <a:t>    怒   </a:t>
              </a:r>
              <a:r>
                <a:rPr lang="en-US" altLang="ko-KR" sz="2000" b="1">
                  <a:latin typeface="+mn-ea"/>
                </a:rPr>
                <a:t>  </a:t>
              </a:r>
              <a:r>
                <a:rPr lang="en-US" altLang="ko-KR" sz="2000"/>
                <a:t>･</a:t>
              </a:r>
              <a:r>
                <a:rPr lang="ko-KR" altLang="en-US" sz="2000" b="1">
                  <a:latin typeface="+mn-ea"/>
                </a:rPr>
                <a:t>     哀    </a:t>
              </a:r>
              <a:r>
                <a:rPr lang="en-US" altLang="ko-KR" sz="2000"/>
                <a:t>･</a:t>
              </a:r>
              <a:r>
                <a:rPr lang="ko-KR" altLang="en-US" sz="2000" b="1">
                  <a:latin typeface="+mn-ea"/>
                </a:rPr>
                <a:t>    樂     </a:t>
              </a:r>
              <a:r>
                <a:rPr lang="en-US" altLang="ko-KR" sz="2000"/>
                <a:t>･</a:t>
              </a:r>
              <a:r>
                <a:rPr lang="ko-KR" altLang="en-US" sz="2000" b="1">
                  <a:latin typeface="+mn-ea"/>
                </a:rPr>
                <a:t>     愛    </a:t>
              </a:r>
              <a:r>
                <a:rPr lang="en-US" altLang="ko-KR" sz="2000"/>
                <a:t>･</a:t>
              </a:r>
              <a:r>
                <a:rPr lang="ko-KR" altLang="en-US" sz="2000" b="1">
                  <a:latin typeface="+mn-ea"/>
                </a:rPr>
                <a:t>    惡    </a:t>
              </a:r>
              <a:r>
                <a:rPr lang="en-US" altLang="ko-KR" sz="2000"/>
                <a:t>･</a:t>
              </a:r>
              <a:r>
                <a:rPr lang="ko-KR" altLang="en-US" sz="2000" b="1">
                  <a:latin typeface="+mn-ea"/>
                </a:rPr>
                <a:t>     欲</a:t>
              </a:r>
              <a:endParaRPr lang="ko-KR" altLang="en-US" sz="2000" b="1">
                <a:latin typeface="+mn-ea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99592" y="4572620"/>
            <a:ext cx="1849323" cy="4165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+mn-ea"/>
              </a:rPr>
              <a:t>(2) </a:t>
            </a:r>
            <a:r>
              <a:rPr lang="ko-KR" altLang="en-US" sz="2200" b="1">
                <a:latin typeface="+mn-ea"/>
              </a:rPr>
              <a:t>五幸</a:t>
            </a:r>
            <a:r>
              <a:rPr lang="en-US" altLang="ko-KR" sz="2200" b="1">
                <a:latin typeface="+mn-ea"/>
              </a:rPr>
              <a:t>·</a:t>
            </a:r>
            <a:r>
              <a:rPr lang="ko-KR" altLang="en-US" sz="2200" b="1">
                <a:latin typeface="+mn-ea"/>
              </a:rPr>
              <a:t>六極</a:t>
            </a:r>
            <a:endParaRPr lang="ko-KR" altLang="en-US" sz="2200" b="1">
              <a:latin typeface="+mn-ea"/>
            </a:endParaRPr>
          </a:p>
        </p:txBody>
      </p:sp>
      <p:grpSp>
        <p:nvGrpSpPr>
          <p:cNvPr id="24" name="그룹 23"/>
          <p:cNvGrpSpPr/>
          <p:nvPr/>
        </p:nvGrpSpPr>
        <p:grpSpPr>
          <a:xfrm rot="0">
            <a:off x="1187624" y="5220692"/>
            <a:ext cx="6624736" cy="1224136"/>
            <a:chOff x="1187624" y="5220692"/>
            <a:chExt cx="6624736" cy="1224136"/>
          </a:xfrm>
        </p:grpSpPr>
        <p:sp>
          <p:nvSpPr>
            <p:cNvPr id="20" name="TextBox 19"/>
            <p:cNvSpPr txBox="1"/>
            <p:nvPr/>
          </p:nvSpPr>
          <p:spPr>
            <a:xfrm>
              <a:off x="1403648" y="5364708"/>
              <a:ext cx="5469592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2000" b="1">
                  <a:latin typeface="+mn-ea"/>
                </a:rPr>
                <a:t>五幸 </a:t>
              </a:r>
              <a:r>
                <a:rPr lang="en-US" altLang="ko-KR" sz="2000" b="1">
                  <a:latin typeface="+mn-ea"/>
                </a:rPr>
                <a:t> :</a:t>
              </a:r>
              <a:r>
                <a:rPr lang="ko-KR" altLang="en-US" sz="2000" b="1">
                  <a:latin typeface="+mn-ea"/>
                </a:rPr>
                <a:t> 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(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壽 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 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富 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 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康寧 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  攸好德 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  考終命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)</a:t>
              </a:r>
              <a:endParaRPr lang="en-US" altLang="ko-KR" sz="2000" b="1">
                <a:solidFill>
                  <a:srgbClr val="0000ff"/>
                </a:solidFill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03648" y="5940772"/>
              <a:ext cx="4726642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2000" b="1">
                  <a:latin typeface="+mn-ea"/>
                </a:rPr>
                <a:t>六極  </a:t>
              </a:r>
              <a:r>
                <a:rPr lang="en-US" altLang="ko-KR" sz="2000" b="1">
                  <a:latin typeface="+mn-ea"/>
                </a:rPr>
                <a:t>:</a:t>
              </a:r>
              <a:r>
                <a:rPr lang="ko-KR" altLang="en-US" sz="2000" b="1">
                  <a:latin typeface="+mn-ea"/>
                </a:rPr>
                <a:t> 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(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凶短折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  ·  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疾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 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憂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 貧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 惡 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·</a:t>
              </a:r>
              <a:r>
                <a:rPr lang="ko-KR" altLang="en-US" sz="2000" b="1">
                  <a:solidFill>
                    <a:srgbClr val="0000ff"/>
                  </a:solidFill>
                  <a:latin typeface="+mn-ea"/>
                </a:rPr>
                <a:t> 弱</a:t>
              </a:r>
              <a:r>
                <a:rPr lang="en-US" altLang="ko-KR" sz="2000" b="1">
                  <a:solidFill>
                    <a:srgbClr val="0000ff"/>
                  </a:solidFill>
                  <a:latin typeface="+mn-ea"/>
                </a:rPr>
                <a:t>)</a:t>
              </a:r>
              <a:endParaRPr lang="en-US" altLang="ko-KR" sz="2000" b="1">
                <a:solidFill>
                  <a:srgbClr val="0000ff"/>
                </a:solidFill>
                <a:latin typeface="+mn-ea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187624" y="5220692"/>
              <a:ext cx="6624736" cy="122413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b="1">
                <a:latin typeface="+mn-ea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83568" y="549841"/>
            <a:ext cx="1808172" cy="4483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둥근고딕B"/>
                <a:ea typeface="HY둥근고딕B"/>
              </a:rPr>
              <a:t>2) </a:t>
            </a:r>
            <a:r>
              <a:rPr lang="ko-KR" altLang="en-US" sz="2400" b="1">
                <a:latin typeface="HY둥근고딕B"/>
                <a:ea typeface="HY둥근고딕B"/>
              </a:rPr>
              <a:t>삶의 내용</a:t>
            </a:r>
            <a:endParaRPr lang="ko-KR" altLang="en-US" sz="2400" b="1">
              <a:latin typeface="HY둥근고딕B"/>
              <a:ea typeface="HY둥근고딕B"/>
            </a:endParaRPr>
          </a:p>
        </p:txBody>
      </p:sp>
      <p:sp>
        <p:nvSpPr>
          <p:cNvPr id="25" name=""/>
          <p:cNvSpPr txBox="1"/>
          <p:nvPr/>
        </p:nvSpPr>
        <p:spPr>
          <a:xfrm>
            <a:off x="4572000" y="2132856"/>
            <a:ext cx="288032" cy="36078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en-US" altLang="ko-KR"/>
              <a:t>･</a:t>
            </a:r>
            <a:endParaRPr lang="en-US" altLang="ko-KR"/>
          </a:p>
        </p:txBody>
      </p:sp>
      <p:sp>
        <p:nvSpPr>
          <p:cNvPr id="26" name=""/>
          <p:cNvSpPr txBox="1"/>
          <p:nvPr/>
        </p:nvSpPr>
        <p:spPr>
          <a:xfrm>
            <a:off x="2555776" y="2097455"/>
            <a:ext cx="288032" cy="36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/>
              <a:t>･</a:t>
            </a:r>
            <a:endParaRPr lang="en-US" altLang="ko-KR"/>
          </a:p>
        </p:txBody>
      </p:sp>
      <p:sp>
        <p:nvSpPr>
          <p:cNvPr id="27" name=""/>
          <p:cNvSpPr txBox="1"/>
          <p:nvPr/>
        </p:nvSpPr>
        <p:spPr>
          <a:xfrm>
            <a:off x="6444208" y="2133459"/>
            <a:ext cx="288032" cy="36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en-US" altLang="ko-KR"/>
              <a:t>･</a:t>
            </a:r>
            <a:endParaRPr lang="en-US" altLang="ko-KR"/>
          </a:p>
        </p:txBody>
      </p:sp>
      <p:sp>
        <p:nvSpPr>
          <p:cNvPr id="2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 rot="0">
            <a:off x="755576" y="4824072"/>
            <a:ext cx="7920880" cy="1269224"/>
            <a:chOff x="827584" y="3131676"/>
            <a:chExt cx="7920880" cy="1269224"/>
          </a:xfrm>
        </p:grpSpPr>
        <p:sp>
          <p:nvSpPr>
            <p:cNvPr id="3" name="TextBox 2"/>
            <p:cNvSpPr txBox="1"/>
            <p:nvPr/>
          </p:nvSpPr>
          <p:spPr>
            <a:xfrm>
              <a:off x="827583" y="3131676"/>
              <a:ext cx="792087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b="1">
                  <a:latin typeface="+mn-ea"/>
                </a:rPr>
                <a:t>◦ </a:t>
              </a:r>
              <a:r>
                <a:rPr lang="ko-KR" altLang="en-US" b="1">
                  <a:solidFill>
                    <a:srgbClr val="ff0000"/>
                  </a:solidFill>
                  <a:latin typeface="+mn-ea"/>
                </a:rPr>
                <a:t>삶은 愛慾의 世界</a:t>
              </a:r>
              <a:r>
                <a:rPr lang="en-US" altLang="ko-KR" b="1">
                  <a:latin typeface="+mn-ea"/>
                </a:rPr>
                <a:t>   </a:t>
              </a:r>
              <a:endParaRPr lang="en-US" altLang="ko-KR" b="1">
                <a:latin typeface="+mn-ea"/>
              </a:endParaRPr>
            </a:p>
            <a:p>
              <a:pPr lvl="0">
                <a:defRPr lang="ko-KR" altLang="en-US"/>
              </a:pPr>
              <a:r>
                <a:rPr lang="en-US" altLang="ko-KR" b="1">
                  <a:latin typeface="+mn-ea"/>
                </a:rPr>
                <a:t> (</a:t>
              </a:r>
              <a:r>
                <a:rPr lang="ko-KR" altLang="en-US" b="1">
                  <a:latin typeface="+mn-ea"/>
                </a:rPr>
                <a:t>즐거움</a:t>
              </a:r>
              <a:r>
                <a:rPr lang="en-US" altLang="ko-KR" b="1">
                  <a:latin typeface="+mn-ea"/>
                </a:rPr>
                <a:t>·</a:t>
              </a:r>
              <a:r>
                <a:rPr lang="ko-KR" altLang="en-US" b="1">
                  <a:latin typeface="+mn-ea"/>
                </a:rPr>
                <a:t>슬픔</a:t>
              </a:r>
              <a:r>
                <a:rPr lang="en-US" altLang="ko-KR" b="1">
                  <a:latin typeface="+mn-ea"/>
                </a:rPr>
                <a:t> ·</a:t>
              </a:r>
              <a:r>
                <a:rPr lang="ko-KR" altLang="en-US" b="1">
                  <a:latin typeface="+mn-ea"/>
                </a:rPr>
                <a:t>사랑</a:t>
              </a:r>
              <a:r>
                <a:rPr lang="en-US" altLang="ko-KR" b="1">
                  <a:latin typeface="+mn-ea"/>
                </a:rPr>
                <a:t> · </a:t>
              </a:r>
              <a:r>
                <a:rPr lang="ko-KR" altLang="en-US" b="1">
                  <a:latin typeface="+mn-ea"/>
                </a:rPr>
                <a:t>미움</a:t>
              </a:r>
              <a:r>
                <a:rPr lang="en-US" altLang="ko-KR" b="1">
                  <a:latin typeface="+mn-ea"/>
                </a:rPr>
                <a:t> ·</a:t>
              </a:r>
              <a:r>
                <a:rPr lang="ko-KR" altLang="en-US" b="1">
                  <a:latin typeface="+mn-ea"/>
                </a:rPr>
                <a:t>애착</a:t>
              </a:r>
              <a:r>
                <a:rPr lang="en-US" altLang="ko-KR" b="1">
                  <a:latin typeface="+mn-ea"/>
                </a:rPr>
                <a:t> ·</a:t>
              </a:r>
              <a:r>
                <a:rPr lang="ko-KR" altLang="en-US" b="1">
                  <a:latin typeface="+mn-ea"/>
                </a:rPr>
                <a:t>갈망</a:t>
              </a:r>
              <a:r>
                <a:rPr lang="en-US" altLang="ko-KR" b="1">
                  <a:latin typeface="+mn-ea"/>
                </a:rPr>
                <a:t> ·</a:t>
              </a:r>
              <a:r>
                <a:rPr lang="ko-KR" altLang="en-US" b="1">
                  <a:latin typeface="+mn-ea"/>
                </a:rPr>
                <a:t>불신</a:t>
              </a:r>
              <a:r>
                <a:rPr lang="en-US" altLang="ko-KR" b="1">
                  <a:latin typeface="+mn-ea"/>
                </a:rPr>
                <a:t> ·</a:t>
              </a:r>
              <a:r>
                <a:rPr lang="ko-KR" altLang="en-US" b="1">
                  <a:latin typeface="+mn-ea"/>
                </a:rPr>
                <a:t>이별 </a:t>
              </a:r>
              <a:r>
                <a:rPr lang="en-US" altLang="ko-KR" b="1">
                  <a:latin typeface="+mn-ea"/>
                </a:rPr>
                <a:t>· </a:t>
              </a:r>
              <a:r>
                <a:rPr lang="ko-KR" altLang="en-US" b="1">
                  <a:latin typeface="+mn-ea"/>
                </a:rPr>
                <a:t>목마름</a:t>
              </a:r>
              <a:r>
                <a:rPr lang="en-US" altLang="ko-KR" b="1">
                  <a:latin typeface="+mn-ea"/>
                </a:rPr>
                <a:t> ·</a:t>
              </a:r>
              <a:r>
                <a:rPr lang="ko-KR" altLang="en-US" b="1">
                  <a:latin typeface="+mn-ea"/>
                </a:rPr>
                <a:t>굶주림</a:t>
              </a:r>
              <a:r>
                <a:rPr lang="en-US" altLang="ko-KR" b="1">
                  <a:latin typeface="+mn-ea"/>
                </a:rPr>
                <a:t> )</a:t>
              </a:r>
              <a:endParaRPr lang="en-US" altLang="ko-KR" b="1">
                <a:latin typeface="+mn-ea"/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1268849" y="4221088"/>
              <a:ext cx="494839" cy="0"/>
            </a:xfrm>
            <a:prstGeom prst="straightConnector1">
              <a:avLst/>
            </a:prstGeom>
            <a:ln w="76200">
              <a:solidFill>
                <a:schemeClr val="accent3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1750436" y="4031568"/>
              <a:ext cx="6671186" cy="369332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>
                  <a:latin typeface="+mn-ea"/>
                </a:rPr>
                <a:t>불안하고</a:t>
              </a:r>
              <a:r>
                <a:rPr lang="en-US" altLang="ko-KR" b="1">
                  <a:latin typeface="+mn-ea"/>
                </a:rPr>
                <a:t>,</a:t>
              </a:r>
              <a:r>
                <a:rPr lang="ko-KR" altLang="en-US" b="1">
                  <a:latin typeface="+mn-ea"/>
                </a:rPr>
                <a:t> 불편하고</a:t>
              </a:r>
              <a:r>
                <a:rPr lang="en-US" altLang="ko-KR" b="1">
                  <a:latin typeface="+mn-ea"/>
                </a:rPr>
                <a:t>, </a:t>
              </a:r>
              <a:r>
                <a:rPr lang="ko-KR" altLang="en-US" b="1">
                  <a:latin typeface="+mn-ea"/>
                </a:rPr>
                <a:t>괴로워하고</a:t>
              </a:r>
              <a:r>
                <a:rPr lang="en-US" altLang="ko-KR" b="1">
                  <a:latin typeface="+mn-ea"/>
                </a:rPr>
                <a:t>, </a:t>
              </a:r>
              <a:r>
                <a:rPr lang="ko-KR" altLang="en-US" b="1">
                  <a:latin typeface="+mn-ea"/>
                </a:rPr>
                <a:t>무엇인가를 바라면서 살아간다</a:t>
              </a:r>
              <a:r>
                <a:rPr lang="en-US" altLang="ko-KR" b="1">
                  <a:latin typeface="+mn-ea"/>
                </a:rPr>
                <a:t>.</a:t>
              </a:r>
              <a:endParaRPr lang="ko-KR" altLang="en-US" b="1"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971600" y="548680"/>
            <a:ext cx="1767790" cy="4209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(3) </a:t>
            </a:r>
            <a:r>
              <a:rPr lang="ko-KR" altLang="en-US" sz="2200" b="1">
                <a:latin typeface="HY둥근고딕B"/>
                <a:ea typeface="HY둥근고딕B"/>
              </a:rPr>
              <a:t>삶의 과정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2893707"/>
            <a:ext cx="691776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출생∙ 성장 ∙ 결혼 ∙ 출산 </a:t>
            </a:r>
            <a:r>
              <a:rPr lang="ko-KR" altLang="en-US" b="1">
                <a:latin typeface="굴림"/>
                <a:ea typeface="굴림"/>
              </a:rPr>
              <a:t>∙양육</a:t>
            </a:r>
            <a:r>
              <a:rPr lang="ko-KR" altLang="en-US" b="1">
                <a:latin typeface="+mn-ea"/>
              </a:rPr>
              <a:t>∙ 취업 ∙ 사회활동 ∙ 은퇴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노후</a:t>
            </a:r>
            <a:r>
              <a:rPr lang="en-US" altLang="ko-KR" b="1">
                <a:latin typeface="+mn-ea"/>
              </a:rPr>
              <a:t>) ∙ </a:t>
            </a:r>
            <a:r>
              <a:rPr lang="ko-KR" altLang="en-US" b="1">
                <a:latin typeface="+mn-ea"/>
              </a:rPr>
              <a:t>사망 </a:t>
            </a:r>
            <a:endParaRPr lang="ko-KR" altLang="en-US" b="1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052736"/>
            <a:ext cx="7416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인간 삶의 과정은 역동적인 안정과 변화의 연속이며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이러한 변화를 발달이라고 한다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solidFill>
                  <a:srgbClr val="ff0000"/>
                </a:solidFill>
                <a:latin typeface="+mn-ea"/>
              </a:rPr>
              <a:t>상승적 발달</a:t>
            </a:r>
            <a:r>
              <a:rPr lang="en-US" altLang="ko-KR" b="1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b="1">
                <a:solidFill>
                  <a:srgbClr val="ff0000"/>
                </a:solidFill>
                <a:latin typeface="굴림"/>
                <a:ea typeface="굴림"/>
              </a:rPr>
              <a:t>∙</a:t>
            </a:r>
            <a:r>
              <a:rPr lang="en-US" altLang="ko-KR" b="1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+mn-ea"/>
              </a:rPr>
              <a:t>퇴행적 발달</a:t>
            </a:r>
            <a:r>
              <a:rPr lang="en-US" altLang="ko-KR" b="1">
                <a:latin typeface="+mn-ea"/>
              </a:rPr>
              <a:t>).</a:t>
            </a:r>
            <a:endParaRPr lang="ko-KR" altLang="en-US" b="1"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 rot="0">
            <a:off x="755576" y="3903681"/>
            <a:ext cx="6954337" cy="784734"/>
            <a:chOff x="755576" y="3785361"/>
            <a:chExt cx="6954337" cy="784734"/>
          </a:xfrm>
        </p:grpSpPr>
        <p:sp>
          <p:nvSpPr>
            <p:cNvPr id="2" name="TextBox 1"/>
            <p:cNvSpPr txBox="1"/>
            <p:nvPr/>
          </p:nvSpPr>
          <p:spPr>
            <a:xfrm>
              <a:off x="755576" y="3785361"/>
              <a:ext cx="567951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b="1">
                  <a:latin typeface="+mn-ea"/>
                </a:rPr>
                <a:t>◦ </a:t>
              </a:r>
              <a:r>
                <a:rPr lang="ko-KR" altLang="en-US" b="1">
                  <a:solidFill>
                    <a:srgbClr val="ff0000"/>
                  </a:solidFill>
                  <a:latin typeface="+mn-ea"/>
                </a:rPr>
                <a:t>삶은 苦海</a:t>
              </a:r>
              <a:r>
                <a:rPr lang="ko-KR" altLang="en-US" b="1">
                  <a:latin typeface="+mn-ea"/>
                </a:rPr>
                <a:t>      </a:t>
              </a:r>
              <a:r>
                <a:rPr lang="en-US" altLang="ko-KR" b="1">
                  <a:latin typeface="+mn-ea"/>
                </a:rPr>
                <a:t>	     (</a:t>
              </a:r>
              <a:r>
                <a:rPr lang="ko-KR" altLang="en-US" b="1">
                  <a:latin typeface="+mn-ea"/>
                </a:rPr>
                <a:t>生</a:t>
              </a:r>
              <a:r>
                <a:rPr lang="en-US" altLang="ko-KR" b="1">
                  <a:latin typeface="+mn-ea"/>
                </a:rPr>
                <a:t>·</a:t>
              </a:r>
              <a:r>
                <a:rPr lang="ko-KR" altLang="en-US" b="1">
                  <a:latin typeface="+mn-ea"/>
                </a:rPr>
                <a:t>老</a:t>
              </a:r>
              <a:r>
                <a:rPr lang="en-US" altLang="ko-KR" b="1">
                  <a:latin typeface="+mn-ea"/>
                </a:rPr>
                <a:t>·</a:t>
              </a:r>
              <a:r>
                <a:rPr lang="ko-KR" altLang="en-US" b="1">
                  <a:latin typeface="+mn-ea"/>
                </a:rPr>
                <a:t>病</a:t>
              </a:r>
              <a:r>
                <a:rPr lang="en-US" altLang="ko-KR" b="1">
                  <a:latin typeface="+mn-ea"/>
                </a:rPr>
                <a:t>·</a:t>
              </a:r>
              <a:r>
                <a:rPr lang="ko-KR" altLang="en-US" b="1">
                  <a:latin typeface="+mn-ea"/>
                </a:rPr>
                <a:t>死</a:t>
              </a:r>
              <a:r>
                <a:rPr lang="en-US" altLang="ko-KR" b="1">
                  <a:latin typeface="+mn-ea"/>
                </a:rPr>
                <a:t> 	  ·    </a:t>
              </a:r>
              <a:r>
                <a:rPr lang="ko-KR" altLang="en-US" b="1">
                  <a:latin typeface="+mn-ea"/>
                </a:rPr>
                <a:t>憂</a:t>
              </a:r>
              <a:r>
                <a:rPr lang="en-US" altLang="ko-KR" b="1">
                  <a:latin typeface="+mn-ea"/>
                </a:rPr>
                <a:t>·</a:t>
              </a:r>
              <a:r>
                <a:rPr lang="ko-KR" altLang="en-US" b="1">
                  <a:latin typeface="+mn-ea"/>
                </a:rPr>
                <a:t>悲</a:t>
              </a:r>
              <a:r>
                <a:rPr lang="en-US" altLang="ko-KR" b="1">
                  <a:latin typeface="+mn-ea"/>
                </a:rPr>
                <a:t>·</a:t>
              </a:r>
              <a:r>
                <a:rPr lang="ko-KR" altLang="en-US" b="1">
                  <a:latin typeface="+mn-ea"/>
                </a:rPr>
                <a:t>苦</a:t>
              </a:r>
              <a:r>
                <a:rPr lang="en-US" altLang="ko-KR" b="1">
                  <a:latin typeface="+mn-ea"/>
                </a:rPr>
                <a:t>·</a:t>
              </a:r>
              <a:r>
                <a:rPr lang="ko-KR" altLang="en-US" b="1">
                  <a:latin typeface="+mn-ea"/>
                </a:rPr>
                <a:t>惱</a:t>
              </a:r>
              <a:r>
                <a:rPr lang="en-US" altLang="ko-KR" b="1">
                  <a:latin typeface="+mn-ea"/>
                </a:rPr>
                <a:t>) </a:t>
              </a:r>
              <a:endParaRPr lang="ko-KR" altLang="en-US" b="1">
                <a:latin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57385" y="4200763"/>
              <a:ext cx="47525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 b="1">
                  <a:latin typeface="+mn-ea"/>
                </a:rPr>
                <a:t>(</a:t>
              </a:r>
              <a:r>
                <a:rPr lang="ko-KR" altLang="en-US" b="1">
                  <a:latin typeface="+mn-ea"/>
                </a:rPr>
                <a:t>사회문제와 관련된 </a:t>
              </a:r>
              <a:r>
                <a:rPr lang="ko-KR" altLang="en-US" b="1">
                  <a:solidFill>
                    <a:srgbClr val="ff0000"/>
                  </a:solidFill>
                  <a:latin typeface="+mn-ea"/>
                </a:rPr>
                <a:t>부족</a:t>
              </a:r>
              <a:r>
                <a:rPr lang="en-US" altLang="ko-KR" b="1">
                  <a:solidFill>
                    <a:srgbClr val="ff0000"/>
                  </a:solidFill>
                  <a:latin typeface="+mn-ea"/>
                </a:rPr>
                <a:t> · </a:t>
              </a:r>
              <a:r>
                <a:rPr lang="ko-KR" altLang="en-US" b="1">
                  <a:solidFill>
                    <a:srgbClr val="ff0000"/>
                  </a:solidFill>
                  <a:latin typeface="+mn-ea"/>
                </a:rPr>
                <a:t>불편</a:t>
              </a:r>
              <a:r>
                <a:rPr lang="en-US" altLang="ko-KR" b="1">
                  <a:solidFill>
                    <a:srgbClr val="ff0000"/>
                  </a:solidFill>
                  <a:latin typeface="+mn-ea"/>
                </a:rPr>
                <a:t> · </a:t>
              </a:r>
              <a:r>
                <a:rPr lang="ko-KR" altLang="en-US" b="1">
                  <a:solidFill>
                    <a:srgbClr val="ff0000"/>
                  </a:solidFill>
                  <a:latin typeface="+mn-ea"/>
                </a:rPr>
                <a:t>장애</a:t>
              </a:r>
              <a:r>
                <a:rPr lang="en-US" altLang="ko-KR" b="1">
                  <a:solidFill>
                    <a:srgbClr val="ff0000"/>
                  </a:solidFill>
                  <a:latin typeface="+mn-ea"/>
                </a:rPr>
                <a:t> · </a:t>
              </a:r>
              <a:r>
                <a:rPr lang="ko-KR" altLang="en-US" b="1">
                  <a:solidFill>
                    <a:srgbClr val="ff0000"/>
                  </a:solidFill>
                  <a:latin typeface="+mn-ea"/>
                </a:rPr>
                <a:t>고통</a:t>
              </a:r>
              <a:r>
                <a:rPr lang="en-US" altLang="ko-KR" b="1">
                  <a:solidFill>
                    <a:srgbClr val="ff0000"/>
                  </a:solidFill>
                  <a:latin typeface="+mn-ea"/>
                </a:rPr>
                <a:t>)</a:t>
              </a:r>
              <a:endParaRPr lang="ko-KR" altLang="en-US" b="1">
                <a:solidFill>
                  <a:srgbClr val="ff0000"/>
                </a:solidFill>
                <a:latin typeface="+mn-e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73578" y="1808820"/>
            <a:ext cx="7596843" cy="903900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 spc="-112">
                <a:solidFill>
                  <a:schemeClr val="tx1"/>
                </a:solidFill>
                <a:latin typeface="+mn-ea"/>
              </a:rPr>
              <a:t>인간은 </a:t>
            </a:r>
            <a:r>
              <a:rPr lang="en-US" altLang="ko-KR" b="1" spc="-112">
                <a:solidFill>
                  <a:schemeClr val="tx1"/>
                </a:solidFill>
                <a:latin typeface="+mn-ea"/>
              </a:rPr>
              <a:t>animal man(</a:t>
            </a:r>
            <a:r>
              <a:rPr lang="ko-KR" altLang="en-US" b="1" spc="-112">
                <a:solidFill>
                  <a:schemeClr val="tx1"/>
                </a:solidFill>
                <a:latin typeface="+mn-ea"/>
              </a:rPr>
              <a:t>동물적 인간)으로 태어나 </a:t>
            </a:r>
            <a:r>
              <a:rPr lang="en-US" altLang="ko-KR" b="1" spc="-112">
                <a:solidFill>
                  <a:schemeClr val="tx1"/>
                </a:solidFill>
                <a:latin typeface="+mn-ea"/>
              </a:rPr>
              <a:t>social man</a:t>
            </a:r>
            <a:r>
              <a:rPr lang="ko-KR" altLang="en-US" b="1" spc="-112">
                <a:solidFill>
                  <a:schemeClr val="tx1"/>
                </a:solidFill>
                <a:latin typeface="+mn-ea"/>
              </a:rPr>
              <a:t>(사회적 동물)으로 </a:t>
            </a:r>
            <a:r>
              <a:rPr lang="ko-KR" altLang="en-US" b="1" spc="-77">
                <a:latin typeface="+mn-ea"/>
              </a:rPr>
              <a:t>성숙해간다</a:t>
            </a:r>
            <a:r>
              <a:rPr lang="en-US" altLang="ko-KR" b="1" spc="-77">
                <a:latin typeface="+mn-ea"/>
              </a:rPr>
              <a:t>. </a:t>
            </a:r>
            <a:r>
              <a:rPr lang="ko-KR" altLang="en-US" b="1" spc="-77">
                <a:latin typeface="+mn-ea"/>
              </a:rPr>
              <a:t>동물적 인간이 퍼스낼러티를 지닌 하나의 인간다운 인간</a:t>
            </a:r>
            <a:r>
              <a:rPr lang="en-US" altLang="ko-KR" b="1" spc="-77">
                <a:latin typeface="+mn-ea"/>
              </a:rPr>
              <a:t> </a:t>
            </a:r>
            <a:endParaRPr lang="en-US" altLang="ko-KR" b="1" spc="-77">
              <a:latin typeface="+mn-ea"/>
            </a:endParaRPr>
          </a:p>
          <a:p>
            <a:pPr lvl="0">
              <a:defRPr lang="ko-KR" altLang="en-US"/>
            </a:pPr>
            <a:r>
              <a:rPr lang="ko-KR" altLang="en-US" b="1" spc="-77">
                <a:latin typeface="+mn-ea"/>
              </a:rPr>
              <a:t>즉</a:t>
            </a:r>
            <a:r>
              <a:rPr lang="en-US" altLang="ko-KR" b="1" spc="-77">
                <a:latin typeface="+mn-ea"/>
              </a:rPr>
              <a:t>, </a:t>
            </a:r>
            <a:r>
              <a:rPr lang="ko-KR" altLang="en-US" b="1" spc="-77">
                <a:latin typeface="+mn-ea"/>
              </a:rPr>
              <a:t>사회적 인간으로 되어가는 과정을 </a:t>
            </a:r>
            <a:r>
              <a:rPr lang="ko-KR" altLang="en-US" b="1" spc="-77">
                <a:solidFill>
                  <a:srgbClr val="ff0000"/>
                </a:solidFill>
                <a:latin typeface="+mn-ea"/>
              </a:rPr>
              <a:t>사회화</a:t>
            </a:r>
            <a:r>
              <a:rPr lang="en-US" altLang="ko-KR" b="1" spc="-77">
                <a:solidFill>
                  <a:srgbClr val="ff0000"/>
                </a:solidFill>
                <a:latin typeface="+mn-ea"/>
              </a:rPr>
              <a:t>(socialization)</a:t>
            </a:r>
            <a:r>
              <a:rPr lang="ko-KR" altLang="en-US" b="1" spc="-77">
                <a:latin typeface="+mn-ea"/>
              </a:rPr>
              <a:t>라고 한다</a:t>
            </a:r>
            <a:r>
              <a:rPr lang="en-US" altLang="ko-KR" b="1" spc="-77">
                <a:latin typeface="+mn-ea"/>
              </a:rPr>
              <a:t>.</a:t>
            </a:r>
            <a:endParaRPr lang="en-US" altLang="ko-KR" b="1" spc="-77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3398694"/>
            <a:ext cx="541281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가족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이웃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지역사회구성원과 함께 더불어 사는 삶</a:t>
            </a:r>
            <a:endParaRPr lang="ko-KR" altLang="en-US" b="1">
              <a:latin typeface="+mn-ea"/>
            </a:endParaRPr>
          </a:p>
        </p:txBody>
      </p:sp>
      <p:sp>
        <p:nvSpPr>
          <p:cNvPr id="1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1163523" cy="449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2. </a:t>
            </a:r>
            <a:r>
              <a:rPr lang="ko-KR" altLang="en-US" sz="2400" b="1">
                <a:latin typeface="HY수평선B"/>
                <a:ea typeface="HY수평선B"/>
              </a:rPr>
              <a:t>복지</a:t>
            </a:r>
            <a:endParaRPr lang="ko-KR" altLang="en-US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196752"/>
            <a:ext cx="4201998" cy="4205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웰빙</a:t>
            </a:r>
            <a:r>
              <a:rPr lang="en-US" altLang="ko-KR" sz="2200" b="1">
                <a:latin typeface="HY둥근고딕B"/>
                <a:ea typeface="HY둥근고딕B"/>
              </a:rPr>
              <a:t>(well being:</a:t>
            </a:r>
            <a:r>
              <a:rPr lang="ko-KR" altLang="en-US" sz="2200" b="1">
                <a:latin typeface="HY둥근고딕B"/>
                <a:ea typeface="HY둥근고딕B"/>
              </a:rPr>
              <a:t>참 삶</a:t>
            </a:r>
            <a:r>
              <a:rPr lang="en-US" altLang="ko-KR" sz="2200" b="1">
                <a:latin typeface="HY둥근고딕B"/>
                <a:ea typeface="HY둥근고딕B"/>
              </a:rPr>
              <a:t>)</a:t>
            </a:r>
            <a:r>
              <a:rPr lang="ko-KR" altLang="en-US" sz="2200" b="1">
                <a:latin typeface="HY둥근고딕B"/>
                <a:ea typeface="HY둥근고딕B"/>
              </a:rPr>
              <a:t>의 개념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2492896"/>
            <a:ext cx="6963106" cy="17342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평안히 잘 지내는 상태 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solidFill>
                  <a:srgbClr val="0070c0"/>
                </a:solidFill>
                <a:latin typeface="+mn-ea"/>
              </a:rPr>
              <a:t>행복한 삶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건강</a:t>
            </a:r>
            <a:r>
              <a:rPr lang="en-US" altLang="ko-KR" b="1">
                <a:latin typeface="+mn-ea"/>
              </a:rPr>
              <a:t>· </a:t>
            </a:r>
            <a:r>
              <a:rPr lang="ko-KR" altLang="en-US" b="1">
                <a:latin typeface="+mn-ea"/>
              </a:rPr>
              <a:t>행복 및 번영의 상태 </a:t>
            </a: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행복감과 그것을 만들어내는 제 조건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심신의 욕구가 충족되어 조금도 부족함과 불편함이 없는 상태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마음에 불안이 없고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몸에 고통이 없는 평온한 상태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solidFill>
                  <a:schemeClr val="accent3">
                    <a:lumMod val="60000"/>
                    <a:lumOff val="40000"/>
                  </a:schemeClr>
                </a:solidFill>
                <a:latin typeface="+mn-ea"/>
              </a:rPr>
              <a:t>安心立命</a:t>
            </a:r>
            <a:r>
              <a:rPr lang="en-US" altLang="ko-KR" b="1">
                <a:latin typeface="+mn-ea"/>
              </a:rPr>
              <a:t>)</a:t>
            </a:r>
            <a:endParaRPr lang="ko-KR" altLang="en-US" b="1"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 rot="0">
            <a:off x="971600" y="1844824"/>
            <a:ext cx="7344816" cy="648072"/>
            <a:chOff x="611560" y="1844824"/>
            <a:chExt cx="7344816" cy="648072"/>
          </a:xfrm>
        </p:grpSpPr>
        <p:sp>
          <p:nvSpPr>
            <p:cNvPr id="4" name="TextBox 3"/>
            <p:cNvSpPr txBox="1"/>
            <p:nvPr/>
          </p:nvSpPr>
          <p:spPr>
            <a:xfrm>
              <a:off x="683568" y="1916832"/>
              <a:ext cx="72728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2400" b="1">
                  <a:latin typeface="HY궁서"/>
                  <a:ea typeface="HY궁서"/>
                </a:rPr>
                <a:t>快樂 </a:t>
              </a:r>
              <a:r>
                <a:rPr lang="en-US" altLang="ko-KR" sz="2400" b="1">
                  <a:latin typeface="HY궁서"/>
                  <a:ea typeface="HY궁서"/>
                </a:rPr>
                <a:t>· </a:t>
              </a:r>
              <a:r>
                <a:rPr lang="ko-KR" altLang="en-US" sz="2400" b="1">
                  <a:latin typeface="HY궁서"/>
                  <a:ea typeface="HY궁서"/>
                </a:rPr>
                <a:t>安寧 </a:t>
              </a:r>
              <a:r>
                <a:rPr lang="en-US" altLang="ko-KR" sz="2400" b="1">
                  <a:latin typeface="HY궁서"/>
                  <a:ea typeface="HY궁서"/>
                </a:rPr>
                <a:t>· </a:t>
              </a:r>
              <a:r>
                <a:rPr lang="ko-KR" altLang="en-US" sz="2400" b="1">
                  <a:latin typeface="HY궁서"/>
                  <a:ea typeface="HY궁서"/>
                </a:rPr>
                <a:t>滿足 </a:t>
              </a:r>
              <a:r>
                <a:rPr lang="en-US" altLang="ko-KR" sz="2400" b="1">
                  <a:latin typeface="HY궁서"/>
                  <a:ea typeface="HY궁서"/>
                </a:rPr>
                <a:t>· </a:t>
              </a:r>
              <a:r>
                <a:rPr lang="ko-KR" altLang="en-US" sz="2400" b="1">
                  <a:latin typeface="HY궁서"/>
                  <a:ea typeface="HY궁서"/>
                </a:rPr>
                <a:t>福樂 </a:t>
              </a:r>
              <a:r>
                <a:rPr lang="en-US" altLang="ko-KR" sz="2400" b="1">
                  <a:latin typeface="HY궁서"/>
                  <a:ea typeface="HY궁서"/>
                </a:rPr>
                <a:t>· </a:t>
              </a:r>
              <a:r>
                <a:rPr lang="ko-KR" altLang="en-US" sz="2400" b="1">
                  <a:latin typeface="HY궁서"/>
                  <a:ea typeface="HY궁서"/>
                </a:rPr>
                <a:t>安康 </a:t>
              </a:r>
              <a:r>
                <a:rPr lang="en-US" altLang="ko-KR" sz="2400" b="1">
                  <a:latin typeface="HY궁서"/>
                  <a:ea typeface="HY궁서"/>
                </a:rPr>
                <a:t>· </a:t>
              </a:r>
              <a:r>
                <a:rPr lang="ko-KR" altLang="en-US" sz="2400" b="1">
                  <a:latin typeface="HY궁서"/>
                  <a:ea typeface="HY궁서"/>
                </a:rPr>
                <a:t>安養 </a:t>
              </a:r>
              <a:r>
                <a:rPr lang="en-US" altLang="ko-KR" sz="2400" b="1">
                  <a:latin typeface="HY궁서"/>
                  <a:ea typeface="HY궁서"/>
                </a:rPr>
                <a:t>· </a:t>
              </a:r>
              <a:r>
                <a:rPr lang="ko-KR" altLang="en-US" sz="2400" b="1">
                  <a:solidFill>
                    <a:srgbClr val="c00000"/>
                  </a:solidFill>
                  <a:latin typeface="HY궁서"/>
                  <a:ea typeface="HY궁서"/>
                </a:rPr>
                <a:t>福祉 </a:t>
              </a:r>
              <a:r>
                <a:rPr lang="en-US" altLang="ko-KR" sz="2400" b="1">
                  <a:solidFill>
                    <a:srgbClr val="c00000"/>
                  </a:solidFill>
                  <a:latin typeface="HY궁서"/>
                  <a:ea typeface="HY궁서"/>
                </a:rPr>
                <a:t>· </a:t>
              </a:r>
              <a:r>
                <a:rPr lang="ko-KR" altLang="en-US" sz="2400" b="1">
                  <a:solidFill>
                    <a:srgbClr val="c00000"/>
                  </a:solidFill>
                  <a:latin typeface="HY궁서"/>
                  <a:ea typeface="HY궁서"/>
                </a:rPr>
                <a:t>幸福</a:t>
              </a:r>
              <a:endParaRPr lang="ko-KR" altLang="en-US" sz="2400" b="1">
                <a:solidFill>
                  <a:srgbClr val="c00000"/>
                </a:solidFill>
                <a:latin typeface="HY궁서"/>
                <a:ea typeface="HY궁서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611560" y="1844824"/>
              <a:ext cx="7344816" cy="648072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83568" y="4366719"/>
            <a:ext cx="7161222" cy="4986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“</a:t>
            </a:r>
            <a:r>
              <a:rPr lang="ko-KR" altLang="en-US" b="1">
                <a:latin typeface="+mn-ea"/>
              </a:rPr>
              <a:t>사람의 본성은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행복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五幸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을 바라며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불행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六極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을 기피하는 것이다</a:t>
            </a:r>
            <a:r>
              <a:rPr lang="en-US" altLang="ko-KR" b="1">
                <a:latin typeface="+mn-ea"/>
              </a:rPr>
              <a:t>.”</a:t>
            </a:r>
            <a:endParaRPr lang="ko-KR" altLang="en-US" b="1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4806218"/>
            <a:ext cx="6532572" cy="49730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“</a:t>
            </a:r>
            <a:r>
              <a:rPr lang="ko-KR" altLang="en-US" b="1">
                <a:latin typeface="+mn-ea"/>
              </a:rPr>
              <a:t>사람이 이룩할 수 있는 모든 善 가운데 최고의 것이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행복</a:t>
            </a:r>
            <a:r>
              <a:rPr lang="ko-KR" altLang="en-US" b="1">
                <a:latin typeface="+mn-ea"/>
              </a:rPr>
              <a:t>이다</a:t>
            </a:r>
            <a:r>
              <a:rPr lang="en-US" altLang="ko-KR" b="1">
                <a:latin typeface="+mn-ea"/>
              </a:rPr>
              <a:t>.”</a:t>
            </a:r>
            <a:endParaRPr lang="ko-KR" altLang="en-US" b="1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8167" y="5234599"/>
            <a:ext cx="7772265" cy="90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“</a:t>
            </a:r>
            <a:r>
              <a:rPr lang="ko-KR" altLang="en-US" b="1">
                <a:latin typeface="+mn-ea"/>
              </a:rPr>
              <a:t>이 세상에서 가장 소망스러운 것이 있다면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그것은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건강과 기쁨이 넘치는 행복한 삶</a:t>
            </a:r>
            <a:r>
              <a:rPr lang="ko-KR" altLang="en-US" b="1">
                <a:latin typeface="+mn-ea"/>
              </a:rPr>
              <a:t>일 것이다</a:t>
            </a:r>
            <a:r>
              <a:rPr lang="en-US" altLang="ko-KR" b="1">
                <a:latin typeface="+mn-ea"/>
              </a:rPr>
              <a:t>..”</a:t>
            </a:r>
            <a:endParaRPr lang="ko-KR" altLang="en-US" b="1">
              <a:latin typeface="+mn-ea"/>
            </a:endParaRPr>
          </a:p>
        </p:txBody>
      </p:sp>
      <p:sp>
        <p:nvSpPr>
          <p:cNvPr id="1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962" y="620688"/>
            <a:ext cx="2490653" cy="415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</a:t>
            </a:r>
            <a:r>
              <a:rPr lang="ko-KR" altLang="en-US" sz="2200" b="1">
                <a:latin typeface="HY둥근고딕B"/>
                <a:ea typeface="HY둥근고딕B"/>
              </a:rPr>
              <a:t> 복지의 충족조건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7970" y="1261972"/>
            <a:ext cx="443794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atin typeface="+mn-ea"/>
              </a:rPr>
              <a:t>- </a:t>
            </a:r>
            <a:r>
              <a:rPr lang="ko-KR" altLang="en-US" sz="2000" b="1">
                <a:latin typeface="+mn-ea"/>
              </a:rPr>
              <a:t>경제적 측면</a:t>
            </a:r>
            <a:r>
              <a:rPr lang="en-US" altLang="ko-KR" sz="2000" b="1">
                <a:latin typeface="+mn-ea"/>
              </a:rPr>
              <a:t>	 (</a:t>
            </a:r>
            <a:r>
              <a:rPr lang="ko-KR" altLang="en-US" sz="2000" b="1">
                <a:latin typeface="+mn-ea"/>
              </a:rPr>
              <a:t>부족하지 않은 상태</a:t>
            </a:r>
            <a:r>
              <a:rPr lang="en-US" altLang="ko-KR" sz="2000" b="1">
                <a:latin typeface="+mn-ea"/>
              </a:rPr>
              <a:t>)</a:t>
            </a:r>
            <a:endParaRPr lang="en-US" altLang="ko-KR" sz="2000" b="1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7970" y="1674110"/>
            <a:ext cx="51904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atin typeface="+mn-ea"/>
              </a:rPr>
              <a:t>- </a:t>
            </a:r>
            <a:r>
              <a:rPr lang="ko-KR" altLang="en-US" sz="2000" b="1">
                <a:latin typeface="+mn-ea"/>
              </a:rPr>
              <a:t>정신적</a:t>
            </a:r>
            <a:r>
              <a:rPr lang="en-US" altLang="ko-KR" sz="2000" b="1">
                <a:latin typeface="+mn-ea"/>
              </a:rPr>
              <a:t>· </a:t>
            </a:r>
            <a:r>
              <a:rPr lang="ko-KR" altLang="en-US" sz="2000" b="1">
                <a:latin typeface="+mn-ea"/>
              </a:rPr>
              <a:t>문화적 측면  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불편하지 않은 상태</a:t>
            </a:r>
            <a:r>
              <a:rPr lang="en-US" altLang="ko-KR" sz="2000" b="1">
                <a:latin typeface="+mn-ea"/>
              </a:rPr>
              <a:t>)</a:t>
            </a:r>
            <a:endParaRPr lang="en-US" altLang="ko-KR" sz="2000" b="1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7835" y="2489502"/>
            <a:ext cx="526685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000" b="1">
                <a:latin typeface="+mn-ea"/>
              </a:rPr>
              <a:t>⇒ 인간다운 생활 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건강하고도 문화적인 생활</a:t>
            </a:r>
            <a:r>
              <a:rPr lang="en-US" altLang="ko-KR" sz="2000" b="1">
                <a:latin typeface="+mn-ea"/>
              </a:rPr>
              <a:t>)</a:t>
            </a:r>
            <a:endParaRPr lang="en-US" altLang="ko-KR" sz="2000" b="1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7835" y="2956882"/>
            <a:ext cx="328565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000" b="1">
                <a:latin typeface="+mn-ea"/>
              </a:rPr>
              <a:t>⇒ 보람 </a:t>
            </a:r>
            <a:r>
              <a:rPr lang="en-US" altLang="ko-KR" sz="2000" b="1">
                <a:latin typeface="+mn-ea"/>
              </a:rPr>
              <a:t>· </a:t>
            </a:r>
            <a:r>
              <a:rPr lang="ko-KR" altLang="en-US" sz="2000" b="1">
                <a:latin typeface="+mn-ea"/>
              </a:rPr>
              <a:t>여유 </a:t>
            </a:r>
            <a:r>
              <a:rPr lang="en-US" altLang="ko-KR" sz="2000" b="1">
                <a:latin typeface="+mn-ea"/>
              </a:rPr>
              <a:t>· </a:t>
            </a:r>
            <a:r>
              <a:rPr lang="ko-KR" altLang="en-US" sz="2000" b="1">
                <a:latin typeface="+mn-ea"/>
              </a:rPr>
              <a:t>재미 </a:t>
            </a:r>
            <a:r>
              <a:rPr lang="en-US" altLang="ko-KR" sz="2000" b="1">
                <a:latin typeface="+mn-ea"/>
              </a:rPr>
              <a:t>· </a:t>
            </a:r>
            <a:r>
              <a:rPr lang="ko-KR" altLang="en-US" sz="2000" b="1">
                <a:latin typeface="+mn-ea"/>
              </a:rPr>
              <a:t>흡족</a:t>
            </a:r>
            <a:endParaRPr lang="en-US" altLang="ko-KR" sz="2000" b="1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5962" y="3574177"/>
            <a:ext cx="1947728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행복의 요소</a:t>
            </a:r>
            <a:endParaRPr lang="en-US" altLang="ko-KR" sz="2200" b="1">
              <a:latin typeface="HY둥근고딕B"/>
              <a:ea typeface="HY둥근고딕B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1894" y="4602614"/>
            <a:ext cx="57027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/>
              <a:t>- </a:t>
            </a:r>
            <a:r>
              <a:rPr lang="ko-KR" altLang="en-US" sz="2000" b="1"/>
              <a:t>개인적 안정 </a:t>
            </a:r>
            <a:r>
              <a:rPr lang="en-US" altLang="ko-KR" sz="2000" b="1"/>
              <a:t>(</a:t>
            </a:r>
            <a:r>
              <a:rPr lang="ko-KR" altLang="en-US" sz="2000" b="1"/>
              <a:t>건강</a:t>
            </a:r>
            <a:r>
              <a:rPr lang="en-US" altLang="ko-KR" sz="2000" b="1"/>
              <a:t>, </a:t>
            </a:r>
            <a:r>
              <a:rPr lang="ko-KR" altLang="en-US" sz="2000" b="1"/>
              <a:t>부</a:t>
            </a:r>
            <a:r>
              <a:rPr lang="en-US" altLang="ko-KR" sz="2000" b="1"/>
              <a:t>, </a:t>
            </a:r>
            <a:r>
              <a:rPr lang="ko-KR" altLang="en-US" sz="2000" b="1"/>
              <a:t>자기개발</a:t>
            </a:r>
            <a:r>
              <a:rPr lang="en-US" altLang="ko-KR" sz="2000" b="1"/>
              <a:t>, </a:t>
            </a:r>
            <a:r>
              <a:rPr lang="ko-KR" altLang="en-US" sz="2000" b="1"/>
              <a:t>사회적 지위</a:t>
            </a:r>
            <a:r>
              <a:rPr lang="en-US" altLang="ko-KR" sz="2000" b="1"/>
              <a:t>)</a:t>
            </a:r>
            <a:endParaRPr lang="en-US" altLang="ko-KR" sz="2000" b="1"/>
          </a:p>
        </p:txBody>
      </p:sp>
      <p:sp>
        <p:nvSpPr>
          <p:cNvPr id="9" name="TextBox 8"/>
          <p:cNvSpPr txBox="1"/>
          <p:nvPr/>
        </p:nvSpPr>
        <p:spPr>
          <a:xfrm>
            <a:off x="1141894" y="5102024"/>
            <a:ext cx="34929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/>
              <a:t>- </a:t>
            </a:r>
            <a:r>
              <a:rPr lang="ko-KR" altLang="en-US" sz="2000" b="1"/>
              <a:t>대인관계</a:t>
            </a:r>
            <a:r>
              <a:rPr lang="en-US" altLang="ko-KR" sz="2000" b="1"/>
              <a:t>(</a:t>
            </a:r>
            <a:r>
              <a:rPr lang="ko-KR" altLang="en-US" sz="2000" b="1"/>
              <a:t>상호관계</a:t>
            </a:r>
            <a:r>
              <a:rPr lang="en-US" altLang="ko-KR" sz="2000" b="1"/>
              <a:t>)</a:t>
            </a:r>
            <a:r>
              <a:rPr lang="ko-KR" altLang="en-US" sz="2000" b="1"/>
              <a:t>의 만족</a:t>
            </a:r>
            <a:endParaRPr lang="en-US" altLang="ko-KR" sz="2000" b="1"/>
          </a:p>
        </p:txBody>
      </p:sp>
      <p:sp>
        <p:nvSpPr>
          <p:cNvPr id="10" name="TextBox 9"/>
          <p:cNvSpPr txBox="1"/>
          <p:nvPr/>
        </p:nvSpPr>
        <p:spPr>
          <a:xfrm>
            <a:off x="1141894" y="5601434"/>
            <a:ext cx="7445845" cy="6926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/>
              <a:t>- </a:t>
            </a:r>
            <a:r>
              <a:rPr lang="ko-KR" altLang="en-US" sz="2000" b="1"/>
              <a:t>환경적 요소</a:t>
            </a:r>
            <a:r>
              <a:rPr lang="en-US" altLang="ko-KR" sz="2000" b="1"/>
              <a:t>(</a:t>
            </a:r>
            <a:r>
              <a:rPr lang="ko-KR" altLang="en-US" sz="2000" b="1"/>
              <a:t>도덕적 가치</a:t>
            </a:r>
            <a:r>
              <a:rPr lang="en-US" altLang="ko-KR" sz="2000" b="1"/>
              <a:t>, </a:t>
            </a:r>
            <a:r>
              <a:rPr lang="ko-KR" altLang="en-US" sz="2000" b="1"/>
              <a:t>평등과 사회적 가치</a:t>
            </a:r>
            <a:r>
              <a:rPr lang="en-US" altLang="ko-KR" sz="2000" b="1"/>
              <a:t>, </a:t>
            </a:r>
            <a:r>
              <a:rPr lang="ko-KR" altLang="en-US" sz="2000" b="1"/>
              <a:t>자유와 평등</a:t>
            </a:r>
            <a:r>
              <a:rPr lang="en-US" altLang="ko-KR" sz="2000" b="1"/>
              <a:t>)</a:t>
            </a:r>
            <a:r>
              <a:rPr lang="ko-KR" altLang="en-US" sz="2000" b="1"/>
              <a:t>의</a:t>
            </a:r>
            <a:endParaRPr lang="ko-KR" altLang="en-US" sz="2000" b="1"/>
          </a:p>
          <a:p>
            <a:pPr lvl="0">
              <a:defRPr lang="ko-KR" altLang="en-US"/>
            </a:pPr>
            <a:r>
              <a:rPr lang="en-US" altLang="ko-KR" sz="2000" b="1"/>
              <a:t>  </a:t>
            </a:r>
            <a:r>
              <a:rPr lang="ko-KR" altLang="en-US" sz="2000" b="1"/>
              <a:t>안정 및 확보</a:t>
            </a:r>
            <a:endParaRPr lang="en-US" altLang="ko-KR" sz="2000" b="1"/>
          </a:p>
        </p:txBody>
      </p:sp>
      <p:sp>
        <p:nvSpPr>
          <p:cNvPr id="11" name="TextBox 10"/>
          <p:cNvSpPr txBox="1"/>
          <p:nvPr/>
        </p:nvSpPr>
        <p:spPr>
          <a:xfrm>
            <a:off x="971600" y="2086248"/>
            <a:ext cx="7578040" cy="3883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atin typeface="+mn-ea"/>
              </a:rPr>
              <a:t>- </a:t>
            </a:r>
            <a:r>
              <a:rPr lang="ko-KR" altLang="en-US" sz="2000" b="1">
                <a:latin typeface="+mn-ea"/>
              </a:rPr>
              <a:t>신체적 측면 </a:t>
            </a:r>
            <a:r>
              <a:rPr lang="en-US" altLang="ko-KR" sz="2000" b="1">
                <a:latin typeface="+mn-ea"/>
              </a:rPr>
              <a:t>( </a:t>
            </a:r>
            <a:r>
              <a:rPr lang="ko-KR" altLang="en-US" sz="2000" b="1">
                <a:latin typeface="+mn-ea"/>
              </a:rPr>
              <a:t>질병이 없고 허약하지 않아 활동이 자유로운 상태</a:t>
            </a:r>
            <a:r>
              <a:rPr lang="en-US" altLang="ko-KR" sz="2000" b="1">
                <a:latin typeface="+mn-ea"/>
              </a:rPr>
              <a:t>)</a:t>
            </a:r>
            <a:endParaRPr lang="en-US" altLang="ko-KR" sz="2000" b="1"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87624" y="4115172"/>
            <a:ext cx="3104341" cy="3596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행복은 삶의 목표이자 기준</a:t>
            </a:r>
            <a:r>
              <a:rPr lang="en-US" altLang="ko-KR" b="1">
                <a:latin typeface="+mn-ea"/>
              </a:rPr>
              <a:t> </a:t>
            </a: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874067" y="2517508"/>
            <a:ext cx="5187636" cy="3712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871908" y="2976715"/>
            <a:ext cx="3207086" cy="3712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24744"/>
            <a:ext cx="3745939" cy="4449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1. </a:t>
            </a:r>
            <a:r>
              <a:rPr lang="ko-KR" altLang="en-US" sz="2400" b="1">
                <a:latin typeface="HY수평선B"/>
                <a:ea typeface="HY수평선B"/>
              </a:rPr>
              <a:t>사회복지의 개념과 범위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572" y="1520788"/>
            <a:ext cx="8064896" cy="4506632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+mn-ea"/>
                <a:ea typeface="(환)돋움중둥근체"/>
              </a:rPr>
              <a:t>1) 사회복지의 개념</a:t>
            </a:r>
            <a:endParaRPr lang="ko-KR" altLang="en-US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  <a:ea typeface="(환)돋움중둥근체"/>
              </a:rPr>
              <a:t>&lt;</a:t>
            </a:r>
            <a:r>
              <a:rPr lang="ko-KR" altLang="en-US" sz="2000" b="1">
                <a:latin typeface="+mn-ea"/>
                <a:ea typeface="(환)돋움중둥근체"/>
              </a:rPr>
              <a:t>사회복지</a:t>
            </a:r>
            <a:r>
              <a:rPr lang="en-US" altLang="ko-KR" sz="2000" b="1">
                <a:latin typeface="+mn-ea"/>
                <a:ea typeface="(환)돋움중둥근체"/>
              </a:rPr>
              <a:t>(social welfare)&gt;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굴림"/>
                <a:ea typeface="굴림"/>
              </a:rPr>
              <a:t>※ </a:t>
            </a:r>
            <a:r>
              <a:rPr lang="ko-KR" altLang="en-US" sz="1700" b="1">
                <a:latin typeface="굴림"/>
                <a:ea typeface="굴림"/>
              </a:rPr>
              <a:t>사회복지의 개념은 국가와 시대에 따라 차이가 있다</a:t>
            </a:r>
            <a:r>
              <a:rPr lang="en-US" altLang="ko-KR" sz="1700" b="1">
                <a:latin typeface="굴림"/>
                <a:ea typeface="굴림"/>
              </a:rPr>
              <a:t>.</a:t>
            </a:r>
            <a:endParaRPr lang="en-US" altLang="ko-KR" sz="17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</a:rPr>
              <a:t>◦ </a:t>
            </a:r>
            <a:r>
              <a:rPr lang="ko-KR" altLang="en-US" sz="1700" b="1">
                <a:latin typeface="+mn-ea"/>
              </a:rPr>
              <a:t>사회적으로 잘 지내는 행복한 상태</a:t>
            </a:r>
            <a:r>
              <a:rPr lang="en-US" altLang="ko-KR" sz="1700" b="1">
                <a:latin typeface="+mn-ea"/>
              </a:rPr>
              <a:t> </a:t>
            </a:r>
            <a:r>
              <a:rPr lang="ko-KR" altLang="en-US" sz="1700" b="1">
                <a:latin typeface="+mn-ea"/>
              </a:rPr>
              <a:t>즉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인간생활의 이상적 상태를 의미하는 개념인 동시에 그것을 지향하는 실천적 활동을 포함하는 개념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700" b="1">
                <a:latin typeface="+mn-ea"/>
                <a:ea typeface="굴림"/>
              </a:rPr>
              <a:t>◦</a:t>
            </a:r>
            <a:r>
              <a:rPr lang="en-US" altLang="ko-KR" sz="1700" b="1">
                <a:latin typeface="+mn-ea"/>
                <a:ea typeface="굴림"/>
              </a:rPr>
              <a:t> </a:t>
            </a:r>
            <a:r>
              <a:rPr lang="ko-KR" altLang="en-US" sz="1700" b="1">
                <a:latin typeface="+mn-ea"/>
                <a:ea typeface="굴림"/>
              </a:rPr>
              <a:t>일상생활 속에 나타나는 제 곤란 </a:t>
            </a:r>
            <a:r>
              <a:rPr lang="en-US" altLang="ko-KR" sz="1700" b="1">
                <a:latin typeface="굴림"/>
                <a:ea typeface="굴림"/>
              </a:rPr>
              <a:t>- </a:t>
            </a:r>
            <a:r>
              <a:rPr lang="ko-KR" altLang="en-US" sz="1700" b="1">
                <a:latin typeface="굴림"/>
                <a:ea typeface="굴림"/>
              </a:rPr>
              <a:t>부족∙불편∙장애∙고통</a:t>
            </a:r>
            <a:r>
              <a:rPr lang="en-US" altLang="ko-KR" sz="1700" b="1">
                <a:latin typeface="굴림"/>
                <a:ea typeface="굴림"/>
              </a:rPr>
              <a:t>-</a:t>
            </a:r>
            <a:r>
              <a:rPr lang="ko-KR" altLang="en-US" sz="1700" b="1">
                <a:latin typeface="굴림"/>
                <a:ea typeface="굴림"/>
              </a:rPr>
              <a:t>들을 제거∙완화∙경감∙예방하여 정상적인 가정생활과 사회생활이 가능하도록 돕는 활동</a:t>
            </a:r>
            <a:endParaRPr lang="ko-KR" altLang="en-US" sz="17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700" b="1">
                <a:latin typeface="+mn-ea"/>
              </a:rPr>
              <a:t>◦</a:t>
            </a:r>
            <a:r>
              <a:rPr lang="en-US" altLang="ko-KR" sz="1700" b="1">
                <a:latin typeface="+mn-ea"/>
              </a:rPr>
              <a:t> </a:t>
            </a:r>
            <a:r>
              <a:rPr lang="ko-KR" altLang="en-US" sz="1700" b="1">
                <a:latin typeface="+mn-ea"/>
              </a:rPr>
              <a:t>복지 실현을 위한 개인</a:t>
            </a:r>
            <a:r>
              <a:rPr lang="en-US" altLang="ko-KR" sz="1700" b="1">
                <a:latin typeface="+mn-ea"/>
              </a:rPr>
              <a:t>· </a:t>
            </a:r>
            <a:r>
              <a:rPr lang="ko-KR" altLang="en-US" sz="1700" b="1">
                <a:latin typeface="+mn-ea"/>
              </a:rPr>
              <a:t>집단</a:t>
            </a:r>
            <a:r>
              <a:rPr lang="en-US" altLang="ko-KR" sz="1700" b="1">
                <a:latin typeface="+mn-ea"/>
              </a:rPr>
              <a:t>· </a:t>
            </a:r>
            <a:r>
              <a:rPr lang="ko-KR" altLang="en-US" sz="1700" b="1">
                <a:latin typeface="+mn-ea"/>
              </a:rPr>
              <a:t>국가의 체계적이고 조직적인 활동의 총체 </a:t>
            </a:r>
            <a:r>
              <a:rPr lang="en-US" altLang="ko-KR" sz="1700" b="1">
                <a:latin typeface="+mn-ea"/>
              </a:rPr>
              <a:t>( </a:t>
            </a:r>
            <a:r>
              <a:rPr lang="ko-KR" altLang="en-US" sz="1700" b="1">
                <a:latin typeface="+mn-ea"/>
              </a:rPr>
              <a:t>구체화시킨 정책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시책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제도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시설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인력</a:t>
            </a:r>
            <a:r>
              <a:rPr lang="en-US" altLang="ko-KR" sz="1700" b="1">
                <a:latin typeface="+mn-ea"/>
              </a:rPr>
              <a:t>,</a:t>
            </a:r>
            <a:r>
              <a:rPr lang="ko-KR" altLang="en-US" sz="1700" b="1">
                <a:latin typeface="+mn-ea"/>
              </a:rPr>
              <a:t> 프로그램</a:t>
            </a:r>
            <a:r>
              <a:rPr lang="en-US" altLang="ko-KR" sz="1700" b="1">
                <a:latin typeface="+mn-ea"/>
              </a:rPr>
              <a:t>)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700" b="1">
                <a:latin typeface="+mn-ea"/>
              </a:rPr>
              <a:t>◦</a:t>
            </a:r>
            <a:r>
              <a:rPr lang="en-US" altLang="ko-KR" sz="1700" b="1">
                <a:latin typeface="+mn-ea"/>
              </a:rPr>
              <a:t> </a:t>
            </a:r>
            <a:r>
              <a:rPr lang="ko-KR" altLang="en-US" sz="1700" b="1">
                <a:latin typeface="+mn-ea"/>
              </a:rPr>
              <a:t>복지를 추구하기 위한 인간들의 공동체적 노력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700" b="1">
                <a:latin typeface="+mn-ea"/>
              </a:rPr>
              <a:t>◦</a:t>
            </a:r>
            <a:r>
              <a:rPr lang="en-US" altLang="ko-KR" sz="1700" b="1">
                <a:latin typeface="+mn-ea"/>
              </a:rPr>
              <a:t> </a:t>
            </a:r>
            <a:r>
              <a:rPr lang="ko-KR" altLang="en-US" sz="1700" b="1">
                <a:latin typeface="+mn-ea"/>
              </a:rPr>
              <a:t>인간의 생존을 위한 제도와 행위 중의 하나</a:t>
            </a:r>
            <a:endParaRPr lang="ko-KR" altLang="en-US" sz="1700" b="1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32656"/>
            <a:ext cx="3882712" cy="4464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MS PMincho"/>
                <a:ea typeface="MS PMincho"/>
              </a:rPr>
              <a:t>Ⅱ</a:t>
            </a:r>
            <a:r>
              <a:rPr lang="en-US" altLang="ko-KR" sz="2400" b="1"/>
              <a:t>. </a:t>
            </a:r>
            <a:r>
              <a:rPr lang="ko-KR" altLang="en-US" sz="2400" b="1"/>
              <a:t>사회복지의 개념적 기초</a:t>
            </a:r>
            <a:endParaRPr lang="ko-KR" altLang="en-US" sz="2400" b="1"/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863587" y="800708"/>
            <a:ext cx="7704856" cy="507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  <a:ea typeface="(환)돋움중둥근체"/>
              </a:rPr>
              <a:t>&lt;</a:t>
            </a:r>
            <a:r>
              <a:rPr lang="ko-KR" altLang="en-US" sz="2000" b="1">
                <a:latin typeface="+mn-ea"/>
                <a:ea typeface="(환)돋움중둥근체"/>
              </a:rPr>
              <a:t>사회복지</a:t>
            </a:r>
            <a:r>
              <a:rPr lang="en-US" altLang="ko-KR" sz="2000" b="1">
                <a:latin typeface="+mn-ea"/>
                <a:ea typeface="(환)돋움중둥근체"/>
              </a:rPr>
              <a:t>(social welfare)&gt;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※ </a:t>
            </a:r>
            <a:r>
              <a:rPr lang="ko-KR" altLang="en-US" b="1">
                <a:latin typeface="굴림"/>
                <a:ea typeface="굴림"/>
              </a:rPr>
              <a:t>사회복지의 개념은 국가와 시대에 따라 차이가 있다</a:t>
            </a:r>
            <a:r>
              <a:rPr lang="en-US" altLang="ko-KR" b="1">
                <a:latin typeface="굴림"/>
                <a:ea typeface="굴림"/>
              </a:rPr>
              <a:t>.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※ (</a:t>
            </a:r>
            <a:r>
              <a:rPr lang="ko-KR" altLang="en-US" b="1">
                <a:latin typeface="+mn-ea"/>
              </a:rPr>
              <a:t>영국</a:t>
            </a:r>
            <a:r>
              <a:rPr lang="en-US" altLang="ko-KR" b="1">
                <a:latin typeface="+mn-ea"/>
              </a:rPr>
              <a:t>) social services(</a:t>
            </a:r>
            <a:r>
              <a:rPr lang="ko-KR" altLang="en-US" b="1">
                <a:latin typeface="+mn-ea"/>
              </a:rPr>
              <a:t>소득∙교육∙고용∙주택∙의료보장∙대인사회서비스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사회적으로 잘 지내는 행복한 상태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즉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인간생활의 이상적 상태를 의미하는 개념인 동시에 그것을 지향하는 실천적 활동을 포함하는 개념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◦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latin typeface="+mn-ea"/>
                <a:ea typeface="굴림"/>
              </a:rPr>
              <a:t>일상생활 속에 나타나는 제 곤란 </a:t>
            </a: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부족∙불편∙장애∙고통</a:t>
            </a:r>
            <a:r>
              <a:rPr lang="en-US" altLang="ko-KR" b="1">
                <a:latin typeface="굴림"/>
                <a:ea typeface="굴림"/>
              </a:rPr>
              <a:t>-</a:t>
            </a:r>
            <a:r>
              <a:rPr lang="ko-KR" altLang="en-US" b="1">
                <a:latin typeface="굴림"/>
                <a:ea typeface="굴림"/>
              </a:rPr>
              <a:t>들을 제거∙완화∙경감∙예방하여 정상적인 가정생활과 사회생활이 가능하도록 돕는 활동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복지 실현을 위한 개인</a:t>
            </a:r>
            <a:r>
              <a:rPr lang="en-US" altLang="ko-KR" b="1">
                <a:latin typeface="+mn-ea"/>
              </a:rPr>
              <a:t>· </a:t>
            </a:r>
            <a:r>
              <a:rPr lang="ko-KR" altLang="en-US" b="1">
                <a:latin typeface="+mn-ea"/>
              </a:rPr>
              <a:t>집단</a:t>
            </a:r>
            <a:r>
              <a:rPr lang="en-US" altLang="ko-KR" b="1">
                <a:latin typeface="+mn-ea"/>
              </a:rPr>
              <a:t>· </a:t>
            </a:r>
            <a:r>
              <a:rPr lang="ko-KR" altLang="en-US" b="1">
                <a:latin typeface="+mn-ea"/>
              </a:rPr>
              <a:t>국가의 체계적이고 조직적인 활동의 총체 </a:t>
            </a:r>
            <a:r>
              <a:rPr lang="en-US" altLang="ko-KR" b="1">
                <a:latin typeface="+mn-ea"/>
              </a:rPr>
              <a:t>( </a:t>
            </a:r>
            <a:r>
              <a:rPr lang="ko-KR" altLang="en-US" b="1">
                <a:latin typeface="+mn-ea"/>
              </a:rPr>
              <a:t>구체화시킨 정책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시책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제도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시설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인력</a:t>
            </a:r>
            <a:r>
              <a:rPr lang="en-US" altLang="ko-KR" b="1">
                <a:latin typeface="+mn-ea"/>
              </a:rPr>
              <a:t>,</a:t>
            </a:r>
            <a:r>
              <a:rPr lang="ko-KR" altLang="en-US" b="1">
                <a:latin typeface="+mn-ea"/>
              </a:rPr>
              <a:t> 프로그램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복지를 추구하기 위한 인간들의 공동체적 노력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인간의 생존을 위한 제도와 행위 중의 하나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b="1"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46478" y="609538"/>
            <a:ext cx="7541945" cy="4198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복지 제공의 범위와 방식에 따른 분류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①제도적 사회복지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사회제도가 기능적으로 문제가 있다고 보고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통합적이고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정상적인 일선기능을 수행하는 기본 제도로 봄 (가족과 시장을 통한 욕구충족이 불가능한 것은 비정상적인 상태가 아니라 정상적인 상태라고 가정하고 모든 사람을 대상으로 항시적·조직적으로 복지가 제공)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②보충적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잔여적</a:t>
            </a:r>
            <a:r>
              <a:rPr lang="en-US" altLang="ko-KR" b="1">
                <a:latin typeface="+mn-ea"/>
              </a:rPr>
              <a:t>) </a:t>
            </a:r>
            <a:r>
              <a:rPr lang="ko-KR" altLang="en-US" b="1">
                <a:latin typeface="+mn-ea"/>
              </a:rPr>
              <a:t>사회복지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사회문제의 주요 원인이 개인의 결함에 있다고 봄 (욕구충족은 가족과 시장을 통해 해결할 수 없는 소수의 특정계층만을 대상으로 임시적이고 제한적인 복지가 제공)</a:t>
            </a:r>
            <a:endParaRPr lang="ko-KR" altLang="en-US" b="1">
              <a:latin typeface="+mn-ea"/>
            </a:endParaRPr>
          </a:p>
        </p:txBody>
      </p:sp>
      <p:sp>
        <p:nvSpPr>
          <p:cNvPr id="1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아래쪽 화살표 3"/>
          <p:cNvSpPr/>
          <p:nvPr/>
        </p:nvSpPr>
        <p:spPr>
          <a:xfrm>
            <a:off x="4364262" y="3930151"/>
            <a:ext cx="504056" cy="576064"/>
          </a:xfrm>
          <a:prstGeom prst="downArrow">
            <a:avLst>
              <a:gd name="adj1" fmla="val 50000"/>
              <a:gd name="adj2" fmla="val 6511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TextBox 4"/>
          <p:cNvSpPr txBox="1"/>
          <p:nvPr/>
        </p:nvSpPr>
        <p:spPr>
          <a:xfrm>
            <a:off x="2836796" y="4515507"/>
            <a:ext cx="3522094" cy="6357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c00000"/>
                </a:solidFill>
              </a:rPr>
              <a:t>정상적인 가정생활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∙사회생활 유지</a:t>
            </a:r>
            <a:endParaRPr lang="ko-KR" altLang="en-US" b="1">
              <a:solidFill>
                <a:srgbClr val="c00000"/>
              </a:solidFill>
              <a:latin typeface="굴림"/>
              <a:ea typeface="굴림"/>
            </a:endParaRPr>
          </a:p>
          <a:p>
            <a:pPr lvl="0"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→ 인간다운 생활∙삶의 질 향상</a:t>
            </a:r>
            <a:endParaRPr lang="ko-KR" altLang="en-US" b="1">
              <a:solidFill>
                <a:srgbClr val="c00000"/>
              </a:solidFill>
            </a:endParaRPr>
          </a:p>
        </p:txBody>
      </p:sp>
      <p:grpSp>
        <p:nvGrpSpPr>
          <p:cNvPr id="4" name="그룹 16"/>
          <p:cNvGrpSpPr/>
          <p:nvPr/>
        </p:nvGrpSpPr>
        <p:grpSpPr>
          <a:xfrm rot="0">
            <a:off x="2276030" y="2056441"/>
            <a:ext cx="4606771" cy="1224136"/>
            <a:chOff x="1331640" y="1916832"/>
            <a:chExt cx="4606771" cy="1224136"/>
          </a:xfrm>
        </p:grpSpPr>
        <p:sp>
          <p:nvSpPr>
            <p:cNvPr id="5" name="TextBox 6"/>
            <p:cNvSpPr txBox="1"/>
            <p:nvPr/>
          </p:nvSpPr>
          <p:spPr>
            <a:xfrm>
              <a:off x="5292080" y="2344234"/>
              <a:ext cx="6324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>
                  <a:solidFill>
                    <a:srgbClr val="0070c0"/>
                  </a:solidFill>
                </a:rPr>
                <a:t>완화</a:t>
              </a:r>
              <a:endParaRPr lang="en-US" altLang="ko-KR" b="1">
                <a:solidFill>
                  <a:srgbClr val="0070c0"/>
                </a:solidFill>
              </a:endParaRPr>
            </a:p>
          </p:txBody>
        </p:sp>
        <p:grpSp>
          <p:nvGrpSpPr>
            <p:cNvPr id="6" name="그룹 8"/>
            <p:cNvGrpSpPr/>
            <p:nvPr/>
          </p:nvGrpSpPr>
          <p:grpSpPr>
            <a:xfrm rot="0">
              <a:off x="2190056" y="1916832"/>
              <a:ext cx="2880320" cy="1224136"/>
              <a:chOff x="2267744" y="1916832"/>
              <a:chExt cx="2880320" cy="1224136"/>
            </a:xfrm>
          </p:grpSpPr>
          <p:sp>
            <p:nvSpPr>
              <p:cNvPr id="7" name="TextBox 2"/>
              <p:cNvSpPr txBox="1"/>
              <p:nvPr/>
            </p:nvSpPr>
            <p:spPr>
              <a:xfrm>
                <a:off x="2495143" y="2168431"/>
                <a:ext cx="2392680" cy="64633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 lang="ko-KR" altLang="en-US"/>
                </a:pPr>
                <a:r>
                  <a:rPr lang="ko-KR" altLang="en-US" b="1"/>
                  <a:t>사회복지문제</a:t>
                </a:r>
                <a:endParaRPr lang="ko-KR" altLang="en-US" b="1"/>
              </a:p>
              <a:p>
                <a:pPr algn="ctr">
                  <a:defRPr lang="ko-KR" altLang="en-US"/>
                </a:pPr>
                <a:r>
                  <a:rPr lang="en-US" altLang="ko-KR" b="1">
                    <a:solidFill>
                      <a:srgbClr val="ff0000"/>
                    </a:solidFill>
                  </a:rPr>
                  <a:t>(</a:t>
                </a:r>
                <a:r>
                  <a:rPr lang="ko-KR" altLang="en-US" b="1">
                    <a:solidFill>
                      <a:srgbClr val="ff0000"/>
                    </a:solidFill>
                  </a:rPr>
                  <a:t>부족</a:t>
                </a:r>
                <a:r>
                  <a:rPr lang="en-US" altLang="ko-KR" b="1">
                    <a:solidFill>
                      <a:srgbClr val="ff0000"/>
                    </a:solidFill>
                    <a:latin typeface="굴림"/>
                    <a:ea typeface="굴림"/>
                  </a:rPr>
                  <a:t>∙</a:t>
                </a:r>
                <a:r>
                  <a:rPr lang="ko-KR" altLang="en-US" b="1">
                    <a:solidFill>
                      <a:srgbClr val="ff0000"/>
                    </a:solidFill>
                    <a:latin typeface="굴림"/>
                    <a:ea typeface="굴림"/>
                  </a:rPr>
                  <a:t>불편∙장애∙고통</a:t>
                </a:r>
                <a:r>
                  <a:rPr lang="en-US" altLang="ko-KR" b="1">
                    <a:solidFill>
                      <a:srgbClr val="ff0000"/>
                    </a:solidFill>
                  </a:rPr>
                  <a:t>)</a:t>
                </a:r>
                <a:endParaRPr lang="ko-KR" altLang="en-US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타원 7"/>
              <p:cNvSpPr/>
              <p:nvPr/>
            </p:nvSpPr>
            <p:spPr>
              <a:xfrm>
                <a:off x="2267744" y="1916832"/>
                <a:ext cx="2880320" cy="122413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/>
              </a:p>
            </p:txBody>
          </p:sp>
        </p:grpSp>
        <p:sp>
          <p:nvSpPr>
            <p:cNvPr id="9" name="TextBox 12"/>
            <p:cNvSpPr txBox="1"/>
            <p:nvPr/>
          </p:nvSpPr>
          <p:spPr>
            <a:xfrm>
              <a:off x="1331640" y="2344234"/>
              <a:ext cx="6463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>
                  <a:solidFill>
                    <a:srgbClr val="0070c0"/>
                  </a:solidFill>
                </a:rPr>
                <a:t>예방</a:t>
              </a:r>
              <a:endParaRPr lang="ko-KR" altLang="en-US" b="1">
                <a:solidFill>
                  <a:srgbClr val="0070c0"/>
                </a:solidFill>
              </a:endParaRPr>
            </a:p>
          </p:txBody>
        </p:sp>
      </p:grpSp>
      <p:sp>
        <p:nvSpPr>
          <p:cNvPr id="10" name="TextBox 13"/>
          <p:cNvSpPr txBox="1"/>
          <p:nvPr/>
        </p:nvSpPr>
        <p:spPr>
          <a:xfrm>
            <a:off x="4256250" y="1619747"/>
            <a:ext cx="635790" cy="3597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70c0"/>
                </a:solidFill>
              </a:rPr>
              <a:t>경감</a:t>
            </a:r>
            <a:endParaRPr lang="en-US" altLang="ko-KR" b="1">
              <a:solidFill>
                <a:srgbClr val="0070c0"/>
              </a:solidFill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4256250" y="3429000"/>
            <a:ext cx="63579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0070c0"/>
                </a:solidFill>
              </a:rPr>
              <a:t>제거</a:t>
            </a:r>
            <a:endParaRPr lang="en-US" altLang="ko-KR" b="1">
              <a:solidFill>
                <a:srgbClr val="0070c0"/>
              </a:solidFill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1079612" y="764704"/>
            <a:ext cx="7020780" cy="50021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 사회복지의 과정 및 목표</a:t>
            </a:r>
            <a:endParaRPr lang="ko-KR" altLang="en-US" b="1">
              <a:latin typeface="+mn-ea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1061610" y="5341053"/>
            <a:ext cx="7020780" cy="50021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&lt;사회복지의 과정 및 목표&gt;</a:t>
            </a:r>
            <a:endParaRPr lang="ko-KR" altLang="en-US" b="1">
              <a:latin typeface="+mn-ea"/>
            </a:endParaRPr>
          </a:p>
        </p:txBody>
      </p:sp>
      <p:sp>
        <p:nvSpPr>
          <p:cNvPr id="1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308824"/>
            <a:ext cx="7560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협의 </a:t>
            </a:r>
            <a:r>
              <a:rPr lang="en-US" altLang="ko-KR" b="1">
                <a:latin typeface="+mn-ea"/>
              </a:rPr>
              <a:t>– </a:t>
            </a:r>
            <a:r>
              <a:rPr lang="ko-KR" altLang="en-US" b="1">
                <a:latin typeface="+mn-ea"/>
              </a:rPr>
              <a:t>사회생활상의 곤란  또는 장애를 받고 있는 자에 대한 보호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육성</a:t>
            </a:r>
            <a:r>
              <a:rPr lang="en-US" altLang="ko-KR" b="1">
                <a:latin typeface="+mn-ea"/>
              </a:rPr>
              <a:t>,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         </a:t>
            </a:r>
            <a:r>
              <a:rPr lang="ko-KR" altLang="en-US" b="1">
                <a:latin typeface="+mn-ea"/>
              </a:rPr>
              <a:t>지도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치료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재활 등의 서비스 시책 </a:t>
            </a:r>
            <a:r>
              <a:rPr lang="en-US" altLang="ko-KR" b="1">
                <a:latin typeface="+mn-ea"/>
              </a:rPr>
              <a:t>(social work </a:t>
            </a:r>
            <a:r>
              <a:rPr lang="ko-KR" altLang="en-US" b="1">
                <a:latin typeface="+mn-ea"/>
              </a:rPr>
              <a:t>또는 사회복지사 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   </a:t>
            </a:r>
            <a:r>
              <a:rPr lang="ko-KR" altLang="en-US" b="1">
                <a:latin typeface="+mn-ea"/>
              </a:rPr>
              <a:t>      업과 동의어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◦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+mn-ea"/>
                <a:ea typeface="굴림"/>
              </a:rPr>
              <a:t>광의</a:t>
            </a:r>
            <a:r>
              <a:rPr lang="ko-KR" altLang="en-US" b="1">
                <a:latin typeface="+mn-ea"/>
                <a:ea typeface="굴림"/>
              </a:rPr>
              <a:t> </a:t>
            </a:r>
            <a:r>
              <a:rPr lang="en-US" altLang="ko-KR" b="1">
                <a:latin typeface="+mn-ea"/>
                <a:ea typeface="굴림"/>
              </a:rPr>
              <a:t>– </a:t>
            </a:r>
            <a:r>
              <a:rPr lang="ko-KR" altLang="en-US" b="1">
                <a:latin typeface="+mn-ea"/>
                <a:ea typeface="굴림"/>
              </a:rPr>
              <a:t>협의의 내용 </a:t>
            </a:r>
            <a:r>
              <a:rPr lang="ko-KR" altLang="en-US" b="1">
                <a:latin typeface="+mn-ea"/>
              </a:rPr>
              <a:t>외에 국민최저한</a:t>
            </a:r>
            <a:r>
              <a:rPr lang="en-US" altLang="ko-KR" b="1">
                <a:latin typeface="+mn-ea"/>
              </a:rPr>
              <a:t>(national minimum)</a:t>
            </a:r>
            <a:r>
              <a:rPr lang="ko-KR" altLang="en-US" b="1">
                <a:latin typeface="+mn-ea"/>
              </a:rPr>
              <a:t> 또는 평균적인 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          </a:t>
            </a:r>
            <a:r>
              <a:rPr lang="ko-KR" altLang="en-US" b="1">
                <a:latin typeface="+mn-ea"/>
              </a:rPr>
              <a:t>욕구가 충족되지 않는 개인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가족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집단 등에 대한 사회적 시책</a:t>
            </a:r>
            <a:r>
              <a:rPr lang="en-US" altLang="ko-KR" b="1">
                <a:latin typeface="+mn-ea"/>
              </a:rPr>
              <a:t> 	(</a:t>
            </a:r>
            <a:r>
              <a:rPr lang="ko-KR" altLang="en-US" b="1">
                <a:latin typeface="+mn-ea"/>
                <a:ea typeface="굴림"/>
              </a:rPr>
              <a:t>사회복지정책</a:t>
            </a:r>
            <a:r>
              <a:rPr lang="en-US" altLang="ko-KR" b="1">
                <a:latin typeface="+mn-ea"/>
                <a:ea typeface="굴림"/>
              </a:rPr>
              <a:t>, </a:t>
            </a:r>
            <a:r>
              <a:rPr lang="ko-KR" altLang="en-US" b="1">
                <a:latin typeface="+mn-ea"/>
                <a:ea typeface="굴림"/>
              </a:rPr>
              <a:t>보건</a:t>
            </a:r>
            <a:r>
              <a:rPr lang="en-US" altLang="ko-KR" b="1">
                <a:latin typeface="+mn-ea"/>
                <a:ea typeface="굴림"/>
              </a:rPr>
              <a:t>, </a:t>
            </a:r>
            <a:r>
              <a:rPr lang="ko-KR" altLang="en-US" b="1">
                <a:latin typeface="+mn-ea"/>
                <a:ea typeface="굴림"/>
              </a:rPr>
              <a:t>의료</a:t>
            </a:r>
            <a:r>
              <a:rPr lang="en-US" altLang="ko-KR" b="1">
                <a:latin typeface="+mn-ea"/>
                <a:ea typeface="굴림"/>
              </a:rPr>
              <a:t>, </a:t>
            </a:r>
            <a:r>
              <a:rPr lang="ko-KR" altLang="en-US" b="1">
                <a:latin typeface="+mn-ea"/>
                <a:ea typeface="굴림"/>
              </a:rPr>
              <a:t>주택</a:t>
            </a:r>
            <a:r>
              <a:rPr lang="en-US" altLang="ko-KR" b="1">
                <a:latin typeface="+mn-ea"/>
                <a:ea typeface="굴림"/>
              </a:rPr>
              <a:t>, </a:t>
            </a:r>
            <a:r>
              <a:rPr lang="ko-KR" altLang="en-US" b="1">
                <a:latin typeface="+mn-ea"/>
                <a:ea typeface="굴림"/>
              </a:rPr>
              <a:t>고용</a:t>
            </a:r>
            <a:r>
              <a:rPr lang="en-US" altLang="ko-KR" b="1">
                <a:latin typeface="+mn-ea"/>
                <a:ea typeface="굴림"/>
              </a:rPr>
              <a:t>, </a:t>
            </a:r>
            <a:r>
              <a:rPr lang="ko-KR" altLang="en-US" b="1">
                <a:latin typeface="+mn-ea"/>
                <a:ea typeface="굴림"/>
              </a:rPr>
              <a:t>교육 등이 포함</a:t>
            </a:r>
            <a:r>
              <a:rPr lang="en-US" altLang="ko-KR" b="1">
                <a:latin typeface="+mn-ea"/>
                <a:ea typeface="굴림"/>
              </a:rPr>
              <a:t>)</a:t>
            </a:r>
            <a:br>
              <a:rPr lang="en-US" altLang="ko-KR" b="1">
                <a:latin typeface="+mn-ea"/>
                <a:ea typeface="굴림"/>
              </a:rPr>
            </a:b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최광의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전국민의 사회생활의 안정과 발전에 공헌하는 일체의 사회적 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          </a:t>
            </a:r>
            <a:r>
              <a:rPr lang="ko-KR" altLang="en-US" b="1">
                <a:latin typeface="굴림"/>
                <a:ea typeface="굴림"/>
              </a:rPr>
              <a:t>시책을 총칭</a:t>
            </a:r>
            <a:endParaRPr lang="en-US" altLang="ko-KR" b="1">
              <a:latin typeface="+mn-ea"/>
              <a:ea typeface="굴림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9592" y="692696"/>
            <a:ext cx="266611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사회복지의 범위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1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2745814" cy="444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2. </a:t>
            </a:r>
            <a:r>
              <a:rPr lang="ko-KR" altLang="en-US" sz="2400" b="1">
                <a:latin typeface="HY수평선B"/>
                <a:ea typeface="HY수평선B"/>
              </a:rPr>
              <a:t>사회복지의 목표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5596" y="1110600"/>
            <a:ext cx="7560844" cy="5507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1900" b="1">
                <a:latin typeface="+mn-ea"/>
              </a:rPr>
              <a:t>(1) </a:t>
            </a:r>
            <a:r>
              <a:rPr lang="ko-KR" altLang="en-US" sz="1900" b="1">
                <a:latin typeface="+mn-ea"/>
              </a:rPr>
              <a:t>사회문제의 해결과 예방</a:t>
            </a:r>
            <a:endParaRPr lang="ko-KR" altLang="en-US" sz="1900" b="1">
              <a:latin typeface="+mn-ea"/>
            </a:endParaRPr>
          </a:p>
          <a:p>
            <a:pPr>
              <a:lnSpc>
                <a:spcPct val="150000"/>
              </a:lnSpc>
              <a:buChar char="-"/>
              <a:defRPr lang="ko-KR" altLang="en-US"/>
            </a:pPr>
            <a:r>
              <a:rPr lang="ko-KR" altLang="en-US" sz="1700" b="1">
                <a:latin typeface="+mn-ea"/>
              </a:rPr>
              <a:t> 빈곤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불평등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차별 등 사회문제의 해결과 예방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사회생활의 조화를 통해 전쟁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범죄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불신이 없이 온 인류가 평화적으로 공존공생하는 복지사회의 구현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buChar char="-"/>
              <a:defRPr lang="ko-KR" altLang="en-US"/>
            </a:pPr>
            <a:endParaRPr lang="en-US" altLang="ko-KR" sz="4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900" b="1">
                <a:latin typeface="+mn-ea"/>
              </a:rPr>
              <a:t>(2) </a:t>
            </a:r>
            <a:r>
              <a:rPr lang="ko-KR" altLang="en-US" sz="1900" b="1">
                <a:latin typeface="+mn-ea"/>
              </a:rPr>
              <a:t>인간의 사회적 기능 수행의 활성화</a:t>
            </a:r>
            <a:endParaRPr lang="ko-KR" altLang="en-US" sz="1900" b="1">
              <a:latin typeface="+mn-ea"/>
            </a:endParaRPr>
          </a:p>
          <a:p>
            <a:pPr>
              <a:lnSpc>
                <a:spcPct val="150000"/>
              </a:lnSpc>
              <a:buChar char="-"/>
              <a:defRPr lang="ko-KR" altLang="en-US"/>
            </a:pPr>
            <a:r>
              <a:rPr lang="ko-KR" altLang="en-US" sz="1700" b="1">
                <a:latin typeface="+mn-ea"/>
              </a:rPr>
              <a:t>성숙한 대인관계를 유지하게 하는 인간의 사회적 기능 수행(</a:t>
            </a:r>
            <a:r>
              <a:rPr lang="en-US" altLang="ko-KR" sz="1700" b="1">
                <a:latin typeface="+mn-ea"/>
              </a:rPr>
              <a:t>social functioning)</a:t>
            </a:r>
            <a:r>
              <a:rPr lang="ko-KR" altLang="en-US" sz="1700" b="1">
                <a:latin typeface="+mn-ea"/>
              </a:rPr>
              <a:t>의 활성화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buChar char="-"/>
              <a:defRPr lang="ko-KR" altLang="en-US"/>
            </a:pPr>
            <a:r>
              <a:rPr lang="ko-KR" altLang="en-US" sz="1700" b="1">
                <a:latin typeface="+mn-ea"/>
              </a:rPr>
              <a:t>자유와 평등 등 민주주의적 가치가 조화를 이루고</a:t>
            </a:r>
            <a:r>
              <a:rPr lang="en-US" altLang="ko-KR" sz="1700" b="1">
                <a:latin typeface="+mn-ea"/>
              </a:rPr>
              <a:t> </a:t>
            </a:r>
            <a:r>
              <a:rPr lang="ko-KR" altLang="en-US" sz="1700" b="1">
                <a:latin typeface="+mn-ea"/>
              </a:rPr>
              <a:t>물질적 안정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신체적 건강 및 정신적 만족을 통해 자기발전과 사회발전에 기여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buChar char="-"/>
              <a:defRPr lang="ko-KR" altLang="en-US"/>
            </a:pPr>
            <a:endParaRPr lang="en-US" altLang="ko-KR" sz="4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900" b="1">
                <a:latin typeface="+mn-ea"/>
              </a:rPr>
              <a:t>(3) </a:t>
            </a:r>
            <a:r>
              <a:rPr lang="ko-KR" altLang="en-US" sz="1900" b="1">
                <a:latin typeface="+mn-ea"/>
              </a:rPr>
              <a:t>인간다운 생활</a:t>
            </a:r>
            <a:r>
              <a:rPr lang="en-US" altLang="ko-KR" sz="1900" b="1">
                <a:latin typeface="+mn-ea"/>
              </a:rPr>
              <a:t>(</a:t>
            </a:r>
            <a:r>
              <a:rPr lang="ko-KR" altLang="en-US" sz="1900" b="1">
                <a:latin typeface="+mn-ea"/>
              </a:rPr>
              <a:t>삶의 질 향상</a:t>
            </a:r>
            <a:r>
              <a:rPr lang="en-US" altLang="ko-KR" sz="1900" b="1">
                <a:latin typeface="+mn-ea"/>
              </a:rPr>
              <a:t>)</a:t>
            </a:r>
            <a:r>
              <a:rPr lang="ko-KR" altLang="en-US" sz="1900" b="1">
                <a:latin typeface="+mn-ea"/>
              </a:rPr>
              <a:t>의 실현</a:t>
            </a:r>
            <a:endParaRPr lang="ko-KR" altLang="en-US" sz="19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900" b="1">
                <a:latin typeface="+mn-ea"/>
              </a:rPr>
              <a:t>- </a:t>
            </a:r>
            <a:r>
              <a:rPr lang="ko-KR" altLang="en-US" sz="1700" b="1">
                <a:latin typeface="+mn-ea"/>
              </a:rPr>
              <a:t>인간의 존엄성이 구현되는 삶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굴림"/>
                <a:ea typeface="굴림"/>
              </a:rPr>
              <a:t>※ </a:t>
            </a:r>
            <a:r>
              <a:rPr lang="ko-KR" altLang="en-US" sz="1700" b="1">
                <a:latin typeface="+mn-ea"/>
              </a:rPr>
              <a:t>구성원들의 삶의 질 향상은 사회복지 실현의 중심 가치이며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사회복지 증대의 지표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sz="1700" b="1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6268" y="620688"/>
            <a:ext cx="7848872" cy="556767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&lt;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삶의 질</a:t>
            </a:r>
            <a:r>
              <a:rPr lang="ko-KR" altLang="en-US" sz="2000" b="1">
                <a:latin typeface="+mn-ea"/>
              </a:rPr>
              <a:t> </a:t>
            </a: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(quality of life)</a:t>
            </a:r>
            <a:r>
              <a:rPr lang="en-US" altLang="ko-KR" sz="2000" b="1">
                <a:latin typeface="+mn-ea"/>
              </a:rPr>
              <a:t>&gt;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행복하고 가치로운 삶을 위한 기준과 만족에 관계되는 주관적 내용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삶의 질 평가는 개인의 가치관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믿음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판단에 의존하기 때문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개인 존엄성의 全一的 발현 정도를 나타내는 실존능력</a:t>
            </a:r>
            <a:r>
              <a:rPr lang="en-US" altLang="ko-KR" b="1">
                <a:latin typeface="+mn-ea"/>
              </a:rPr>
              <a:t>(existence capacity)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br>
              <a:rPr lang="en-US" altLang="ko-KR" b="1">
                <a:latin typeface="+mn-ea"/>
              </a:rPr>
            </a:b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가치있는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함</a:t>
            </a:r>
            <a:r>
              <a:rPr lang="en-US" altLang="ko-KR" b="1">
                <a:latin typeface="+mn-ea"/>
              </a:rPr>
              <a:t>(doing)</a:t>
            </a:r>
            <a:r>
              <a:rPr lang="ko-KR" altLang="en-US" b="1">
                <a:latin typeface="+mn-ea"/>
              </a:rPr>
              <a:t>이나 상태</a:t>
            </a:r>
            <a:r>
              <a:rPr lang="en-US" altLang="ko-KR" b="1">
                <a:latin typeface="+mn-ea"/>
              </a:rPr>
              <a:t>(being)</a:t>
            </a:r>
            <a:r>
              <a:rPr lang="ko-KR" altLang="en-US" b="1">
                <a:latin typeface="+mn-ea"/>
              </a:rPr>
              <a:t>를 실현시킬 수 있는 개인의 능력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인간생활의 신체적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물질적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심리적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및 사회적 영역을 모두 포함하는 포괄적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복합요인적 혹은 다차원적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 개념</a:t>
            </a:r>
            <a:r>
              <a:rPr lang="en-US" altLang="ko-KR" b="1">
                <a:latin typeface="+mn-ea"/>
              </a:rPr>
              <a:t> – </a:t>
            </a:r>
            <a:r>
              <a:rPr lang="ko-KR" altLang="en-US" b="1">
                <a:latin typeface="+mn-ea"/>
              </a:rPr>
              <a:t>교육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건강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지역사회서비스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가족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경제적 안정도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주거환경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취업환경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이웃관계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여가 등이 내용에 포함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solidFill>
                  <a:srgbClr val="ff0000"/>
                </a:solidFill>
                <a:latin typeface="+mn-ea"/>
              </a:rPr>
              <a:t>※</a:t>
            </a:r>
            <a:r>
              <a:rPr lang="en-US" altLang="ko-KR" b="1">
                <a:solidFill>
                  <a:srgbClr val="ff0000"/>
                </a:solidFill>
                <a:latin typeface="+mn-ea"/>
              </a:rPr>
              <a:t>paradigm : ① </a:t>
            </a:r>
            <a:r>
              <a:rPr lang="ko-KR" altLang="en-US" b="1">
                <a:solidFill>
                  <a:srgbClr val="ff0000"/>
                </a:solidFill>
                <a:latin typeface="+mn-ea"/>
              </a:rPr>
              <a:t>복합요인적 개념 </a:t>
            </a:r>
            <a:r>
              <a:rPr lang="en-US" altLang="ko-KR" b="1">
                <a:solidFill>
                  <a:srgbClr val="ff0000"/>
                </a:solidFill>
                <a:latin typeface="+mn-ea"/>
              </a:rPr>
              <a:t>② </a:t>
            </a:r>
            <a:r>
              <a:rPr lang="ko-KR" altLang="en-US" b="1">
                <a:solidFill>
                  <a:srgbClr val="ff0000"/>
                </a:solidFill>
                <a:latin typeface="+mn-ea"/>
              </a:rPr>
              <a:t>시간 변수 </a:t>
            </a:r>
            <a:r>
              <a:rPr lang="en-US" altLang="ko-KR" b="1">
                <a:solidFill>
                  <a:srgbClr val="ff0000"/>
                </a:solidFill>
                <a:latin typeface="+mn-ea"/>
              </a:rPr>
              <a:t>③ </a:t>
            </a:r>
            <a:r>
              <a:rPr lang="ko-KR" altLang="en-US" b="1">
                <a:solidFill>
                  <a:srgbClr val="ff0000"/>
                </a:solidFill>
                <a:latin typeface="+mn-ea"/>
              </a:rPr>
              <a:t>주관적</a:t>
            </a:r>
            <a:endParaRPr lang="en-US" altLang="ko-KR" b="1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38555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3. </a:t>
            </a:r>
            <a:r>
              <a:rPr lang="ko-KR" altLang="en-US" sz="2400" b="1">
                <a:latin typeface="HY수평선B"/>
                <a:ea typeface="HY수평선B"/>
              </a:rPr>
              <a:t>사회복지의 주체와</a:t>
            </a:r>
            <a:r>
              <a:rPr lang="en-US" altLang="ko-KR" sz="2400" b="1">
                <a:latin typeface="HY수평선B"/>
                <a:ea typeface="HY수평선B"/>
              </a:rPr>
              <a:t> </a:t>
            </a:r>
            <a:r>
              <a:rPr lang="ko-KR" altLang="en-US" sz="2400" b="1">
                <a:latin typeface="HY수평선B"/>
                <a:ea typeface="HY수평선B"/>
              </a:rPr>
              <a:t>대상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8900" y="1844824"/>
            <a:ext cx="7560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공공사회복지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	</a:t>
            </a:r>
            <a:r>
              <a:rPr lang="ko-KR" altLang="en-US" b="1">
                <a:latin typeface="+mn-ea"/>
              </a:rPr>
              <a:t>제도상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조직상 국가 또는 지방자치단체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민간사회복지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	</a:t>
            </a:r>
            <a:r>
              <a:rPr lang="ko-KR" altLang="en-US" b="1">
                <a:latin typeface="+mn-ea"/>
              </a:rPr>
              <a:t>사회복지법인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비영리법인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사회단체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개인</a:t>
            </a:r>
            <a:endParaRPr lang="en-US" altLang="ko-KR" b="1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196752"/>
            <a:ext cx="1112805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주체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3933056"/>
            <a:ext cx="7560840" cy="240065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※ </a:t>
            </a:r>
            <a:r>
              <a:rPr lang="en-US" altLang="ko-KR" sz="2000" b="1">
                <a:latin typeface="+mn-ea"/>
              </a:rPr>
              <a:t>&lt;</a:t>
            </a:r>
            <a:r>
              <a:rPr lang="ko-KR" altLang="en-US" sz="2000" b="1">
                <a:latin typeface="+mn-ea"/>
              </a:rPr>
              <a:t>사회복지법인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사회복지사업법</a:t>
            </a:r>
            <a:r>
              <a:rPr lang="en-US" altLang="ko-KR" sz="2000" b="1">
                <a:latin typeface="+mn-ea"/>
              </a:rPr>
              <a:t>)&gt;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600" b="1">
                <a:latin typeface="+mn-ea"/>
              </a:rPr>
              <a:t>◦ 사회복지사업을 행할 목적으로 설립된 법인으로서 보건복지부장관의 허가를 받아 설립</a:t>
            </a:r>
            <a:endParaRPr lang="ko-KR" altLang="en-US" sz="16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600" b="1">
                <a:latin typeface="+mn-ea"/>
                <a:ea typeface="굴림"/>
              </a:rPr>
              <a:t>◦</a:t>
            </a:r>
            <a:r>
              <a:rPr lang="en-US" altLang="ko-KR" sz="1600" b="1">
                <a:latin typeface="+mn-ea"/>
                <a:ea typeface="굴림"/>
              </a:rPr>
              <a:t> </a:t>
            </a:r>
            <a:r>
              <a:rPr lang="ko-KR" altLang="en-US" sz="1600" b="1">
                <a:latin typeface="+mn-ea"/>
                <a:ea typeface="굴림"/>
              </a:rPr>
              <a:t>각종 사회복지사업과 관련한 활동을 할 수 있는 자격과 능력을 가진 권리와 의무의 주체</a:t>
            </a:r>
            <a:endParaRPr lang="ko-KR" altLang="en-US" sz="1600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600" b="1">
                <a:latin typeface="+mn-ea"/>
                <a:ea typeface="굴림"/>
              </a:rPr>
              <a:t>◦</a:t>
            </a:r>
            <a:r>
              <a:rPr lang="en-US" altLang="ko-KR" sz="1600" b="1">
                <a:latin typeface="+mn-ea"/>
                <a:ea typeface="굴림"/>
              </a:rPr>
              <a:t> </a:t>
            </a:r>
            <a:r>
              <a:rPr lang="ko-KR" altLang="en-US" sz="1600" b="1">
                <a:latin typeface="+mn-ea"/>
                <a:ea typeface="굴림"/>
              </a:rPr>
              <a:t>사회복지사업과 관련한 여러 기관</a:t>
            </a:r>
            <a:r>
              <a:rPr lang="en-US" altLang="ko-KR" sz="1600" b="1">
                <a:latin typeface="+mn-ea"/>
                <a:ea typeface="굴림"/>
              </a:rPr>
              <a:t>, </a:t>
            </a:r>
            <a:r>
              <a:rPr lang="ko-KR" altLang="en-US" sz="1600" b="1">
                <a:latin typeface="+mn-ea"/>
                <a:ea typeface="굴림"/>
              </a:rPr>
              <a:t>시설</a:t>
            </a:r>
            <a:r>
              <a:rPr lang="en-US" altLang="ko-KR" sz="1600" b="1">
                <a:latin typeface="+mn-ea"/>
                <a:ea typeface="굴림"/>
              </a:rPr>
              <a:t>, </a:t>
            </a:r>
            <a:r>
              <a:rPr lang="ko-KR" altLang="en-US" sz="1600" b="1">
                <a:latin typeface="+mn-ea"/>
                <a:ea typeface="굴림"/>
              </a:rPr>
              <a:t>단체 등을 설립</a:t>
            </a:r>
            <a:r>
              <a:rPr lang="en-US" altLang="ko-KR" sz="1600" b="1">
                <a:latin typeface="+mn-ea"/>
                <a:ea typeface="굴림"/>
              </a:rPr>
              <a:t>·</a:t>
            </a:r>
            <a:r>
              <a:rPr lang="ko-KR" altLang="en-US" sz="1600" b="1">
                <a:latin typeface="+mn-ea"/>
                <a:ea typeface="굴림"/>
              </a:rPr>
              <a:t>운영할 수 있다</a:t>
            </a:r>
            <a:r>
              <a:rPr lang="en-US" altLang="ko-KR" sz="1600" b="1">
                <a:latin typeface="+mn-ea"/>
                <a:ea typeface="굴림"/>
              </a:rPr>
              <a:t>.</a:t>
            </a:r>
            <a:endParaRPr lang="ko-KR" altLang="en-US" sz="1600" b="1">
              <a:latin typeface="+mn-ea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11560" y="404664"/>
            <a:ext cx="756084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※ &lt;</a:t>
            </a:r>
            <a:r>
              <a:rPr lang="ko-KR" altLang="en-US" sz="2000" b="1">
                <a:latin typeface="굴림"/>
                <a:ea typeface="굴림"/>
              </a:rPr>
              <a:t>사회복지사</a:t>
            </a:r>
            <a:r>
              <a:rPr lang="en-US" altLang="ko-KR" sz="2000" b="1">
                <a:latin typeface="굴림"/>
                <a:ea typeface="굴림"/>
              </a:rPr>
              <a:t>&gt;</a:t>
            </a:r>
            <a:endParaRPr lang="en-US" altLang="ko-KR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사회복지에 관한 전문지식과 기술을 가진 자로서 사회복지사업법에 의거 보건복지부장관으로부터 자격증을 교부받은 자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문제와 욕구를 가진 개인이나 집단을 대상으로 그들의 문제를 해결하거나 욕구를 충족시키기 위하여 구체적인 실천계획을 체계적으로 수집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집행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평가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환류하고 개별적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집단적 상담 등을 통하여 정신적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육체적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경제적 원조를 제공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※&lt;</a:t>
            </a:r>
            <a:r>
              <a:rPr lang="ko-KR" altLang="en-US" sz="2000" b="1">
                <a:latin typeface="굴림"/>
                <a:ea typeface="굴림"/>
              </a:rPr>
              <a:t>사회복지전문직</a:t>
            </a:r>
            <a:r>
              <a:rPr lang="en-US" altLang="ko-KR" sz="2000" b="1">
                <a:latin typeface="굴림"/>
                <a:ea typeface="굴림"/>
              </a:rPr>
              <a:t>&gt;</a:t>
            </a:r>
            <a:endParaRPr lang="en-US" altLang="ko-KR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사회복지전문직은 인간의 기본적 욕구를 충족하고 인간의 잠재능력과 개성을 최대한 실현시키는 것을 목표로 하며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상대방의 권리와 의견을 존중하는 민주주의의 원리에 입각하여 사회복지를 실천하는 전문 인력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※&lt;</a:t>
            </a:r>
            <a:r>
              <a:rPr lang="ko-KR" altLang="en-US" sz="2000" b="1">
                <a:latin typeface="굴림"/>
                <a:ea typeface="굴림"/>
              </a:rPr>
              <a:t>사회복지종사자</a:t>
            </a:r>
            <a:r>
              <a:rPr lang="en-US" altLang="ko-KR" sz="2000" b="1">
                <a:latin typeface="굴림"/>
                <a:ea typeface="굴림"/>
              </a:rPr>
              <a:t>&gt;</a:t>
            </a:r>
            <a:endParaRPr lang="en-US" altLang="ko-KR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사회복지서비스를 제공하는 데 있어서 좀더 효과적이고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효율적으로 제공하기 위한 사회복지관련 전문인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사회복지사업법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ko-KR" altLang="en-US" b="1"/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373574"/>
            <a:ext cx="756084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역할 분담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① 사회보험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국가의 책임으로 운영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+mn-ea"/>
              </a:rPr>
              <a:t>② 공공부조</a:t>
            </a:r>
            <a:r>
              <a:rPr lang="en-US" altLang="ko-KR" sz="2000" b="1">
                <a:latin typeface="+mn-ea"/>
              </a:rPr>
              <a:t>, </a:t>
            </a:r>
            <a:r>
              <a:rPr lang="ko-KR" altLang="en-US" sz="2000" b="1">
                <a:latin typeface="+mn-ea"/>
              </a:rPr>
              <a:t>사회서비스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국가와 지방자치단체의 책임으로 시행하는 것을 원칙으로 하되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다만 국가는 지방자치단체의 재정형편 등을 고려하여 이를 협의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조정</a:t>
            </a:r>
            <a:endParaRPr lang="en-US" altLang="ko-KR" b="1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776620"/>
            <a:ext cx="276069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주체간 역할 분담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971597" y="780961"/>
            <a:ext cx="7632850" cy="4770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비용부담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비용부담방법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① </a:t>
            </a:r>
            <a:r>
              <a:rPr lang="ko-KR" altLang="en-US" b="1">
                <a:latin typeface="+mn-ea"/>
              </a:rPr>
              <a:t>제도 목적에 따라 국가</a:t>
            </a:r>
            <a:r>
              <a:rPr lang="ko-KR" altLang="en-US" b="1">
                <a:latin typeface="굴림"/>
                <a:ea typeface="굴림"/>
              </a:rPr>
              <a:t>∙지방자치단체 및 민간부문간에 합리적으로 조정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② 사회보험 :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사용자</a:t>
            </a:r>
            <a:r>
              <a:rPr lang="ko-KR" altLang="en-US" b="1">
                <a:latin typeface="굴림"/>
                <a:ea typeface="굴림"/>
              </a:rPr>
              <a:t>∙피용자 및 자영자 부담 원칙</a:t>
            </a:r>
            <a:r>
              <a:rPr lang="en-US" altLang="ko-KR" b="1">
                <a:latin typeface="굴림"/>
                <a:ea typeface="굴림"/>
              </a:rPr>
              <a:t>. </a:t>
            </a:r>
            <a:r>
              <a:rPr lang="ko-KR" altLang="en-US" b="1">
                <a:latin typeface="굴림"/>
                <a:ea typeface="굴림"/>
              </a:rPr>
              <a:t>관계 법령에 따라 국가가 그 비용의 일부 부담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③ 공공부조 및 일정 소득수준 이하의 국민에 대한 사회서비스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비용의 전부 혹은 일부를 국가 및 지방자치단체가 부담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④ 부담능력이 있는 국민에 대한 사회서비스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그 수익자가 부담 원칙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관계 법령에 따라 국가 및 지방자치단체가 일부 부담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⑤ 개인</a:t>
            </a:r>
            <a:r>
              <a:rPr lang="ko-KR" altLang="en-US" b="1">
                <a:latin typeface="굴림"/>
                <a:ea typeface="굴림"/>
              </a:rPr>
              <a:t>∙법인 또는 단체의 사회보장 참여 경비 </a:t>
            </a:r>
            <a:r>
              <a:rPr lang="en-US" altLang="ko-KR" b="1">
                <a:latin typeface="굴림"/>
                <a:ea typeface="굴림"/>
              </a:rPr>
              <a:t>: </a:t>
            </a:r>
            <a:r>
              <a:rPr lang="ko-KR" altLang="en-US" b="1">
                <a:latin typeface="굴림"/>
                <a:ea typeface="굴림"/>
              </a:rPr>
              <a:t>국가∙지방자치단체가 전부 또는 일부 지원</a:t>
            </a:r>
            <a:endParaRPr lang="ko-KR" altLang="en-US" b="1">
              <a:latin typeface="굴림"/>
              <a:ea typeface="굴림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827659"/>
            <a:ext cx="770485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사회복지시설의 정의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◦ 사회복지사업을 행할 목적으로 설치된 시설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사회복지사업법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사회문제를 갖고 있거나 그러한 문제의 위험이 있는 사람들에게 생활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수용</a:t>
            </a:r>
            <a:r>
              <a:rPr lang="en-US" altLang="ko-KR" b="1">
                <a:latin typeface="+mn-ea"/>
              </a:rPr>
              <a:t>), </a:t>
            </a:r>
            <a:r>
              <a:rPr lang="ko-KR" altLang="en-US" b="1">
                <a:latin typeface="+mn-ea"/>
              </a:rPr>
              <a:t>통원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기타의 방법으로 일정한 범위의 사회서비스를 제공하기 위한 물리적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기능적인 제 자원의 총체</a:t>
            </a:r>
            <a:endParaRPr lang="ko-KR" altLang="en-US" b="1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05825"/>
            <a:ext cx="2289409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사회복지시설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929343"/>
            <a:ext cx="7704856" cy="363221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&lt;</a:t>
            </a:r>
            <a:r>
              <a:rPr lang="ko-KR" altLang="en-US" sz="2000" b="1">
                <a:latin typeface="+mn-ea"/>
              </a:rPr>
              <a:t>사회보장시설</a:t>
            </a:r>
            <a:r>
              <a:rPr lang="en-US" altLang="ko-KR" sz="2000" b="1">
                <a:latin typeface="+mn-ea"/>
              </a:rPr>
              <a:t>&gt;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</a:rPr>
              <a:t>◦ </a:t>
            </a:r>
            <a:r>
              <a:rPr lang="ko-KR" altLang="en-US" sz="1700" b="1">
                <a:latin typeface="+mn-ea"/>
              </a:rPr>
              <a:t>수급자가 주거가 없거나 숙식을 제공하는 시설에서 생활하기를 원하는 경우에는 보장기관이 해당 수급자에 대한 급여지급 업무를 사회복지사업법에 의한 사회복지시설에 위탁할 수 있다</a:t>
            </a:r>
            <a:r>
              <a:rPr lang="en-US" altLang="ko-KR" sz="1700" b="1">
                <a:latin typeface="+mn-ea"/>
              </a:rPr>
              <a:t>. </a:t>
            </a:r>
            <a:r>
              <a:rPr lang="ko-KR" altLang="en-US" sz="1700" b="1">
                <a:latin typeface="+mn-ea"/>
              </a:rPr>
              <a:t>이와 같이 급여지급 업무를 위탁받은 시설</a:t>
            </a:r>
            <a:r>
              <a:rPr lang="en-US" altLang="ko-KR" sz="1700" b="1">
                <a:latin typeface="+mn-ea"/>
              </a:rPr>
              <a:t>(</a:t>
            </a:r>
            <a:r>
              <a:rPr lang="ko-KR" altLang="en-US" sz="1700" b="1">
                <a:latin typeface="+mn-ea"/>
              </a:rPr>
              <a:t>사회보장기본법</a:t>
            </a:r>
            <a:r>
              <a:rPr lang="en-US" altLang="ko-KR" sz="1700" b="1">
                <a:latin typeface="+mn-ea"/>
              </a:rPr>
              <a:t>)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b="1">
                <a:latin typeface="+mn-ea"/>
              </a:rPr>
              <a:t>◦ 주거가 있어도 그곳에서 급여의 목적을 달성할 수 없거나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수급자가 희망하는 경우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700" b="1">
                <a:latin typeface="+mn-ea"/>
              </a:rPr>
              <a:t>◦</a:t>
            </a:r>
            <a:r>
              <a:rPr lang="en-US" altLang="ko-KR" sz="1700" b="1">
                <a:latin typeface="+mn-ea"/>
              </a:rPr>
              <a:t> </a:t>
            </a:r>
            <a:r>
              <a:rPr lang="ko-KR" altLang="en-US" sz="1700" b="1">
                <a:latin typeface="+mn-ea"/>
              </a:rPr>
              <a:t>생계급여 등 국민기초생활보장법에 의한 급여를 행하는 사회복지사업법에 의한 사회복지시설</a:t>
            </a:r>
            <a:endParaRPr lang="ko-KR" altLang="en-US" sz="1700" b="1">
              <a:latin typeface="+mn-ea"/>
            </a:endParaRPr>
          </a:p>
        </p:txBody>
      </p:sp>
      <p:sp>
        <p:nvSpPr>
          <p:cNvPr id="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19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55" y="692696"/>
            <a:ext cx="8208916" cy="465844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&lt;</a:t>
            </a:r>
            <a:r>
              <a:rPr lang="ko-KR" altLang="en-US" sz="2000" b="1">
                <a:latin typeface="+mn-ea"/>
              </a:rPr>
              <a:t>사회복지시설 용어</a:t>
            </a:r>
            <a:r>
              <a:rPr lang="en-US" altLang="ko-KR" sz="2000" b="1">
                <a:latin typeface="+mn-ea"/>
              </a:rPr>
              <a:t>&gt;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사회복지관계 법규 </a:t>
            </a:r>
            <a:r>
              <a:rPr lang="en-US" altLang="ko-KR" b="1">
                <a:latin typeface="+mn-ea"/>
              </a:rPr>
              <a:t>: “</a:t>
            </a:r>
            <a:r>
              <a:rPr lang="ko-KR" altLang="en-US" b="1">
                <a:latin typeface="+mn-ea"/>
              </a:rPr>
              <a:t>사회복지시설</a:t>
            </a:r>
            <a:r>
              <a:rPr lang="en-US" altLang="ko-KR" b="1">
                <a:latin typeface="+mn-ea"/>
              </a:rPr>
              <a:t>”</a:t>
            </a:r>
            <a:r>
              <a:rPr lang="ko-KR" altLang="en-US" b="1">
                <a:latin typeface="+mn-ea"/>
              </a:rPr>
              <a:t>로 규정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총체적 용어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사회복지현장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모든 사회복지시설 및 기관을 통틀어 </a:t>
            </a:r>
            <a:r>
              <a:rPr lang="en-US" altLang="ko-KR" b="1">
                <a:latin typeface="+mn-ea"/>
              </a:rPr>
              <a:t>“</a:t>
            </a:r>
            <a:r>
              <a:rPr lang="ko-KR" altLang="en-US" b="1">
                <a:latin typeface="+mn-ea"/>
              </a:rPr>
              <a:t>사회복지기관</a:t>
            </a:r>
            <a:r>
              <a:rPr lang="en-US" altLang="ko-KR" b="1">
                <a:latin typeface="+mn-ea"/>
              </a:rPr>
              <a:t>”</a:t>
            </a:r>
            <a:r>
              <a:rPr lang="ko-KR" altLang="en-US" b="1">
                <a:latin typeface="+mn-ea"/>
              </a:rPr>
              <a:t>으로 사용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협의의 사회복지기관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간접적 서비스기관 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각종 협의회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협회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연합회 등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과 이용시설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사회복지관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상담소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보육시설 등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을 지칭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사회복지시설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직접적 서비스기관 즉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생활시설과 이용시설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사회복지의 전문직업적 인간조직임을 강조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 marL="285750" indent="-285750">
              <a:lnSpc>
                <a:spcPct val="150000"/>
              </a:lnSpc>
              <a:buChar char="-"/>
              <a:defRPr lang="ko-KR" altLang="en-US"/>
            </a:pPr>
            <a:r>
              <a:rPr lang="ko-KR" altLang="en-US" b="1">
                <a:latin typeface="+mn-ea"/>
              </a:rPr>
              <a:t>협의의 사회복지시설 </a:t>
            </a:r>
            <a:r>
              <a:rPr lang="en-US" altLang="ko-KR" b="1">
                <a:latin typeface="+mn-ea"/>
              </a:rPr>
              <a:t>: “</a:t>
            </a:r>
            <a:r>
              <a:rPr lang="ko-KR" altLang="en-US" b="1">
                <a:latin typeface="+mn-ea"/>
              </a:rPr>
              <a:t>생활시설</a:t>
            </a:r>
            <a:r>
              <a:rPr lang="en-US" altLang="ko-KR" b="1">
                <a:latin typeface="+mn-ea"/>
              </a:rPr>
              <a:t>”</a:t>
            </a:r>
            <a:r>
              <a:rPr lang="ko-KR" altLang="en-US" b="1">
                <a:latin typeface="+mn-ea"/>
              </a:rPr>
              <a:t>만을 지칭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시설)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※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solidFill>
                  <a:srgbClr val="ff0000"/>
                </a:solidFill>
                <a:latin typeface="+mn-ea"/>
              </a:rPr>
              <a:t>기관</a:t>
            </a:r>
            <a:r>
              <a:rPr lang="ko-KR" altLang="en-US" b="1">
                <a:latin typeface="+mn-ea"/>
              </a:rPr>
              <a:t>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사회적 약자에게 다양한 원조를 제공하는 사회복지의 전문직업적 인간조직이 강조된다는 점에서 시설과 구분된다</a:t>
            </a:r>
            <a:r>
              <a:rPr lang="en-US" altLang="ko-KR" b="1">
                <a:latin typeface="+mn-ea"/>
              </a:rPr>
              <a:t>.</a:t>
            </a:r>
            <a:r>
              <a:rPr lang="ko-KR" altLang="en-US" b="1">
                <a:latin typeface="+mn-ea"/>
              </a:rPr>
              <a:t>(이용시설 중 복지관 등을 지칭)</a:t>
            </a:r>
            <a:endParaRPr lang="ko-KR" altLang="en-US" b="1">
              <a:latin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987826" y="1331310"/>
            <a:ext cx="1584174" cy="2974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56176" y="1727354"/>
            <a:ext cx="1584174" cy="2974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275856" y="4032223"/>
            <a:ext cx="108012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7704856" cy="595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시설의 유형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①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설립 및 운영주체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국가 또는 지방자치단체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사회복지법인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비영리단체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사회단체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개인이 설치</a:t>
            </a:r>
            <a:r>
              <a:rPr lang="en-US" altLang="ko-KR" b="1">
                <a:latin typeface="+mn-ea"/>
              </a:rPr>
              <a:t>· </a:t>
            </a:r>
            <a:r>
              <a:rPr lang="ko-KR" altLang="en-US" b="1">
                <a:latin typeface="+mn-ea"/>
              </a:rPr>
              <a:t>운영 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관립관영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관립민영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민립민영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민립관영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② </a:t>
            </a:r>
            <a:r>
              <a:rPr lang="ko-KR" altLang="en-US" b="1">
                <a:latin typeface="+mn-ea"/>
              </a:rPr>
              <a:t>서비스 제공장소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이용방법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생활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수용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형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이용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통원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형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중간형</a:t>
            </a:r>
            <a:r>
              <a:rPr lang="en-US" altLang="ko-KR" b="1">
                <a:latin typeface="+mn-ea"/>
              </a:rPr>
              <a:t>(half-way house)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③ </a:t>
            </a:r>
            <a:r>
              <a:rPr lang="ko-KR" altLang="en-US" b="1">
                <a:latin typeface="+mn-ea"/>
              </a:rPr>
              <a:t>비용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납부 여부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유료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실비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무료시설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④ 주요 기능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전문적 기능의 시설 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치료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간호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재활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대체적 기능의 시설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부양기능의 대체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생활시설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재활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교육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치료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시설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작업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근로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시설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이용시설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복합시설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⑤ </a:t>
            </a:r>
            <a:r>
              <a:rPr lang="ko-KR" altLang="en-US" b="1">
                <a:latin typeface="+mn-ea"/>
              </a:rPr>
              <a:t>지역사회와의 관계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폐쇄형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개방형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자치형</a:t>
            </a:r>
            <a:endParaRPr lang="en-US" altLang="ko-KR" b="1"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03845"/>
            <a:ext cx="7704856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(3) </a:t>
            </a:r>
            <a:r>
              <a:rPr lang="ko-KR" altLang="en-US" sz="2000" b="1">
                <a:latin typeface="+mn-ea"/>
              </a:rPr>
              <a:t>이용자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모든 국민이 이용자이지만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사회적 약자가 주 대상이며</a:t>
            </a:r>
            <a:r>
              <a:rPr lang="en-US" altLang="ko-KR" b="1">
                <a:latin typeface="+mn-ea"/>
              </a:rPr>
              <a:t>,</a:t>
            </a:r>
            <a:r>
              <a:rPr lang="ko-KR" altLang="en-US" b="1">
                <a:latin typeface="+mn-ea"/>
              </a:rPr>
              <a:t> 시설의 종류에 따라 이용자 선정기준이 상이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사후치료적 접근방식에서 예방적 접근방식으로 대상이 확대되는 추세</a:t>
            </a:r>
            <a:endParaRPr lang="en-US" altLang="ko-KR" b="1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431335"/>
            <a:ext cx="7704856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(4) </a:t>
            </a:r>
            <a:r>
              <a:rPr lang="ko-KR" altLang="en-US" sz="2000" b="1">
                <a:latin typeface="+mn-ea"/>
              </a:rPr>
              <a:t>사회복지시설 운영 원리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① </a:t>
            </a:r>
            <a:r>
              <a:rPr lang="ko-KR" altLang="en-US" b="1">
                <a:latin typeface="+mn-ea"/>
              </a:rPr>
              <a:t>개인적 차원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◦ </a:t>
            </a:r>
            <a:r>
              <a:rPr lang="ko-KR" altLang="en-US" b="1">
                <a:latin typeface="+mn-ea"/>
                <a:ea typeface="굴림"/>
              </a:rPr>
              <a:t>인권보호</a:t>
            </a:r>
            <a:r>
              <a:rPr lang="en-US" altLang="ko-KR" b="1">
                <a:latin typeface="+mn-ea"/>
                <a:ea typeface="굴림"/>
              </a:rPr>
              <a:t>	</a:t>
            </a: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자아실현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②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사회적 차원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사회화 </a:t>
            </a:r>
            <a:r>
              <a:rPr lang="en-US" altLang="ko-KR" b="1">
                <a:latin typeface="굴림"/>
                <a:ea typeface="굴림"/>
              </a:rPr>
              <a:t>		◦ </a:t>
            </a:r>
            <a:r>
              <a:rPr lang="ko-KR" altLang="en-US" b="1">
                <a:latin typeface="굴림"/>
                <a:ea typeface="굴림"/>
              </a:rPr>
              <a:t>사회통합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③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제도적 차원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정상화</a:t>
            </a:r>
            <a:r>
              <a:rPr lang="en-US" altLang="ko-KR" b="1">
                <a:latin typeface="굴림"/>
                <a:ea typeface="굴림"/>
              </a:rPr>
              <a:t>	(normalization)	◦ </a:t>
            </a:r>
            <a:r>
              <a:rPr lang="ko-KR" altLang="en-US" b="1">
                <a:latin typeface="굴림"/>
                <a:ea typeface="굴림"/>
              </a:rPr>
              <a:t>탈시설화</a:t>
            </a:r>
            <a:r>
              <a:rPr lang="en-US" altLang="ko-KR" b="1">
                <a:latin typeface="굴림"/>
                <a:ea typeface="굴림"/>
              </a:rPr>
              <a:t>(deinstitutionization)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④ </a:t>
            </a:r>
            <a:r>
              <a:rPr lang="ko-KR" altLang="en-US" b="1">
                <a:latin typeface="굴림"/>
                <a:ea typeface="굴림"/>
              </a:rPr>
              <a:t>실천적 차원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접근성</a:t>
            </a:r>
            <a:r>
              <a:rPr lang="en-US" altLang="ko-KR" b="1">
                <a:latin typeface="굴림"/>
                <a:ea typeface="굴림"/>
              </a:rPr>
              <a:t>	(accessibility)	◦ </a:t>
            </a:r>
            <a:r>
              <a:rPr lang="ko-KR" altLang="en-US" b="1">
                <a:latin typeface="굴림"/>
                <a:ea typeface="굴림"/>
              </a:rPr>
              <a:t>이용자 중심</a:t>
            </a:r>
            <a:r>
              <a:rPr lang="en-US" altLang="ko-KR" b="1">
                <a:latin typeface="굴림"/>
                <a:ea typeface="굴림"/>
              </a:rPr>
              <a:t>(user-controlled)</a:t>
            </a:r>
            <a:endParaRPr lang="en-US" altLang="ko-KR" b="1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7704856" cy="5106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(5) </a:t>
            </a:r>
            <a:r>
              <a:rPr lang="ko-KR" altLang="en-US" sz="2000" b="1">
                <a:latin typeface="+mn-ea"/>
              </a:rPr>
              <a:t>사회복지시설의 사회화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시설의 개방화</a:t>
            </a:r>
            <a:r>
              <a:rPr lang="en-US" altLang="ko-KR" sz="2000" b="1">
                <a:latin typeface="+mn-ea"/>
              </a:rPr>
              <a:t>, </a:t>
            </a:r>
            <a:r>
              <a:rPr lang="ko-KR" altLang="en-US" sz="2000" b="1">
                <a:latin typeface="+mn-ea"/>
              </a:rPr>
              <a:t>시설과 지역사회와의 교류</a:t>
            </a:r>
            <a:r>
              <a:rPr lang="en-US" altLang="ko-KR" sz="2000" b="1">
                <a:latin typeface="+mn-ea"/>
              </a:rPr>
              <a:t>, </a:t>
            </a:r>
            <a:r>
              <a:rPr lang="ko-KR" altLang="en-US" sz="2000" b="1">
                <a:latin typeface="+mn-ea"/>
              </a:rPr>
              <a:t>탈시설화</a:t>
            </a:r>
            <a:r>
              <a:rPr lang="en-US" altLang="ko-KR" sz="2000" b="1">
                <a:latin typeface="+mn-ea"/>
              </a:rPr>
              <a:t>, </a:t>
            </a:r>
            <a:r>
              <a:rPr lang="ko-KR" altLang="en-US" sz="2000" b="1">
                <a:latin typeface="+mn-ea"/>
              </a:rPr>
              <a:t>정상화</a:t>
            </a:r>
            <a:r>
              <a:rPr lang="en-US" altLang="ko-KR" sz="2000" b="1">
                <a:latin typeface="+mn-ea"/>
              </a:rPr>
              <a:t>)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시설과 지역사회와의 상호작용과정으로 시설생활자의 인권존중과 생활보장이라는 공공성에 기초하여 생활수준 향상을 위한 노력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보호의 사회화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운영의 사회화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기능의 사회화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지역사회복지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욕구에 대응하기 위하여 시설의 제 자원을 지역사회에 제공하고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사회복지에 대한 교육과 체험을 돕는 제반 활동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⇒ </a:t>
            </a:r>
            <a:r>
              <a:rPr lang="ko-KR" altLang="en-US" b="1">
                <a:latin typeface="굴림"/>
                <a:ea typeface="굴림"/>
              </a:rPr>
              <a:t>시설보호의 질적 향상과 시설운영의 개선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주민의 시설에 대한 이해 증진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시설이 주민에게 사회서비스를 제공하는 주체로서의 기능 수행을 하게 된 결과로 나타남</a:t>
            </a:r>
            <a:endParaRPr lang="en-US" altLang="ko-KR" b="1"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2" y="879127"/>
            <a:ext cx="7920882" cy="2271743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+mn-ea"/>
              </a:rPr>
              <a:t>(1) </a:t>
            </a:r>
            <a:r>
              <a:rPr lang="ko-KR" altLang="en-US" sz="2000" b="1">
                <a:solidFill>
                  <a:schemeClr val="tx1"/>
                </a:solidFill>
                <a:latin typeface="+mn-ea"/>
              </a:rPr>
              <a:t>인적 대상</a:t>
            </a:r>
            <a:endParaRPr lang="ko-KR" altLang="en-US" sz="2000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b="1">
                <a:solidFill>
                  <a:schemeClr val="tx1"/>
                </a:solidFill>
                <a:latin typeface="굴림"/>
              </a:rPr>
              <a:t>◦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각계 각층의 모든 국민 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사회적 약자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)</a:t>
            </a:r>
            <a:endParaRPr lang="en-US" altLang="ko-KR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+mn-ea"/>
              </a:rPr>
              <a:t>&lt;client&gt;</a:t>
            </a:r>
            <a:endParaRPr lang="en-US" altLang="ko-KR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사회복지사의 전문적 서비스를 구하거나 제공받는 개인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가족 및 지역사회</a:t>
            </a:r>
            <a:endParaRPr lang="ko-KR" altLang="en-US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+mn-ea"/>
              </a:rPr>
              <a:t>&lt;client system&gt;</a:t>
            </a:r>
            <a:endParaRPr lang="en-US" altLang="ko-KR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클라이언트와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그 문제 해결에 잠재적 영향을 미치는 환경에 있는 사람들</a:t>
            </a:r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463972"/>
            <a:ext cx="1058748" cy="419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대상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3588" y="3219916"/>
            <a:ext cx="7704856" cy="2978954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3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+mn-ea"/>
              </a:rPr>
              <a:t>(2) </a:t>
            </a:r>
            <a:r>
              <a:rPr lang="ko-KR" altLang="en-US" sz="2000" b="1">
                <a:solidFill>
                  <a:schemeClr val="tx1"/>
                </a:solidFill>
                <a:latin typeface="+mn-ea"/>
              </a:rPr>
              <a:t>대상문제</a:t>
            </a:r>
            <a:endParaRPr lang="ko-KR" altLang="en-US" sz="2000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+mn-ea"/>
              </a:rPr>
              <a:t>◦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일상생활과정에서 직면하게 되는 개인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가족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집단 및 지역사회의 문제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빈곤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질병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실업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장애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부적응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소외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일탈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범죄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알코올 및 약물중독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학대 등이 포함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)</a:t>
            </a:r>
            <a:endParaRPr lang="en-US" altLang="ko-KR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ko-KR" b="1">
                <a:solidFill>
                  <a:schemeClr val="tx1"/>
                </a:solidFill>
                <a:latin typeface="+mn-ea"/>
              </a:rPr>
              <a:t>◦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사회복지대상으로서의 문제</a:t>
            </a:r>
            <a:endParaRPr lang="ko-KR" altLang="en-US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+mn-ea"/>
              </a:rPr>
              <a:t>  -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사회적 욕구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개인주의적 이념에 기초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) :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욕구에 대한 서비스가 사회복지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  </a:t>
            </a:r>
            <a:endParaRPr lang="en-US" altLang="ko-KR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+mn-ea"/>
              </a:rPr>
              <a:t>  - 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사회적 문제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집합주의적 이념에 기초</a:t>
            </a:r>
            <a:r>
              <a:rPr lang="en-US" altLang="ko-KR" b="1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b="1">
                <a:solidFill>
                  <a:schemeClr val="tx1"/>
                </a:solidFill>
                <a:latin typeface="+mn-ea"/>
              </a:rPr>
              <a:t> : 사회생활상 경험하게 되는 여러</a:t>
            </a:r>
            <a:endParaRPr lang="ko-KR" altLang="en-US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30000"/>
              </a:lnSpc>
              <a:defRPr lang="ko-KR" altLang="en-US"/>
            </a:pPr>
            <a:r>
              <a:rPr lang="ko-KR" altLang="en-US" b="1">
                <a:solidFill>
                  <a:schemeClr val="tx1"/>
                </a:solidFill>
                <a:latin typeface="+mn-ea"/>
              </a:rPr>
              <a:t>     가지 장애 또는 부조리 현상의 대량적 존재에 관한 총괄 개념 </a:t>
            </a:r>
            <a:endParaRPr lang="ko-KR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735092"/>
            <a:ext cx="7632848" cy="589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빈곤의 개념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빈곤은 논쟁적이고 역사적 개념이며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빈곤이 정의되는 방식 역시 사회마다 다르고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시간적으로 변화되어 왔다</a:t>
            </a:r>
            <a:r>
              <a:rPr lang="en-US" altLang="ko-KR" b="1">
                <a:latin typeface="굴림"/>
                <a:ea typeface="굴림"/>
              </a:rPr>
              <a:t>.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빈곤관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貧困觀</a:t>
            </a:r>
            <a:r>
              <a:rPr lang="en-US" altLang="ko-KR" b="1">
                <a:latin typeface="굴림"/>
                <a:ea typeface="굴림"/>
              </a:rPr>
              <a:t>)</a:t>
            </a:r>
            <a:r>
              <a:rPr lang="ko-KR" altLang="en-US" b="1">
                <a:latin typeface="굴림"/>
                <a:ea typeface="굴림"/>
              </a:rPr>
              <a:t>도 시대에 따라 변화되어 왔으며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빈곤을 해소하고자 하는 노력 역시 다양한 형태로 전개되어 왔다</a:t>
            </a:r>
            <a:r>
              <a:rPr lang="en-US" altLang="ko-KR" b="1">
                <a:latin typeface="굴림"/>
                <a:ea typeface="굴림"/>
              </a:rPr>
              <a:t>.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빈곤의 의미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&gt;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① </a:t>
            </a:r>
            <a:r>
              <a:rPr lang="ko-KR" altLang="en-US" b="1">
                <a:latin typeface="굴림"/>
                <a:ea typeface="굴림"/>
              </a:rPr>
              <a:t>사전적 의미 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 </a:t>
            </a:r>
            <a:r>
              <a:rPr lang="ko-KR" altLang="en-US" b="1">
                <a:latin typeface="굴림"/>
                <a:ea typeface="굴림"/>
              </a:rPr>
              <a:t>재화나 재물이 없을 뿐만 아니라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생활에 필요한 최저한의 재화조차 가지지 못한 상태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가난하여 살기가 어려운 것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② </a:t>
            </a:r>
            <a:r>
              <a:rPr lang="ko-KR" altLang="en-US" b="1">
                <a:latin typeface="굴림"/>
              </a:rPr>
              <a:t>일반적으로</a:t>
            </a:r>
            <a:r>
              <a:rPr lang="en-US" altLang="ko-KR" b="1">
                <a:latin typeface="굴림"/>
              </a:rPr>
              <a:t> </a:t>
            </a:r>
            <a:r>
              <a:rPr lang="ko-KR" altLang="en-US" b="1">
                <a:latin typeface="굴림"/>
              </a:rPr>
              <a:t>욕구</a:t>
            </a:r>
            <a:r>
              <a:rPr lang="en-US" altLang="ko-KR" b="1">
                <a:latin typeface="굴림"/>
              </a:rPr>
              <a:t>(needs)</a:t>
            </a:r>
            <a:r>
              <a:rPr lang="ko-KR" altLang="en-US" b="1">
                <a:latin typeface="굴림"/>
              </a:rPr>
              <a:t>가 충분히 만족되지 않은 상태</a:t>
            </a:r>
            <a:endParaRPr lang="ko-KR" altLang="en-US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③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한국사회복지협의회 </a:t>
            </a: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일반적으로  기본 수요의 부족현상으로 생활필수품의 결핍과 그것이 가져오는 육체적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정신적 불안감을 포함하는 생활상태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90344"/>
            <a:ext cx="1112805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5) </a:t>
            </a:r>
            <a:r>
              <a:rPr lang="ko-KR" altLang="en-US" sz="2200" b="1">
                <a:latin typeface="HY둥근고딕B"/>
                <a:ea typeface="HY둥근고딕B"/>
              </a:rPr>
              <a:t>빈곤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4514" y="260648"/>
            <a:ext cx="8073950" cy="626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관련 용어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&gt;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① </a:t>
            </a:r>
            <a:r>
              <a:rPr lang="ko-KR" altLang="en-US" b="1">
                <a:latin typeface="굴림"/>
                <a:ea typeface="굴림"/>
              </a:rPr>
              <a:t>빈곤</a:t>
            </a:r>
            <a:r>
              <a:rPr lang="en-US" altLang="ko-KR" b="1">
                <a:latin typeface="굴림"/>
                <a:ea typeface="굴림"/>
              </a:rPr>
              <a:t>(poverty)</a:t>
            </a:r>
            <a:r>
              <a:rPr lang="ko-KR" altLang="en-US" b="1">
                <a:latin typeface="굴림"/>
                <a:ea typeface="굴림"/>
              </a:rPr>
              <a:t> </a:t>
            </a:r>
            <a:r>
              <a:rPr lang="en-US" altLang="ko-KR" b="1">
                <a:latin typeface="굴림"/>
                <a:ea typeface="굴림"/>
              </a:rPr>
              <a:t>: </a:t>
            </a:r>
            <a:r>
              <a:rPr lang="ko-KR" altLang="en-US" b="1">
                <a:latin typeface="굴림"/>
                <a:ea typeface="굴림"/>
              </a:rPr>
              <a:t>통상적이거나 사회적으로 인정되는 양의 현금이나 재산을 가지고 있지 않는 사람이 놓여 있는 상태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가난하여 살림이 궁색함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② </a:t>
            </a:r>
            <a:r>
              <a:rPr lang="ko-KR" altLang="en-US" b="1">
                <a:latin typeface="굴림"/>
                <a:ea typeface="굴림"/>
              </a:rPr>
              <a:t>빈민</a:t>
            </a:r>
            <a:r>
              <a:rPr lang="en-US" altLang="ko-KR" b="1">
                <a:latin typeface="굴림"/>
                <a:ea typeface="굴림"/>
              </a:rPr>
              <a:t>(poor) : </a:t>
            </a:r>
            <a:r>
              <a:rPr lang="ko-KR" altLang="en-US" b="1">
                <a:latin typeface="굴림"/>
                <a:ea typeface="굴림"/>
              </a:rPr>
              <a:t>규칙적 수입은 있지만 그 수준이 겨우 먹고 살만한 정도에 그치는 경우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③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극빈층</a:t>
            </a:r>
            <a:r>
              <a:rPr lang="en-US" altLang="ko-KR" b="1">
                <a:latin typeface="굴림"/>
                <a:ea typeface="굴림"/>
              </a:rPr>
              <a:t>(pauper)</a:t>
            </a:r>
            <a:r>
              <a:rPr lang="ko-KR" altLang="en-US" b="1">
                <a:latin typeface="굴림"/>
                <a:ea typeface="굴림"/>
              </a:rPr>
              <a:t> </a:t>
            </a:r>
            <a:r>
              <a:rPr lang="en-US" altLang="ko-KR" b="1">
                <a:latin typeface="굴림"/>
                <a:ea typeface="굴림"/>
              </a:rPr>
              <a:t>: </a:t>
            </a:r>
            <a:r>
              <a:rPr lang="ko-KR" altLang="en-US" b="1">
                <a:latin typeface="굴림"/>
                <a:ea typeface="굴림"/>
              </a:rPr>
              <a:t>불규칙한 노동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질병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많은 부양자녀 등으로 인해 빈민보다 더 가난한 경우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재산이 부족한 것</a:t>
            </a:r>
            <a:r>
              <a:rPr lang="en-US" altLang="ko-KR" b="1">
                <a:latin typeface="굴림"/>
                <a:ea typeface="굴림"/>
              </a:rPr>
              <a:t>)</a:t>
            </a:r>
            <a:r>
              <a:rPr lang="ko-KR" altLang="en-US" b="1">
                <a:latin typeface="굴림"/>
                <a:ea typeface="굴림"/>
              </a:rPr>
              <a:t> 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</a:rPr>
              <a:t>④</a:t>
            </a:r>
            <a:r>
              <a:rPr lang="en-US" altLang="ko-KR" b="1">
                <a:latin typeface="굴림"/>
              </a:rPr>
              <a:t> </a:t>
            </a:r>
            <a:r>
              <a:rPr lang="ko-KR" altLang="en-US" b="1">
                <a:latin typeface="굴림"/>
              </a:rPr>
              <a:t>궁핍</a:t>
            </a:r>
            <a:r>
              <a:rPr lang="en-US" altLang="ko-KR" b="1">
                <a:latin typeface="굴림"/>
              </a:rPr>
              <a:t>(</a:t>
            </a:r>
            <a:r>
              <a:rPr lang="ko-KR" altLang="en-US" b="1">
                <a:latin typeface="굴림"/>
              </a:rPr>
              <a:t>窮乏 </a:t>
            </a:r>
            <a:r>
              <a:rPr lang="en-US" altLang="ko-KR" b="1">
                <a:latin typeface="굴림"/>
              </a:rPr>
              <a:t>: indigence) : </a:t>
            </a:r>
            <a:r>
              <a:rPr lang="ko-KR" altLang="en-US" b="1">
                <a:latin typeface="굴림"/>
              </a:rPr>
              <a:t>일할</a:t>
            </a:r>
            <a:r>
              <a:rPr lang="en-US" altLang="ko-KR" b="1">
                <a:latin typeface="굴림"/>
              </a:rPr>
              <a:t> </a:t>
            </a:r>
            <a:r>
              <a:rPr lang="ko-KR" altLang="en-US" b="1">
                <a:latin typeface="굴림"/>
              </a:rPr>
              <a:t>수 없거나 노동대가로 생계를 유지할 수 없는 상태</a:t>
            </a:r>
            <a:endParaRPr lang="ko-KR" altLang="en-US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</a:rPr>
              <a:t>⑤</a:t>
            </a:r>
            <a:r>
              <a:rPr lang="en-US" altLang="ko-KR" b="1">
                <a:latin typeface="굴림"/>
              </a:rPr>
              <a:t> </a:t>
            </a:r>
            <a:r>
              <a:rPr lang="ko-KR" altLang="en-US" b="1">
                <a:latin typeface="굴림"/>
              </a:rPr>
              <a:t>곤궁</a:t>
            </a:r>
            <a:r>
              <a:rPr lang="en-US" altLang="ko-KR" b="1">
                <a:latin typeface="굴림"/>
              </a:rPr>
              <a:t>(</a:t>
            </a:r>
            <a:r>
              <a:rPr lang="ko-KR" altLang="en-US" b="1">
                <a:latin typeface="굴림"/>
              </a:rPr>
              <a:t>困窮 </a:t>
            </a:r>
            <a:r>
              <a:rPr lang="en-US" altLang="ko-KR" b="1">
                <a:latin typeface="굴림"/>
              </a:rPr>
              <a:t>: destitution)</a:t>
            </a:r>
            <a:r>
              <a:rPr lang="ko-KR" altLang="en-US" b="1">
                <a:latin typeface="굴림"/>
              </a:rPr>
              <a:t> </a:t>
            </a:r>
            <a:r>
              <a:rPr lang="en-US" altLang="ko-KR" b="1">
                <a:latin typeface="굴림"/>
              </a:rPr>
              <a:t>:</a:t>
            </a:r>
            <a:r>
              <a:rPr lang="ko-KR" altLang="en-US" b="1">
                <a:latin typeface="굴림"/>
              </a:rPr>
              <a:t> 몹시 가난하고 궁색함</a:t>
            </a:r>
            <a:endParaRPr lang="ko-KR" altLang="en-US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빈곤의 역사적 분류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&gt;</a:t>
            </a:r>
            <a:endParaRPr lang="en-US" altLang="ko-KR" b="1">
              <a:solidFill>
                <a:srgbClr val="c00000"/>
              </a:solidFill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① </a:t>
            </a:r>
            <a:r>
              <a:rPr lang="ko-KR" altLang="en-US" b="1">
                <a:latin typeface="굴림"/>
              </a:rPr>
              <a:t>엘리자베스 구빈법 </a:t>
            </a:r>
            <a:r>
              <a:rPr lang="en-US" altLang="ko-KR" b="1">
                <a:latin typeface="굴림"/>
              </a:rPr>
              <a:t>– </a:t>
            </a:r>
            <a:r>
              <a:rPr lang="ko-KR" altLang="en-US" b="1">
                <a:latin typeface="굴림"/>
              </a:rPr>
              <a:t>노동무능력빈민 </a:t>
            </a:r>
            <a:r>
              <a:rPr lang="en-US" altLang="ko-KR" b="1">
                <a:latin typeface="굴림"/>
              </a:rPr>
              <a:t>vs </a:t>
            </a:r>
            <a:r>
              <a:rPr lang="ko-KR" altLang="en-US" b="1">
                <a:latin typeface="굴림"/>
              </a:rPr>
              <a:t>노동능력빈민</a:t>
            </a:r>
            <a:r>
              <a:rPr lang="en-US" altLang="ko-KR" b="1">
                <a:latin typeface="굴림"/>
              </a:rPr>
              <a:t> </a:t>
            </a:r>
            <a:endParaRPr lang="en-US" altLang="ko-KR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② </a:t>
            </a:r>
            <a:r>
              <a:rPr lang="ko-KR" altLang="en-US" b="1">
                <a:latin typeface="굴림"/>
              </a:rPr>
              <a:t>신구빈법 </a:t>
            </a:r>
            <a:r>
              <a:rPr lang="en-US" altLang="ko-KR" b="1">
                <a:latin typeface="굴림"/>
              </a:rPr>
              <a:t>– </a:t>
            </a:r>
            <a:r>
              <a:rPr lang="ko-KR" altLang="en-US" b="1">
                <a:latin typeface="굴림"/>
              </a:rPr>
              <a:t>구제 가치가 있는 빈민</a:t>
            </a:r>
            <a:r>
              <a:rPr lang="en-US" altLang="ko-KR" b="1">
                <a:latin typeface="굴림"/>
              </a:rPr>
              <a:t> vs </a:t>
            </a:r>
            <a:r>
              <a:rPr lang="ko-KR" altLang="en-US" b="1">
                <a:latin typeface="굴림"/>
              </a:rPr>
              <a:t>구제 가치가 없는 빈민</a:t>
            </a:r>
            <a:endParaRPr lang="ko-KR" altLang="en-US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③ C. Booth – </a:t>
            </a:r>
            <a:r>
              <a:rPr lang="ko-KR" altLang="en-US" b="1">
                <a:latin typeface="굴림"/>
              </a:rPr>
              <a:t>빈민</a:t>
            </a:r>
            <a:r>
              <a:rPr lang="en-US" altLang="ko-KR" b="1">
                <a:latin typeface="굴림"/>
              </a:rPr>
              <a:t>(poor)</a:t>
            </a:r>
            <a:r>
              <a:rPr lang="ko-KR" altLang="en-US" b="1">
                <a:latin typeface="굴림"/>
              </a:rPr>
              <a:t> </a:t>
            </a:r>
            <a:r>
              <a:rPr lang="en-US" altLang="ko-KR" b="1">
                <a:latin typeface="굴림"/>
              </a:rPr>
              <a:t>vs </a:t>
            </a:r>
            <a:r>
              <a:rPr lang="ko-KR" altLang="en-US" b="1">
                <a:latin typeface="굴림"/>
              </a:rPr>
              <a:t>극빈층</a:t>
            </a:r>
            <a:r>
              <a:rPr lang="en-US" altLang="ko-KR" b="1">
                <a:latin typeface="굴림"/>
              </a:rPr>
              <a:t>(pauper)</a:t>
            </a:r>
            <a:endParaRPr lang="en-US" altLang="ko-KR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④ S.B. Rowntree – 1</a:t>
            </a:r>
            <a:r>
              <a:rPr lang="ko-KR" altLang="en-US" b="1">
                <a:latin typeface="굴림"/>
              </a:rPr>
              <a:t>차적 빈곤 </a:t>
            </a:r>
            <a:r>
              <a:rPr lang="en-US" altLang="ko-KR" b="1">
                <a:latin typeface="굴림"/>
              </a:rPr>
              <a:t>vs 2</a:t>
            </a:r>
            <a:r>
              <a:rPr lang="ko-KR" altLang="en-US" b="1">
                <a:latin typeface="굴림"/>
              </a:rPr>
              <a:t>차적 빈곤</a:t>
            </a:r>
            <a:endParaRPr lang="en-US" altLang="ko-KR" b="1">
              <a:latin typeface="굴림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548680"/>
            <a:ext cx="76328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빈곤의 특성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① </a:t>
            </a:r>
            <a:r>
              <a:rPr lang="ko-KR" altLang="en-US" b="1">
                <a:latin typeface="굴림"/>
                <a:ea typeface="굴림"/>
              </a:rPr>
              <a:t>상대성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시간과 공간</a:t>
            </a:r>
            <a:r>
              <a:rPr lang="en-US" altLang="ko-KR" b="1">
                <a:latin typeface="굴림"/>
                <a:ea typeface="굴림"/>
              </a:rPr>
              <a:t>)	</a:t>
            </a:r>
            <a:r>
              <a:rPr lang="ko-KR" altLang="ko-KR" b="1">
                <a:latin typeface="굴림"/>
                <a:ea typeface="굴림"/>
              </a:rPr>
              <a:t>②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점진성</a:t>
            </a:r>
            <a:r>
              <a:rPr lang="en-US" altLang="ko-KR" b="1">
                <a:latin typeface="굴림"/>
                <a:ea typeface="굴림"/>
              </a:rPr>
              <a:t>	</a:t>
            </a:r>
            <a:r>
              <a:rPr lang="ko-KR" altLang="ko-KR" b="1">
                <a:latin typeface="굴림"/>
                <a:ea typeface="굴림"/>
              </a:rPr>
              <a:t>③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다차원성</a:t>
            </a:r>
            <a:r>
              <a:rPr lang="en-US" altLang="ko-KR" b="1">
                <a:latin typeface="굴림"/>
                <a:ea typeface="굴림"/>
              </a:rPr>
              <a:t>	</a:t>
            </a:r>
            <a:r>
              <a:rPr lang="ko-KR" altLang="ko-KR" b="1">
                <a:latin typeface="굴림"/>
                <a:ea typeface="굴림"/>
              </a:rPr>
              <a:t>④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지속성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※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빈곤의 악순환 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: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빈곤이 세대간 전승되어 영속화되는 현상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2148" y="1823616"/>
            <a:ext cx="7776864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(3) </a:t>
            </a:r>
            <a:r>
              <a:rPr lang="ko-KR" altLang="en-US" sz="2000" b="1">
                <a:latin typeface="굴림"/>
                <a:ea typeface="굴림"/>
              </a:rPr>
              <a:t>빈곤의 형태</a:t>
            </a:r>
            <a:r>
              <a:rPr lang="en-US" altLang="ko-KR" sz="2000" b="1">
                <a:latin typeface="굴림"/>
                <a:ea typeface="굴림"/>
              </a:rPr>
              <a:t>(</a:t>
            </a:r>
            <a:r>
              <a:rPr lang="ko-KR" altLang="en-US" sz="2000" b="1">
                <a:latin typeface="굴림"/>
                <a:ea typeface="굴림"/>
              </a:rPr>
              <a:t>유형</a:t>
            </a:r>
            <a:r>
              <a:rPr lang="en-US" altLang="ko-KR" sz="2000" b="1">
                <a:latin typeface="굴림"/>
                <a:ea typeface="굴림"/>
              </a:rPr>
              <a:t>)</a:t>
            </a:r>
            <a:endParaRPr lang="en-US" altLang="ko-KR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① </a:t>
            </a:r>
            <a:r>
              <a:rPr lang="ko-KR" altLang="en-US" b="1">
                <a:latin typeface="굴림"/>
                <a:ea typeface="굴림"/>
              </a:rPr>
              <a:t>절대적 빈곤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최저생활을 하는데 필요한 생계비에 미달한 상태</a:t>
            </a:r>
            <a:r>
              <a:rPr lang="en-US" altLang="ko-KR" b="1">
                <a:latin typeface="굴림"/>
                <a:ea typeface="굴림"/>
              </a:rPr>
              <a:t>)</a:t>
            </a:r>
            <a:r>
              <a:rPr lang="ko-KR" altLang="en-US" b="1">
                <a:latin typeface="굴림"/>
                <a:ea typeface="굴림"/>
              </a:rPr>
              <a:t>과 상대적 빈곤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사회적 평균에 현저하게 미치지 못하는 상태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②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과도적 빈곤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주변적 빈곤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잔여적 빈곤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③</a:t>
            </a:r>
            <a:r>
              <a:rPr lang="en-US" altLang="ko-KR" b="1">
                <a:latin typeface="굴림"/>
                <a:ea typeface="굴림"/>
              </a:rPr>
              <a:t>    </a:t>
            </a:r>
            <a:r>
              <a:rPr lang="ko-KR" altLang="en-US" b="1">
                <a:latin typeface="굴림"/>
                <a:ea typeface="굴림"/>
              </a:rPr>
              <a:t>절대적 고통</a:t>
            </a:r>
            <a:r>
              <a:rPr lang="en-US" altLang="ko-KR" b="1">
                <a:latin typeface="굴림"/>
                <a:ea typeface="굴림"/>
              </a:rPr>
              <a:t>(absolute suffering) – </a:t>
            </a:r>
            <a:r>
              <a:rPr lang="ko-KR" altLang="en-US" b="1">
                <a:latin typeface="굴림"/>
                <a:ea typeface="굴림"/>
              </a:rPr>
              <a:t>빈곤</a:t>
            </a:r>
            <a:r>
              <a:rPr lang="en-US" altLang="ko-KR" b="1">
                <a:latin typeface="굴림"/>
                <a:ea typeface="굴림"/>
              </a:rPr>
              <a:t>(poverty)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      </a:t>
            </a:r>
            <a:r>
              <a:rPr lang="ko-KR" altLang="en-US" b="1">
                <a:latin typeface="굴림"/>
                <a:ea typeface="굴림"/>
              </a:rPr>
              <a:t>상대적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박탈</a:t>
            </a:r>
            <a:r>
              <a:rPr lang="en-US" altLang="ko-KR" b="1">
                <a:latin typeface="굴림"/>
                <a:ea typeface="굴림"/>
              </a:rPr>
              <a:t>(relative</a:t>
            </a:r>
            <a:r>
              <a:rPr lang="ko-KR" altLang="en-US" b="1">
                <a:latin typeface="굴림"/>
                <a:ea typeface="굴림"/>
              </a:rPr>
              <a:t> </a:t>
            </a:r>
            <a:r>
              <a:rPr lang="en-US" altLang="ko-KR" b="1">
                <a:latin typeface="굴림"/>
                <a:ea typeface="굴림"/>
              </a:rPr>
              <a:t>deprivation) – </a:t>
            </a:r>
            <a:r>
              <a:rPr lang="ko-KR" altLang="en-US" b="1">
                <a:latin typeface="굴림"/>
                <a:ea typeface="굴림"/>
              </a:rPr>
              <a:t>불평등</a:t>
            </a:r>
            <a:r>
              <a:rPr lang="en-US" altLang="ko-KR" b="1">
                <a:latin typeface="굴림"/>
                <a:ea typeface="굴림"/>
              </a:rPr>
              <a:t>(inequality)</a:t>
            </a:r>
            <a:endParaRPr lang="en-US" altLang="ko-KR" b="1">
              <a:latin typeface="굴림"/>
              <a:ea typeface="굴림"/>
            </a:endParaRPr>
          </a:p>
        </p:txBody>
      </p:sp>
      <p:grpSp>
        <p:nvGrpSpPr>
          <p:cNvPr id="39" name="그룹 38"/>
          <p:cNvGrpSpPr/>
          <p:nvPr/>
        </p:nvGrpSpPr>
        <p:grpSpPr>
          <a:xfrm rot="0">
            <a:off x="895400" y="4415904"/>
            <a:ext cx="7416824" cy="1785160"/>
            <a:chOff x="827584" y="4365104"/>
            <a:chExt cx="7416824" cy="1872208"/>
          </a:xfrm>
        </p:grpSpPr>
        <p:grpSp>
          <p:nvGrpSpPr>
            <p:cNvPr id="37" name="그룹 36"/>
            <p:cNvGrpSpPr/>
            <p:nvPr/>
          </p:nvGrpSpPr>
          <p:grpSpPr>
            <a:xfrm rot="0">
              <a:off x="1115616" y="4581128"/>
              <a:ext cx="6720599" cy="1377444"/>
              <a:chOff x="1043608" y="1916832"/>
              <a:chExt cx="6720599" cy="1377444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043608" y="2396505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b="1"/>
                  <a:t>빈곤</a:t>
                </a:r>
                <a:endParaRPr lang="ko-KR" altLang="en-US" b="1"/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 rot="0">
                <a:off x="2267744" y="1916832"/>
                <a:ext cx="1420582" cy="1377444"/>
                <a:chOff x="2267744" y="1916832"/>
                <a:chExt cx="1420582" cy="1377444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2267744" y="1916832"/>
                  <a:ext cx="1420582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lvl="0">
                    <a:defRPr lang="ko-KR" altLang="en-US"/>
                  </a:pPr>
                  <a:r>
                    <a:rPr lang="ko-KR" altLang="en-US" b="1"/>
                    <a:t>문화적 빈곤</a:t>
                  </a:r>
                  <a:endParaRPr lang="ko-KR" altLang="en-US" b="1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267744" y="2420888"/>
                  <a:ext cx="1420582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lvl="0">
                    <a:defRPr lang="ko-KR" altLang="en-US"/>
                  </a:pPr>
                  <a:r>
                    <a:rPr lang="ko-KR" altLang="en-US" b="1"/>
                    <a:t>경제적 빈곤</a:t>
                  </a:r>
                  <a:endParaRPr lang="ko-KR" altLang="en-US" b="1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267744" y="2924944"/>
                  <a:ext cx="1420582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lvl="0">
                    <a:defRPr lang="ko-KR" altLang="en-US"/>
                  </a:pPr>
                  <a:r>
                    <a:rPr lang="ko-KR" altLang="en-US" b="1"/>
                    <a:t>인간적 빈곤</a:t>
                  </a:r>
                  <a:endParaRPr lang="ko-KR" altLang="en-US" b="1"/>
                </a:p>
              </p:txBody>
            </p:sp>
          </p:grpSp>
          <p:grpSp>
            <p:nvGrpSpPr>
              <p:cNvPr id="16" name="그룹 15"/>
              <p:cNvGrpSpPr/>
              <p:nvPr/>
            </p:nvGrpSpPr>
            <p:grpSpPr>
              <a:xfrm rot="0">
                <a:off x="4274443" y="2176289"/>
                <a:ext cx="1420582" cy="873388"/>
                <a:chOff x="4788024" y="2204864"/>
                <a:chExt cx="1420582" cy="873388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4788024" y="2204864"/>
                  <a:ext cx="1420582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lvl="0">
                    <a:defRPr lang="ko-KR" altLang="en-US"/>
                  </a:pPr>
                  <a:r>
                    <a:rPr lang="ko-KR" altLang="en-US" b="1"/>
                    <a:t>주관적 빈곤</a:t>
                  </a:r>
                  <a:endParaRPr lang="ko-KR" altLang="en-US" b="1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788024" y="2708920"/>
                  <a:ext cx="1420582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lvl="0">
                    <a:defRPr lang="ko-KR" altLang="en-US"/>
                  </a:pPr>
                  <a:r>
                    <a:rPr lang="ko-KR" altLang="en-US" b="1"/>
                    <a:t>객관적 빈곤</a:t>
                  </a:r>
                  <a:endParaRPr lang="ko-KR" altLang="en-US" b="1"/>
                </a:p>
              </p:txBody>
            </p:sp>
          </p:grpSp>
          <p:grpSp>
            <p:nvGrpSpPr>
              <p:cNvPr id="17" name="그룹 16"/>
              <p:cNvGrpSpPr/>
              <p:nvPr/>
            </p:nvGrpSpPr>
            <p:grpSpPr>
              <a:xfrm rot="0">
                <a:off x="6343625" y="2464321"/>
                <a:ext cx="1420582" cy="801380"/>
                <a:chOff x="7020272" y="2420888"/>
                <a:chExt cx="1420582" cy="801380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7020272" y="2420888"/>
                  <a:ext cx="1420582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lvl="0">
                    <a:defRPr lang="ko-KR" altLang="en-US"/>
                  </a:pPr>
                  <a:r>
                    <a:rPr lang="ko-KR" altLang="en-US" b="1"/>
                    <a:t>절대적 빈곤</a:t>
                  </a:r>
                  <a:endParaRPr lang="ko-KR" altLang="en-US" b="1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7020272" y="2852936"/>
                  <a:ext cx="1420582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lvl="0">
                    <a:defRPr lang="ko-KR" altLang="en-US"/>
                  </a:pPr>
                  <a:r>
                    <a:rPr lang="ko-KR" altLang="en-US" b="1"/>
                    <a:t>상대적 빈곤</a:t>
                  </a:r>
                  <a:endParaRPr lang="ko-KR" altLang="en-US" b="1"/>
                </a:p>
              </p:txBody>
            </p:sp>
          </p:grpSp>
          <p:cxnSp>
            <p:nvCxnSpPr>
              <p:cNvPr id="19" name="직선 연결선 18"/>
              <p:cNvCxnSpPr/>
              <p:nvPr/>
            </p:nvCxnSpPr>
            <p:spPr>
              <a:xfrm>
                <a:off x="1907704" y="2132856"/>
                <a:ext cx="3600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>
                <a:off x="1724025" y="2592834"/>
                <a:ext cx="543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/>
              <p:nvPr/>
            </p:nvCxnSpPr>
            <p:spPr>
              <a:xfrm>
                <a:off x="1907704" y="3121918"/>
                <a:ext cx="3600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>
                <a:off x="1907704" y="2123331"/>
                <a:ext cx="0" cy="99451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>
                <a:off x="3914403" y="2392313"/>
                <a:ext cx="3600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3914403" y="2824361"/>
                <a:ext cx="3600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923929" y="2392313"/>
                <a:ext cx="0" cy="4223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/>
              <p:cNvCxnSpPr/>
              <p:nvPr/>
            </p:nvCxnSpPr>
            <p:spPr>
              <a:xfrm>
                <a:off x="3698379" y="2608337"/>
                <a:ext cx="22954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직선 연결선 32"/>
              <p:cNvCxnSpPr/>
              <p:nvPr/>
            </p:nvCxnSpPr>
            <p:spPr>
              <a:xfrm>
                <a:off x="5969769" y="2640211"/>
                <a:ext cx="3600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5969769" y="3072259"/>
                <a:ext cx="3600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/>
              <p:cNvCxnSpPr/>
              <p:nvPr/>
            </p:nvCxnSpPr>
            <p:spPr>
              <a:xfrm>
                <a:off x="5979295" y="2640211"/>
                <a:ext cx="0" cy="4223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5753745" y="2856235"/>
                <a:ext cx="22954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직사각형 37"/>
            <p:cNvSpPr/>
            <p:nvPr/>
          </p:nvSpPr>
          <p:spPr>
            <a:xfrm>
              <a:off x="827584" y="4365104"/>
              <a:ext cx="7416824" cy="1872208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271664" y="6201064"/>
            <a:ext cx="179889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b="1"/>
              <a:t>&lt;</a:t>
            </a:r>
            <a:r>
              <a:rPr lang="ko-KR" altLang="en-US" b="1"/>
              <a:t>빈곤의 유형</a:t>
            </a:r>
            <a:r>
              <a:rPr lang="en-US" altLang="ko-KR" b="1"/>
              <a:t>&gt;</a:t>
            </a:r>
            <a:endParaRPr lang="ko-KR" altLang="en-US" b="1"/>
          </a:p>
        </p:txBody>
      </p:sp>
      <p:grpSp>
        <p:nvGrpSpPr>
          <p:cNvPr id="7" name="그룹 6"/>
          <p:cNvGrpSpPr/>
          <p:nvPr/>
        </p:nvGrpSpPr>
        <p:grpSpPr>
          <a:xfrm rot="0">
            <a:off x="1259632" y="3761881"/>
            <a:ext cx="216024" cy="411960"/>
            <a:chOff x="1259632" y="3789040"/>
            <a:chExt cx="360040" cy="411960"/>
          </a:xfrm>
        </p:grpSpPr>
        <p:cxnSp>
          <p:nvCxnSpPr>
            <p:cNvPr id="41" name="직선 연결선 40"/>
            <p:cNvCxnSpPr/>
            <p:nvPr/>
          </p:nvCxnSpPr>
          <p:spPr>
            <a:xfrm>
              <a:off x="1259632" y="3789040"/>
              <a:ext cx="3600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1259632" y="4201000"/>
              <a:ext cx="3600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1269158" y="3789040"/>
              <a:ext cx="0" cy="4026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3041089" cy="444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4. </a:t>
            </a:r>
            <a:r>
              <a:rPr lang="ko-KR" altLang="en-US" sz="2400" b="1">
                <a:latin typeface="HY수평선B"/>
                <a:ea typeface="HY수평선B"/>
              </a:rPr>
              <a:t>사회복지 접근방법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016732"/>
            <a:ext cx="7560844" cy="5353588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sz="1600" b="1" spc="-101">
                <a:solidFill>
                  <a:srgbClr val="ff0000"/>
                </a:solidFill>
                <a:latin typeface="+mn-ea"/>
              </a:rPr>
              <a:t>특정한 목적을 달성하기 위한 대상에 대해 주체가 활동할 경우 이용하는 수단의 총체</a:t>
            </a:r>
            <a:endParaRPr lang="ko-KR" altLang="en-US" sz="1600" b="1" spc="-101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600" b="1">
                <a:latin typeface="굴림"/>
                <a:ea typeface="굴림"/>
              </a:rPr>
              <a:t>※</a:t>
            </a:r>
            <a:r>
              <a:rPr lang="ko-KR" altLang="en-US" sz="1600" b="1">
                <a:latin typeface="굴림"/>
                <a:ea typeface="굴림"/>
              </a:rPr>
              <a:t> 인간을 변화시켜 사회에 적응시키는 방법과 사회를 변화시켜 인간에게 적응시키는 방법이 있으며, 이러한 방법을 적용하는 과정은 개별적이고 자의적인 것이 아니라 조직적이고 사회적인 활동의 형태로 나타난다.</a:t>
            </a:r>
            <a:endParaRPr lang="ko-KR" altLang="en-US" sz="16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900" b="1">
                <a:latin typeface="+mn-ea"/>
              </a:rPr>
              <a:t>1) </a:t>
            </a:r>
            <a:r>
              <a:rPr lang="ko-KR" altLang="en-US" sz="1900" b="1">
                <a:latin typeface="+mn-ea"/>
              </a:rPr>
              <a:t>정책적</a:t>
            </a:r>
            <a:r>
              <a:rPr lang="en-US" altLang="ko-KR" sz="1900" b="1">
                <a:latin typeface="+mn-ea"/>
              </a:rPr>
              <a:t>(</a:t>
            </a:r>
            <a:r>
              <a:rPr lang="ko-KR" altLang="en-US" sz="1900" b="1">
                <a:latin typeface="+mn-ea"/>
              </a:rPr>
              <a:t>거시적</a:t>
            </a:r>
            <a:r>
              <a:rPr lang="en-US" altLang="ko-KR" sz="1900" b="1">
                <a:latin typeface="+mn-ea"/>
              </a:rPr>
              <a:t>) </a:t>
            </a:r>
            <a:r>
              <a:rPr lang="ko-KR" altLang="en-US" sz="1900" b="1">
                <a:latin typeface="+mn-ea"/>
              </a:rPr>
              <a:t>접근방법</a:t>
            </a:r>
            <a:endParaRPr lang="ko-KR" altLang="en-US" sz="19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b="1">
                <a:latin typeface="+mn-ea"/>
              </a:rPr>
              <a:t>◦</a:t>
            </a:r>
            <a:r>
              <a:rPr lang="ko-KR" altLang="en-US" sz="1600" b="1">
                <a:latin typeface="+mn-ea"/>
              </a:rPr>
              <a:t> 사회구조적 측면에 초점을 두고</a:t>
            </a:r>
            <a:r>
              <a:rPr lang="en-US" altLang="ko-KR" sz="1600" b="1">
                <a:latin typeface="+mn-ea"/>
              </a:rPr>
              <a:t>, </a:t>
            </a:r>
            <a:r>
              <a:rPr lang="ko-KR" altLang="en-US" sz="1600" b="1">
                <a:latin typeface="+mn-ea"/>
              </a:rPr>
              <a:t>사회문제의 해결을 강조하는 입장</a:t>
            </a:r>
            <a:endParaRPr lang="ko-KR" altLang="en-US" sz="16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600" b="1">
                <a:latin typeface="+mn-ea"/>
              </a:rPr>
              <a:t>◦ 생활과 복지수준의 향상을 통해 인간다운 생활을 보장하려는 생존권 내지 생활권적 기본권에 기초</a:t>
            </a:r>
            <a:endParaRPr lang="ko-KR" altLang="en-US" sz="16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600" b="1">
                <a:latin typeface="+mn-ea"/>
              </a:rPr>
              <a:t>◦</a:t>
            </a:r>
            <a:r>
              <a:rPr lang="en-US" altLang="ko-KR" sz="1600" b="1">
                <a:latin typeface="+mn-ea"/>
              </a:rPr>
              <a:t> </a:t>
            </a:r>
            <a:r>
              <a:rPr lang="ko-KR" altLang="en-US" sz="1600" b="1">
                <a:latin typeface="+mn-ea"/>
              </a:rPr>
              <a:t>자본주의 국가체제 유지</a:t>
            </a:r>
            <a:r>
              <a:rPr lang="en-US" altLang="ko-KR" sz="1600" b="1">
                <a:latin typeface="+mn-ea"/>
              </a:rPr>
              <a:t>·</a:t>
            </a:r>
            <a:r>
              <a:rPr lang="ko-KR" altLang="en-US" sz="1600" b="1">
                <a:latin typeface="+mn-ea"/>
              </a:rPr>
              <a:t>재생산을 위한 분배정책의 일환으로서의 성격</a:t>
            </a:r>
            <a:r>
              <a:rPr lang="en-US" altLang="ko-KR" sz="1600" b="1">
                <a:latin typeface="+mn-ea"/>
              </a:rPr>
              <a:t>(</a:t>
            </a:r>
            <a:r>
              <a:rPr lang="ko-KR" altLang="en-US" sz="1600" b="1">
                <a:latin typeface="+mn-ea"/>
              </a:rPr>
              <a:t>사회복지정책</a:t>
            </a:r>
            <a:r>
              <a:rPr lang="en-US" altLang="ko-KR" sz="1600" b="1">
                <a:latin typeface="+mn-ea"/>
              </a:rPr>
              <a:t>, </a:t>
            </a:r>
            <a:r>
              <a:rPr lang="ko-KR" altLang="en-US" sz="1600" b="1">
                <a:latin typeface="+mn-ea"/>
              </a:rPr>
              <a:t>사회보장제도 등</a:t>
            </a:r>
            <a:r>
              <a:rPr lang="en-US" altLang="ko-KR" sz="1600" b="1">
                <a:latin typeface="+mn-ea"/>
              </a:rPr>
              <a:t>)</a:t>
            </a:r>
            <a:endParaRPr lang="en-US" altLang="ko-KR" sz="16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600" b="1">
                <a:latin typeface="+mn-ea"/>
                <a:ea typeface="HY둥근고딕B"/>
              </a:rPr>
              <a:t>- </a:t>
            </a:r>
            <a:r>
              <a:rPr lang="ko-KR" altLang="en-US" sz="1600" b="1">
                <a:latin typeface="+mn-ea"/>
                <a:ea typeface="HY둥근고딕B"/>
              </a:rPr>
              <a:t>(단점 내지 한계점) : </a:t>
            </a:r>
            <a:r>
              <a:rPr lang="ko-KR" altLang="en-US" sz="1600" b="1">
                <a:latin typeface="+mn-ea"/>
              </a:rPr>
              <a:t>사회구성원의 개별적 상황과 특성에 대한 고려가 이루어지지 못하여 효과성과 효율성이 미흡하며</a:t>
            </a:r>
            <a:r>
              <a:rPr lang="en-US" altLang="ko-KR" sz="1600" b="1">
                <a:latin typeface="+mn-ea"/>
              </a:rPr>
              <a:t>, </a:t>
            </a:r>
            <a:r>
              <a:rPr lang="ko-KR" altLang="en-US" sz="1600" b="1">
                <a:latin typeface="+mn-ea"/>
              </a:rPr>
              <a:t>재정지출이 높아졌음에도 불구하고 사회복지문제 해결이 기대만큼 이루어지지 못하고</a:t>
            </a:r>
            <a:r>
              <a:rPr lang="en-US" altLang="ko-KR" sz="1600" b="1">
                <a:latin typeface="+mn-ea"/>
              </a:rPr>
              <a:t>, </a:t>
            </a:r>
            <a:r>
              <a:rPr lang="ko-KR" altLang="en-US" sz="1600" b="1">
                <a:latin typeface="+mn-ea"/>
              </a:rPr>
              <a:t>의존심 심화</a:t>
            </a:r>
            <a:r>
              <a:rPr lang="en-US" altLang="ko-KR" sz="1600" b="1">
                <a:latin typeface="+mn-ea"/>
              </a:rPr>
              <a:t>, </a:t>
            </a:r>
            <a:r>
              <a:rPr lang="ko-KR" altLang="en-US" sz="1600" b="1">
                <a:latin typeface="+mn-ea"/>
              </a:rPr>
              <a:t>도덕적 해이</a:t>
            </a:r>
            <a:r>
              <a:rPr lang="en-US" altLang="ko-KR" sz="1600" b="1">
                <a:latin typeface="+mn-ea"/>
              </a:rPr>
              <a:t> </a:t>
            </a:r>
            <a:r>
              <a:rPr lang="ko-KR" altLang="en-US" sz="1600" b="1">
                <a:latin typeface="+mn-ea"/>
              </a:rPr>
              <a:t>양산 </a:t>
            </a:r>
            <a:r>
              <a:rPr lang="en-US" altLang="ko-KR" sz="1600" b="1">
                <a:latin typeface="+mn-ea"/>
              </a:rPr>
              <a:t>→ </a:t>
            </a:r>
            <a:r>
              <a:rPr lang="ko-KR" altLang="en-US" sz="1600" b="1">
                <a:latin typeface="+mn-ea"/>
              </a:rPr>
              <a:t>경제위기 ∙ 사회발전의 위기 초래 </a:t>
            </a:r>
            <a:endParaRPr lang="ko-KR" altLang="en-US" sz="1600" b="1">
              <a:latin typeface="+mn-ea"/>
            </a:endParaRPr>
          </a:p>
        </p:txBody>
      </p:sp>
      <p:sp>
        <p:nvSpPr>
          <p:cNvPr id="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428" y="476672"/>
            <a:ext cx="7560839" cy="5893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(대안) 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사회복지의 민영화(</a:t>
            </a:r>
            <a:r>
              <a:rPr lang="en-US" altLang="ko-KR" b="1">
                <a:latin typeface="+mn-ea"/>
              </a:rPr>
              <a:t>privatization)</a:t>
            </a:r>
            <a:r>
              <a:rPr lang="ko-KR" altLang="en-US" b="1">
                <a:latin typeface="+mn-ea"/>
              </a:rPr>
              <a:t> : 거시적·미시적 접근을 균형적으로 활용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복지공급의 다원주의(</a:t>
            </a:r>
            <a:r>
              <a:rPr lang="en-US" altLang="ko-KR" b="1">
                <a:latin typeface="+mn-ea"/>
              </a:rPr>
              <a:t>pluralism)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2) </a:t>
            </a:r>
            <a:r>
              <a:rPr lang="ko-KR" altLang="en-US" sz="2000" b="1">
                <a:latin typeface="+mn-ea"/>
              </a:rPr>
              <a:t>전문적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미시적</a:t>
            </a:r>
            <a:r>
              <a:rPr lang="en-US" altLang="ko-KR" sz="2000" b="1">
                <a:latin typeface="+mn-ea"/>
              </a:rPr>
              <a:t>) </a:t>
            </a:r>
            <a:r>
              <a:rPr lang="ko-KR" altLang="en-US" sz="2000" b="1">
                <a:latin typeface="+mn-ea"/>
              </a:rPr>
              <a:t>접근방법 </a:t>
            </a:r>
            <a:r>
              <a:rPr lang="en-US" altLang="ko-KR" sz="2000" b="1">
                <a:latin typeface="+mn-ea"/>
              </a:rPr>
              <a:t>: </a:t>
            </a:r>
            <a:r>
              <a:rPr lang="ko-KR" altLang="en-US" sz="2000" b="1">
                <a:latin typeface="+mn-ea"/>
              </a:rPr>
              <a:t>사회복지방법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◦ 인간행동의 측면에 초점을 두고 문제 해결을 강조하는 입장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◦ 대상의 개별성을 강조 </a:t>
            </a:r>
            <a:r>
              <a:rPr lang="en-US" altLang="ko-KR" b="1">
                <a:latin typeface="+mn-ea"/>
              </a:rPr>
              <a:t>– </a:t>
            </a:r>
            <a:r>
              <a:rPr lang="ko-KR" altLang="en-US" b="1">
                <a:latin typeface="+mn-ea"/>
              </a:rPr>
              <a:t>융통성 발휘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사회복지의 본질을 바로 기술로 봄</a:t>
            </a:r>
            <a:r>
              <a:rPr lang="en-US" altLang="ko-KR" b="1">
                <a:latin typeface="+mn-ea"/>
              </a:rPr>
              <a:t>(social work is both a science and art) – (case work, group work, C.O., </a:t>
            </a:r>
            <a:r>
              <a:rPr lang="ko-KR" altLang="en-US" b="1">
                <a:latin typeface="+mn-ea"/>
              </a:rPr>
              <a:t>사회복지행정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사회복지조사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사회행동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(</a:t>
            </a:r>
            <a:r>
              <a:rPr lang="ko-KR" altLang="en-US" b="1">
                <a:latin typeface="+mn-ea"/>
              </a:rPr>
              <a:t>장단점) : 사회구성원이 직면하는 삶의 위기 극복의 유용한 방침이지만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안정된 삶의 보장하기에는 기능이 미약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대상범위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지원수준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지원기간 등이 제한적 </a:t>
            </a:r>
            <a:r>
              <a:rPr lang="en-US" altLang="ko-KR" b="1">
                <a:latin typeface="+mn-ea"/>
              </a:rPr>
              <a:t>→ </a:t>
            </a:r>
            <a:r>
              <a:rPr lang="ko-KR" altLang="en-US" b="1">
                <a:latin typeface="+mn-ea"/>
              </a:rPr>
              <a:t>대대수의 삶의 불안정을 해소하는 방법으로는 한계</a:t>
            </a:r>
            <a:endParaRPr lang="ko-KR" altLang="en-US" b="1"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29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872675"/>
            <a:ext cx="756084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200">
                <a:latin typeface="HY둥근고딕B"/>
                <a:ea typeface="HY둥근고딕B"/>
              </a:rPr>
              <a:t>3) </a:t>
            </a:r>
            <a:r>
              <a:rPr lang="ko-KR" altLang="en-US" sz="2200">
                <a:latin typeface="HY둥근고딕B"/>
                <a:ea typeface="HY둥근고딕B"/>
              </a:rPr>
              <a:t>통합적 접근방법</a:t>
            </a:r>
            <a:endParaRPr lang="ko-KR" altLang="en-US" sz="2200">
              <a:latin typeface="HY둥근고딕B"/>
              <a:ea typeface="HY둥근고딕B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◦ 사회복지의 목적이 기본적으로 문제 해결 지향성에 있다고 봄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◦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latin typeface="+mn-ea"/>
                <a:ea typeface="굴림"/>
              </a:rPr>
              <a:t>상호보완적 관계에 있는 </a:t>
            </a:r>
            <a:r>
              <a:rPr lang="ko-KR" altLang="en-US" b="1">
                <a:latin typeface="+mn-ea"/>
              </a:rPr>
              <a:t>정책적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전문적 접근방법을 동시에 고려한 통합적 접근방법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두 가지 접근방법을 포괄적</a:t>
            </a:r>
            <a:r>
              <a:rPr lang="ko-KR" altLang="en-US" b="1">
                <a:latin typeface="굴림"/>
                <a:ea typeface="굴림"/>
              </a:rPr>
              <a:t>∙</a:t>
            </a:r>
            <a:r>
              <a:rPr lang="ko-KR" altLang="en-US" b="1">
                <a:latin typeface="+mn-ea"/>
              </a:rPr>
              <a:t>균형적으로 사회복지에 수용함으로써 사회문제의 효과적인 해결능력을 향상시키기 위한 방법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※ </a:t>
            </a:r>
            <a:r>
              <a:rPr lang="ko-KR" altLang="en-US" b="1">
                <a:latin typeface="+mn-ea"/>
              </a:rPr>
              <a:t>사회복지실천의 모든 분야는 이 접근방법이 요청됨</a:t>
            </a:r>
            <a:endParaRPr lang="ko-KR" altLang="en-US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555167"/>
            <a:ext cx="770485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※</a:t>
            </a:r>
            <a:r>
              <a:rPr lang="ko-KR" altLang="en-US" sz="2000" b="1">
                <a:latin typeface="+mn-ea"/>
                <a:ea typeface="(환)돋움중둥근체"/>
              </a:rPr>
              <a:t>통합방법론</a:t>
            </a:r>
            <a:r>
              <a:rPr lang="en-US" altLang="ko-KR" sz="2000" b="1">
                <a:latin typeface="+mn-ea"/>
                <a:ea typeface="(환)돋움중둥근체"/>
              </a:rPr>
              <a:t>(integrated method)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◦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개인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가족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집단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지역사회를 대상으로 다양한 개념과 기술들을 통합하여 높은 수준의 전문지식과 숙련된 기술을 활용하는 사회복지실천</a:t>
            </a:r>
            <a:endParaRPr lang="ko-KR" altLang="en-US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과거 전통적이고 세분화된 접근방법에서 통합적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접근방법으로 전환하여 사회복지실천 영역을 확장 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–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사회복지개입방법보다 더 유동적 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115616" y="5877272"/>
            <a:ext cx="541193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3745939" cy="444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5. </a:t>
            </a:r>
            <a:r>
              <a:rPr lang="ko-KR" altLang="en-US" sz="2400" b="1">
                <a:latin typeface="HY수평선B"/>
                <a:ea typeface="HY수평선B"/>
              </a:rPr>
              <a:t>사회복지의 가치와 이념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598" y="1844824"/>
            <a:ext cx="7560841" cy="424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가치</a:t>
            </a:r>
            <a:r>
              <a:rPr lang="en-US" altLang="ko-KR" sz="2000" b="1">
                <a:latin typeface="+mn-ea"/>
              </a:rPr>
              <a:t>(value)</a:t>
            </a:r>
            <a:r>
              <a:rPr lang="ko-KR" altLang="en-US" sz="2000" b="1">
                <a:latin typeface="+mn-ea"/>
              </a:rPr>
              <a:t>의 개념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사전적 의미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선</a:t>
            </a:r>
            <a:r>
              <a:rPr lang="en-US" altLang="ko-KR" b="1">
                <a:latin typeface="+mn-ea"/>
              </a:rPr>
              <a:t>(good)</a:t>
            </a:r>
            <a:r>
              <a:rPr lang="ko-KR" altLang="en-US" b="1">
                <a:latin typeface="+mn-ea"/>
              </a:rPr>
              <a:t>하고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바람직한</a:t>
            </a:r>
            <a:r>
              <a:rPr lang="en-US" altLang="ko-KR" b="1">
                <a:latin typeface="+mn-ea"/>
              </a:rPr>
              <a:t>(desirable) </a:t>
            </a:r>
            <a:r>
              <a:rPr lang="ko-KR" altLang="en-US" b="1">
                <a:latin typeface="+mn-ea"/>
              </a:rPr>
              <a:t>행동을 선택하는 지침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기준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일반적 의미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인간의 욕망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욕구를 충족시키는 것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最高善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至高善</a:t>
            </a:r>
            <a:r>
              <a:rPr lang="en-US" altLang="ko-KR" b="1">
                <a:latin typeface="굴림"/>
                <a:ea typeface="굴림"/>
              </a:rPr>
              <a:t>) : </a:t>
            </a:r>
            <a:r>
              <a:rPr lang="ko-KR" altLang="en-US" b="1">
                <a:latin typeface="굴림"/>
                <a:ea typeface="굴림"/>
              </a:rPr>
              <a:t>인간 행위의 궁극 목적,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그 자신으로서 가장 선하고 가치있는 것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모든 가치 중의 최고의 가치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solidFill>
                  <a:srgbClr val="c00000"/>
                </a:solidFill>
                <a:latin typeface="+mn-ea"/>
              </a:rPr>
              <a:t>◦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가치는 보통 사람들이 가지고 있는 신념 그리고 행동을 지배하는 중요한 감정의 체계 즉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사람들의 행동을 방향짓는 기본적인 힘을 가지고 있다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.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◦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가치는</a:t>
            </a: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모든 생활영역에서 찾을 수 있다</a:t>
            </a: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정치적</a:t>
            </a: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종교적 가치</a:t>
            </a: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가족가치</a:t>
            </a: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결혼가치</a:t>
            </a: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등</a:t>
            </a: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)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196752"/>
            <a:ext cx="2497023" cy="4205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사회복지의 가치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704856" cy="5337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사회복지의 가치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※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사회복지의 역사는 사회복지의 가치 실현을 위한 활동의 역사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사회복지가 이념적으로 바람직하다고 지향하는 것으로</a:t>
            </a:r>
            <a:r>
              <a:rPr lang="en-US" altLang="ko-KR" b="1">
                <a:latin typeface="+mn-ea"/>
              </a:rPr>
              <a:t>,</a:t>
            </a:r>
            <a:r>
              <a:rPr lang="ko-KR" altLang="en-US" b="1">
                <a:latin typeface="+mn-ea"/>
              </a:rPr>
              <a:t> 사회복지의 제도 및 실천적 선택에 영향을 미치는 신념체계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①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기본 가치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보편적 가치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)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인간의 존엄과 가치 실현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인간의 존엄성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인권보장</a:t>
            </a:r>
            <a:r>
              <a:rPr lang="en-US" altLang="ko-KR" b="1">
                <a:latin typeface="+mn-ea"/>
              </a:rPr>
              <a:t>) 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	– </a:t>
            </a:r>
            <a:r>
              <a:rPr lang="ko-KR" altLang="en-US" b="1">
                <a:latin typeface="+mn-ea"/>
              </a:rPr>
              <a:t>인간으로서의 가치 ∙ 품위 ∙ 존엄을 가진다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기회균등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타인과 같은 권리 향유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자기결정권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자기 능력과 판단에 기초한 태도와 행동을 결정할 권리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시민사회의 기본 원리</a:t>
            </a:r>
            <a:r>
              <a:rPr lang="en-US" altLang="ko-KR" b="1">
                <a:latin typeface="+mn-ea"/>
              </a:rPr>
              <a:t>,</a:t>
            </a:r>
            <a:r>
              <a:rPr lang="ko-KR" altLang="en-US" b="1">
                <a:latin typeface="+mn-ea"/>
              </a:rPr>
              <a:t> 자기생활에 대한 자기책임원리</a:t>
            </a:r>
            <a:r>
              <a:rPr lang="en-US" altLang="ko-KR" b="1">
                <a:latin typeface="+mn-ea"/>
              </a:rPr>
              <a:t>) : </a:t>
            </a:r>
            <a:r>
              <a:rPr lang="ko-KR" altLang="en-US" b="1">
                <a:latin typeface="+mn-ea"/>
              </a:rPr>
              <a:t>자발성 존중의 원리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사회적 고통에 대한 연대성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상호부조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복지공동체 구현</a:t>
            </a:r>
            <a:r>
              <a:rPr lang="en-US" altLang="ko-KR" b="1">
                <a:latin typeface="+mn-ea"/>
              </a:rPr>
              <a:t>) : </a:t>
            </a:r>
            <a:r>
              <a:rPr lang="ko-KR" altLang="en-US" b="1">
                <a:latin typeface="+mn-ea"/>
              </a:rPr>
              <a:t>사회연대성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상호부조의 원리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560840" cy="3947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② </a:t>
            </a:r>
            <a:r>
              <a:rPr lang="ko-KR" altLang="en-US" b="1">
                <a:latin typeface="+mn-ea"/>
              </a:rPr>
              <a:t>거치적 차원의 가치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사회복지정책과 관련된 가치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광의의 가치</a:t>
            </a:r>
            <a:endParaRPr lang="ko-KR" altLang="en-US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인간의 존엄성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사회복지의 가장 기본적인 가치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◦ </a:t>
            </a:r>
            <a:r>
              <a:rPr lang="ko-KR" altLang="en-US" b="1">
                <a:latin typeface="+mn-ea"/>
                <a:ea typeface="굴림"/>
              </a:rPr>
              <a:t>사회적 공평</a:t>
            </a:r>
            <a:r>
              <a:rPr lang="en-US" altLang="ko-KR" b="1">
                <a:latin typeface="+mn-ea"/>
                <a:ea typeface="굴림"/>
              </a:rPr>
              <a:t>(equity) : </a:t>
            </a:r>
            <a:r>
              <a:rPr lang="ko-KR" altLang="en-US" b="1">
                <a:latin typeface="+mn-ea"/>
                <a:ea typeface="굴림"/>
              </a:rPr>
              <a:t>사회복지의 핵심적 가치</a:t>
            </a:r>
            <a:endParaRPr lang="ko-KR" altLang="en-US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(</a:t>
            </a:r>
            <a:r>
              <a:rPr lang="ko-KR" altLang="en-US" b="1">
                <a:latin typeface="+mn-ea"/>
                <a:ea typeface="굴림"/>
              </a:rPr>
              <a:t>사회적 자원들이 지불능력에 따라 배분되는 것이 아니라 필요한 정도에 따라 배분되는 것이 보다 바람직한 가치</a:t>
            </a:r>
            <a:r>
              <a:rPr lang="en-US" altLang="ko-KR" b="1">
                <a:latin typeface="+mn-ea"/>
                <a:ea typeface="굴림"/>
              </a:rPr>
              <a:t>- </a:t>
            </a:r>
            <a:r>
              <a:rPr lang="ko-KR" altLang="en-US" b="1">
                <a:latin typeface="+mn-ea"/>
                <a:ea typeface="굴림"/>
              </a:rPr>
              <a:t>소득재분배</a:t>
            </a:r>
            <a:r>
              <a:rPr lang="en-US" altLang="ko-KR" b="1">
                <a:latin typeface="+mn-ea"/>
                <a:ea typeface="굴림"/>
              </a:rPr>
              <a:t>)</a:t>
            </a:r>
            <a:endParaRPr lang="en-US" altLang="ko-KR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사회적 효과</a:t>
            </a:r>
            <a:r>
              <a:rPr lang="en-US" altLang="ko-KR" b="1">
                <a:latin typeface="굴림"/>
                <a:ea typeface="굴림"/>
              </a:rPr>
              <a:t>(effectiveness)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사회복지 자원의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투입은 경제적 효율보다는 사회적 효과를 염두에 두고 이루어져야 한다는 가치</a:t>
            </a:r>
            <a:endParaRPr lang="en-US" altLang="ko-KR" b="1">
              <a:latin typeface="+mn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104524" y="1916832"/>
            <a:ext cx="142409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1104524" y="2322137"/>
            <a:ext cx="206419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1104524" y="3555326"/>
            <a:ext cx="282468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560840" cy="5544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협의의 구체적 하위 가치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배분적 정의와 관련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)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&lt;Gilbert &amp; Specht</a:t>
            </a:r>
            <a:r>
              <a:rPr lang="ko-KR" altLang="en-US" b="1">
                <a:latin typeface="굴림"/>
                <a:ea typeface="굴림"/>
              </a:rPr>
              <a:t>의 분배 정의</a:t>
            </a:r>
            <a:r>
              <a:rPr lang="en-US" altLang="ko-KR" b="1">
                <a:latin typeface="굴림"/>
                <a:ea typeface="굴림"/>
              </a:rPr>
              <a:t>&gt;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평등성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(equality)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배분적 정의를 실현하기 위한 중심 가치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수량적 평등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평등주의적 요소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과 비례적 평등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공적 주의적 요소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◦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공평성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(equity)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공정한 처우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비례적 평등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공평의 가치는 열등처우의 원칙에 반영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적절성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(adequacy) </a:t>
            </a:r>
            <a:r>
              <a:rPr lang="en-US" altLang="ko-KR" b="1">
                <a:latin typeface="+mn-ea"/>
              </a:rPr>
              <a:t>: </a:t>
            </a:r>
            <a:r>
              <a:rPr lang="ko-KR" altLang="en-US" b="1">
                <a:latin typeface="+mn-ea"/>
              </a:rPr>
              <a:t>급여수준은 육체적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정신적으로 인간다운 삶을 누릴 수 있는 수준 및 인간다운 삶을 보장하는 생존권과 관련됨 </a:t>
            </a:r>
            <a:r>
              <a:rPr lang="en-US" altLang="ko-KR" b="1">
                <a:latin typeface="+mn-ea"/>
              </a:rPr>
              <a:t>– </a:t>
            </a:r>
            <a:r>
              <a:rPr lang="ko-KR" altLang="en-US" b="1">
                <a:latin typeface="+mn-ea"/>
              </a:rPr>
              <a:t>적절성의 수준은 최저임금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빈곤선에 의해 구체화 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⇒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삶의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질 향상과 인간다운 삶의 보장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자본주의 사회 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: </a:t>
            </a: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평등보다는 공평을 더 강조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(</a:t>
            </a: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비례적 평등 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- </a:t>
            </a: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공평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)</a:t>
            </a:r>
            <a:endParaRPr lang="en-US" altLang="ko-KR" b="1">
              <a:solidFill>
                <a:srgbClr val="0070c0"/>
              </a:solidFill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사회주의 사회 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: </a:t>
            </a: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평등의 가치에 더 중점을 둠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(</a:t>
            </a: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수량적 평등 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– </a:t>
            </a:r>
            <a:r>
              <a:rPr lang="ko-KR" altLang="en-US" b="1">
                <a:solidFill>
                  <a:srgbClr val="0070c0"/>
                </a:solidFill>
                <a:latin typeface="+mn-ea"/>
                <a:ea typeface="굴림"/>
              </a:rPr>
              <a:t>결과의 평등</a:t>
            </a:r>
            <a:r>
              <a:rPr lang="en-US" altLang="ko-KR" b="1">
                <a:solidFill>
                  <a:srgbClr val="0070c0"/>
                </a:solidFill>
                <a:latin typeface="+mn-ea"/>
                <a:ea typeface="굴림"/>
              </a:rPr>
              <a:t>)</a:t>
            </a:r>
            <a:endParaRPr lang="en-US" altLang="ko-KR" b="1">
              <a:solidFill>
                <a:srgbClr val="0070c0"/>
              </a:solidFill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  <a:ea typeface="굴림"/>
              </a:rPr>
              <a:t>-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평등성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∙공평성∙ 적절성간의 조화를 통해 배분적 정의 실현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1187624" y="6021288"/>
            <a:ext cx="583264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 rot="0">
            <a:off x="718585" y="5013176"/>
            <a:ext cx="253015" cy="432046"/>
            <a:chOff x="530499" y="836712"/>
            <a:chExt cx="297085" cy="1296144"/>
          </a:xfrm>
        </p:grpSpPr>
        <p:cxnSp>
          <p:nvCxnSpPr>
            <p:cNvPr id="5" name="직선 연결선 4"/>
            <p:cNvCxnSpPr/>
            <p:nvPr/>
          </p:nvCxnSpPr>
          <p:spPr>
            <a:xfrm>
              <a:off x="539552" y="836712"/>
              <a:ext cx="0" cy="129614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530499" y="845765"/>
              <a:ext cx="28803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539552" y="2132856"/>
              <a:ext cx="28803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548680"/>
            <a:ext cx="7704856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③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전문직의 가치</a:t>
            </a:r>
            <a:endParaRPr lang="ko-KR" altLang="en-US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미국 사회사업가협회</a:t>
            </a:r>
            <a:r>
              <a:rPr lang="en-US" altLang="ko-KR" b="1">
                <a:latin typeface="+mn-ea"/>
              </a:rPr>
              <a:t>(NASW)</a:t>
            </a:r>
            <a:r>
              <a:rPr lang="ko-KR" altLang="en-US" b="1">
                <a:latin typeface="+mn-ea"/>
              </a:rPr>
              <a:t>의 사회복지전문직의 기본 가치와 원리 기준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◦ </a:t>
            </a:r>
            <a:r>
              <a:rPr lang="ko-KR" altLang="en-US" b="1">
                <a:latin typeface="+mn-ea"/>
                <a:ea typeface="굴림"/>
              </a:rPr>
              <a:t>사회복지 핵심 가치와 이를 지지하는 윤리적 원칙과 개입 유형</a:t>
            </a:r>
            <a:endParaRPr lang="ko-KR" altLang="en-US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①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latin typeface="+mn-ea"/>
                <a:ea typeface="굴림"/>
              </a:rPr>
              <a:t>서비스</a:t>
            </a:r>
            <a:endParaRPr lang="ko-KR" altLang="en-US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②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latin typeface="+mn-ea"/>
                <a:ea typeface="굴림"/>
              </a:rPr>
              <a:t>사회정의</a:t>
            </a:r>
            <a:endParaRPr lang="ko-KR" altLang="en-US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③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latin typeface="+mn-ea"/>
                <a:ea typeface="굴림"/>
              </a:rPr>
              <a:t>인간의 존엄과 가치</a:t>
            </a:r>
            <a:endParaRPr lang="ko-KR" altLang="en-US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④ </a:t>
            </a:r>
            <a:r>
              <a:rPr lang="ko-KR" altLang="en-US" b="1">
                <a:latin typeface="+mn-ea"/>
              </a:rPr>
              <a:t>인간관계의 중요성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⑤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사회복지사의 성실성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⑥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사회복지사의 능력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99592" y="1870224"/>
            <a:ext cx="1584176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99592" y="2793628"/>
            <a:ext cx="2592288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899592" y="3738364"/>
            <a:ext cx="2592288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8" name="직선 연결선 7"/>
          <p:cNvCxnSpPr>
            <a:stCxn id="3" idx="3"/>
          </p:cNvCxnSpPr>
          <p:nvPr/>
        </p:nvCxnSpPr>
        <p:spPr>
          <a:xfrm>
            <a:off x="2483768" y="2266268"/>
            <a:ext cx="1080120" cy="106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42680" y="2086248"/>
            <a:ext cx="214994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/>
              <a:t>사회적 차원의 가치</a:t>
            </a:r>
            <a:endParaRPr lang="ko-KR" altLang="en-US" b="1"/>
          </a:p>
        </p:txBody>
      </p:sp>
      <p:cxnSp>
        <p:nvCxnSpPr>
          <p:cNvPr id="10" name="직선 연결선 9"/>
          <p:cNvCxnSpPr/>
          <p:nvPr/>
        </p:nvCxnSpPr>
        <p:spPr>
          <a:xfrm>
            <a:off x="3499704" y="3219264"/>
            <a:ext cx="1080120" cy="106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58616" y="3039244"/>
            <a:ext cx="237597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/>
              <a:t>대인관계 차원의 가치</a:t>
            </a:r>
            <a:endParaRPr lang="ko-KR" altLang="en-US" b="1"/>
          </a:p>
        </p:txBody>
      </p:sp>
      <p:cxnSp>
        <p:nvCxnSpPr>
          <p:cNvPr id="12" name="직선 연결선 11"/>
          <p:cNvCxnSpPr/>
          <p:nvPr/>
        </p:nvCxnSpPr>
        <p:spPr>
          <a:xfrm>
            <a:off x="3513088" y="4137816"/>
            <a:ext cx="1080120" cy="106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72000" y="3957796"/>
            <a:ext cx="335861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/>
              <a:t>사회복지사 개인적 차원의 가치</a:t>
            </a:r>
            <a:endParaRPr lang="ko-KR" altLang="en-US" b="1"/>
          </a:p>
        </p:txBody>
      </p:sp>
      <p:sp>
        <p:nvSpPr>
          <p:cNvPr id="1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76672"/>
            <a:ext cx="7560840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(3) </a:t>
            </a:r>
            <a:r>
              <a:rPr lang="ko-KR" altLang="en-US" sz="2000" b="1">
                <a:latin typeface="+mn-ea"/>
              </a:rPr>
              <a:t>사회복지 가치의</a:t>
            </a:r>
            <a:r>
              <a:rPr lang="en-US" altLang="ko-KR" sz="2000" b="1">
                <a:latin typeface="+mn-ea"/>
              </a:rPr>
              <a:t> </a:t>
            </a:r>
            <a:r>
              <a:rPr lang="ko-KR" altLang="en-US" sz="2000" b="1">
                <a:latin typeface="+mn-ea"/>
              </a:rPr>
              <a:t>중요성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사회복지실천과정에서는 언제나 사회복지의 핵심가치</a:t>
            </a:r>
            <a:r>
              <a:rPr lang="en-US" altLang="ko-KR" b="1">
                <a:latin typeface="+mn-ea"/>
              </a:rPr>
              <a:t>(core value)</a:t>
            </a:r>
            <a:r>
              <a:rPr lang="ko-KR" altLang="en-US" b="1">
                <a:latin typeface="+mn-ea"/>
              </a:rPr>
              <a:t>가 그 기반이 되며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기준과 원칙이 된다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“</a:t>
            </a:r>
            <a:r>
              <a:rPr lang="ko-KR" altLang="en-US" b="1">
                <a:latin typeface="+mn-ea"/>
              </a:rPr>
              <a:t>가치가 없는 사회복지실천은 사회복지실천이 아니며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가치야 말로 </a:t>
            </a:r>
            <a:r>
              <a:rPr lang="ko-KR" altLang="en-US" b="1" spc="95">
                <a:latin typeface="+mn-ea"/>
              </a:rPr>
              <a:t>사회복지전문직을</a:t>
            </a:r>
            <a:r>
              <a:rPr lang="ko-KR" altLang="en-US" b="1">
                <a:latin typeface="+mn-ea"/>
              </a:rPr>
              <a:t> 다른 것과 구별짓게 해주고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실천과 교육연구를 안내하는 가이드</a:t>
            </a:r>
            <a:r>
              <a:rPr lang="en-US" altLang="ko-KR" b="1">
                <a:latin typeface="+mn-ea"/>
              </a:rPr>
              <a:t>”(Bismen, 2001).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“</a:t>
            </a:r>
            <a:r>
              <a:rPr lang="ko-KR" altLang="en-US" b="1">
                <a:latin typeface="+mn-ea"/>
              </a:rPr>
              <a:t>사회복지사는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가치에 둘러쌓인 사람들</a:t>
            </a:r>
            <a:r>
              <a:rPr lang="en-US" altLang="ko-KR" b="1">
                <a:latin typeface="+mn-ea"/>
              </a:rPr>
              <a:t>”(Goldstein, 1973).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“</a:t>
            </a:r>
            <a:r>
              <a:rPr lang="ko-KR" altLang="en-US" b="1">
                <a:latin typeface="+mn-ea"/>
              </a:rPr>
              <a:t>아마도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철학을 제외하면 사회복지전문직만큼 가치의 문제에 깊이 관심을 갖는 전문직은 없을 것이다</a:t>
            </a:r>
            <a:r>
              <a:rPr lang="en-US" altLang="ko-KR" b="1">
                <a:latin typeface="+mn-ea"/>
              </a:rPr>
              <a:t>”(Brown, 1968).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사회복지실천을 포괄한 사회복지학 자체가 가치학문이며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규범학문이다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.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따라서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사회복지실천은 가치를 기반으로 동기화와 기능화가 이루어지기 때문에 사회복지에서 가치 개념의 중요성은 높이 평가된다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.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9841"/>
            <a:ext cx="3116148" cy="4198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사회복지 사상과 이념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1196752"/>
            <a:ext cx="384309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atin typeface="+mn-ea"/>
              </a:rPr>
              <a:t>1) </a:t>
            </a:r>
            <a:r>
              <a:rPr lang="ko-KR" altLang="en-US" sz="2000" b="1">
                <a:latin typeface="+mn-ea"/>
              </a:rPr>
              <a:t>사회복지의 사상적 원천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源泉</a:t>
            </a:r>
            <a:r>
              <a:rPr lang="en-US" altLang="ko-KR" sz="2000" b="1">
                <a:latin typeface="+mn-ea"/>
              </a:rPr>
              <a:t>)</a:t>
            </a:r>
            <a:endParaRPr lang="en-US" altLang="ko-KR" sz="2000" b="1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0587" y="1804754"/>
            <a:ext cx="418725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+mn-ea"/>
              </a:rPr>
              <a:t>기독교의 慈善思想 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: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愛德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(caritas),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博愛</a:t>
            </a:r>
            <a:endParaRPr lang="ko-KR" altLang="en-US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0587" y="2236802"/>
            <a:ext cx="458730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+mn-ea"/>
              </a:rPr>
              <a:t>불교의 慈悲思想  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: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布施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四無量心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拔苦與樂</a:t>
            </a:r>
            <a:endParaRPr lang="ko-KR" altLang="en-US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0586" y="2668850"/>
            <a:ext cx="6682804" cy="3581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+mn-ea"/>
              </a:rPr>
              <a:t>유교의 慈惠思想 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: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仁과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義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惠愛安民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三綱五倫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),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德治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-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社會調和 </a:t>
            </a:r>
            <a:endParaRPr lang="ko-KR" altLang="en-US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1578" y="3188935"/>
            <a:ext cx="7920882" cy="2976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이러한 사상과 제도는 역사적 형성체이며, 역사 속에서 생성·확립·전개된 것이다.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이와 같은 사상적 원천을 기반으로 민주주의와 인도주의 이념에 바탕을 둔 자유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평등</a:t>
            </a:r>
            <a:r>
              <a:rPr lang="en-US" altLang="ko-KR" b="1">
                <a:latin typeface="+mn-ea"/>
              </a:rPr>
              <a:t>·</a:t>
            </a:r>
            <a:r>
              <a:rPr lang="ko-KR" altLang="en-US" b="1">
                <a:latin typeface="+mn-ea"/>
              </a:rPr>
              <a:t>우애의 조화로운 실천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▷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latin typeface="+mn-ea"/>
                <a:ea typeface="굴림"/>
              </a:rPr>
              <a:t>민주주의 가치</a:t>
            </a:r>
            <a:r>
              <a:rPr lang="en-US" altLang="ko-KR" b="1">
                <a:latin typeface="+mn-ea"/>
                <a:ea typeface="굴림"/>
              </a:rPr>
              <a:t>(</a:t>
            </a:r>
            <a:r>
              <a:rPr lang="ko-KR" altLang="en-US" b="1">
                <a:latin typeface="굴림"/>
              </a:rPr>
              <a:t>인간의 존엄성에 최고의 가치 부여</a:t>
            </a:r>
            <a:r>
              <a:rPr lang="en-US" altLang="ko-KR" b="1">
                <a:latin typeface="굴림"/>
              </a:rPr>
              <a:t>)</a:t>
            </a:r>
            <a:r>
              <a:rPr lang="ko-KR" altLang="en-US" b="1">
                <a:latin typeface="+mn-ea"/>
                <a:ea typeface="굴림"/>
              </a:rPr>
              <a:t> </a:t>
            </a:r>
            <a:r>
              <a:rPr lang="en-US" altLang="ko-KR" b="1">
                <a:latin typeface="+mn-ea"/>
                <a:ea typeface="굴림"/>
              </a:rPr>
              <a:t>: </a:t>
            </a:r>
            <a:r>
              <a:rPr lang="ko-KR" altLang="en-US" b="1">
                <a:latin typeface="+mn-ea"/>
                <a:ea typeface="굴림"/>
              </a:rPr>
              <a:t>자유</a:t>
            </a:r>
            <a:r>
              <a:rPr lang="ko-KR" altLang="en-US" b="1">
                <a:latin typeface="굴림"/>
                <a:ea typeface="굴림"/>
              </a:rPr>
              <a:t>∙평등 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   </a:t>
            </a:r>
            <a:r>
              <a:rPr lang="ko-KR" altLang="en-US" b="1">
                <a:latin typeface="굴림"/>
                <a:ea typeface="굴림"/>
              </a:rPr>
              <a:t>인도주의 가치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개인의 존엄과 자유가 도덕 판단의 최고 가치</a:t>
            </a:r>
            <a:r>
              <a:rPr lang="en-US" altLang="ko-KR" b="1">
                <a:latin typeface="굴림"/>
                <a:ea typeface="굴림"/>
              </a:rPr>
              <a:t>) : </a:t>
            </a:r>
            <a:r>
              <a:rPr lang="ko-KR" altLang="en-US" b="1">
                <a:latin typeface="굴림"/>
                <a:ea typeface="굴림"/>
              </a:rPr>
              <a:t>평등∙우애</a:t>
            </a:r>
            <a:r>
              <a:rPr lang="en-US" altLang="ko-KR" b="1">
                <a:latin typeface="굴림"/>
                <a:ea typeface="굴림"/>
              </a:rPr>
              <a:t> </a:t>
            </a:r>
            <a:endParaRPr lang="ko-KR" altLang="en-US" b="1">
              <a:latin typeface="+mn-ea"/>
            </a:endParaRPr>
          </a:p>
        </p:txBody>
      </p:sp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560840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사회복지 사상과 복지관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사회복지 사상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&gt;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latin typeface="+mn-ea"/>
              </a:rPr>
              <a:t>사회복지가 바람직하다고 생각하는 것을 추구하고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실현하는 목적과 방법에 대한 사회적 사유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思惟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이다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latin typeface="+mn-ea"/>
              </a:rPr>
              <a:t>사회를 보는 눈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觀点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은 여러 가지가 있으며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따라서 사회문제를 해결하기 위해서나 인간의 욕구를 충족시키기 위한 노력도 여러 가지가 있을 수 있다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복지관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福祉觀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)&gt;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 </a:t>
            </a: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latin typeface="+mn-ea"/>
              </a:rPr>
              <a:t>사회복지에 대해 가지는 개인의 내면적인 가치지향은 물론 그 당시의 사회이론과 정치철학 등의 사상적 변인들이 모두 포함되어 있는 의미를 가진다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latin typeface="+mn-ea"/>
              </a:rPr>
              <a:t>복지관은 이념</a:t>
            </a:r>
            <a:r>
              <a:rPr lang="en-US" altLang="ko-KR" b="1">
                <a:latin typeface="+mn-ea"/>
              </a:rPr>
              <a:t>(ideology)</a:t>
            </a:r>
            <a:r>
              <a:rPr lang="ko-KR" altLang="en-US" b="1">
                <a:latin typeface="+mn-ea"/>
              </a:rPr>
              <a:t>의 영향을 받기 때문에 이념에 의하여 사회복지의 가치와 원리 및 방법 등이 상이하게 나타난다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0" y="279097"/>
            <a:ext cx="7560842" cy="3709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(3) </a:t>
            </a:r>
            <a:r>
              <a:rPr lang="ko-KR" altLang="en-US" sz="2000" b="1">
                <a:latin typeface="+mn-ea"/>
              </a:rPr>
              <a:t>사회복지 이념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이념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(ideology&gt;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sz="1700" b="1">
                <a:latin typeface="+mn-ea"/>
              </a:rPr>
              <a:t>관념체계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가치판단을 의미</a:t>
            </a:r>
            <a:r>
              <a:rPr lang="en-US" altLang="ko-KR" sz="1700" b="1">
                <a:latin typeface="+mn-ea"/>
              </a:rPr>
              <a:t>. </a:t>
            </a:r>
            <a:r>
              <a:rPr lang="ko-KR" altLang="en-US" sz="1700" b="1">
                <a:latin typeface="+mn-ea"/>
              </a:rPr>
              <a:t>개인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집단 및 문화의 특성에 관한 일관성 있는 이론을 말하며</a:t>
            </a:r>
            <a:r>
              <a:rPr lang="en-US" altLang="ko-KR" sz="1700" b="1">
                <a:latin typeface="+mn-ea"/>
              </a:rPr>
              <a:t>, </a:t>
            </a:r>
            <a:r>
              <a:rPr lang="ko-KR" altLang="en-US" sz="1700" b="1">
                <a:latin typeface="+mn-ea"/>
              </a:rPr>
              <a:t>그 사회에 의해 발생한 사회이념 및 가치체계이다</a:t>
            </a:r>
            <a:r>
              <a:rPr lang="en-US" altLang="ko-KR" sz="1700" b="1">
                <a:latin typeface="+mn-ea"/>
              </a:rPr>
              <a:t>.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◦ </a:t>
            </a:r>
            <a:r>
              <a:rPr lang="ko-KR" altLang="en-US" sz="1700" b="1">
                <a:latin typeface="+mn-ea"/>
              </a:rPr>
              <a:t>사회의 선호된 질서를 설명하여 정당화하거나 이러한 사회질서를 수립하기 위한 전략을 제공해주는 신념체계</a:t>
            </a:r>
            <a:r>
              <a:rPr lang="en-US" altLang="ko-KR" sz="1700" b="1">
                <a:latin typeface="+mn-ea"/>
              </a:rPr>
              <a:t>(</a:t>
            </a:r>
            <a:r>
              <a:rPr lang="ko-KR" altLang="en-US" sz="1700" b="1">
                <a:latin typeface="+mn-ea"/>
              </a:rPr>
              <a:t>한국국민윤리학회</a:t>
            </a:r>
            <a:r>
              <a:rPr lang="en-US" altLang="ko-KR" sz="1700" b="1">
                <a:latin typeface="+mn-ea"/>
              </a:rPr>
              <a:t>, 1994).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  <a:ea typeface="굴림"/>
              </a:rPr>
              <a:t>◦ </a:t>
            </a:r>
            <a:r>
              <a:rPr lang="ko-KR" altLang="en-US" sz="1700" b="1">
                <a:latin typeface="+mn-ea"/>
                <a:ea typeface="굴림"/>
              </a:rPr>
              <a:t>사회복지 이념은 그 사회를 규정하는 사회관계 특히 경제적 자원의 생산과 분배에 직접 관여하거나 영향력을 행사하는 사회세력들의 권력관계에 의해 규정된다</a:t>
            </a:r>
            <a:r>
              <a:rPr lang="en-US" altLang="ko-KR" sz="1700" b="1">
                <a:latin typeface="+mn-ea"/>
              </a:rPr>
              <a:t>.</a:t>
            </a:r>
            <a:endParaRPr lang="en-US" altLang="ko-KR" sz="1700" b="1">
              <a:latin typeface="+mn-ea"/>
            </a:endParaRPr>
          </a:p>
        </p:txBody>
      </p:sp>
      <p:grpSp>
        <p:nvGrpSpPr>
          <p:cNvPr id="12" name="그룹 11"/>
          <p:cNvGrpSpPr/>
          <p:nvPr/>
        </p:nvGrpSpPr>
        <p:grpSpPr>
          <a:xfrm rot="0">
            <a:off x="1619672" y="4365104"/>
            <a:ext cx="4732950" cy="369332"/>
            <a:chOff x="1619672" y="4365104"/>
            <a:chExt cx="4732950" cy="369332"/>
          </a:xfrm>
        </p:grpSpPr>
        <p:sp>
          <p:nvSpPr>
            <p:cNvPr id="3" name="TextBox 2"/>
            <p:cNvSpPr txBox="1"/>
            <p:nvPr/>
          </p:nvSpPr>
          <p:spPr>
            <a:xfrm>
              <a:off x="1619672" y="4365104"/>
              <a:ext cx="137689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선별적 복지</a:t>
              </a:r>
              <a:endParaRPr lang="ko-KR" altLang="en-US" b="1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32040" y="4365104"/>
              <a:ext cx="137922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보편적 복지</a:t>
              </a:r>
              <a:endParaRPr lang="ko-KR" altLang="en-US" b="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331640" y="4725144"/>
            <a:ext cx="2017350" cy="1635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700" b="1"/>
              <a:t>빈곤은 개인의 책임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잔여적 복지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자유</a:t>
            </a:r>
            <a:r>
              <a:rPr lang="ko-KR" altLang="en-US" sz="1700" b="1">
                <a:latin typeface="굴림"/>
                <a:ea typeface="굴림"/>
              </a:rPr>
              <a:t>∙성장을 강조</a:t>
            </a:r>
            <a:endParaRPr lang="ko-KR" altLang="en-US" sz="1700" b="1">
              <a:latin typeface="굴림"/>
              <a:ea typeface="굴림"/>
            </a:endParaRPr>
          </a:p>
          <a:p>
            <a:pPr lvl="0"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자본주의적 이념</a:t>
            </a:r>
            <a:endParaRPr lang="ko-KR" altLang="en-US" sz="1700" b="1">
              <a:latin typeface="굴림"/>
              <a:ea typeface="굴림"/>
            </a:endParaRPr>
          </a:p>
          <a:p>
            <a:pPr lvl="0"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보수적 우파</a:t>
            </a:r>
            <a:endParaRPr lang="ko-KR" altLang="en-US" sz="1700" b="1">
              <a:latin typeface="굴림"/>
              <a:ea typeface="굴림"/>
            </a:endParaRPr>
          </a:p>
          <a:p>
            <a:pPr lvl="0"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미국</a:t>
            </a:r>
            <a:r>
              <a:rPr lang="en-US" altLang="ko-KR" sz="1700" b="1">
                <a:latin typeface="굴림"/>
                <a:ea typeface="굴림"/>
              </a:rPr>
              <a:t>, </a:t>
            </a:r>
            <a:r>
              <a:rPr lang="ko-KR" altLang="en-US" sz="1700" b="1">
                <a:latin typeface="굴림"/>
                <a:ea typeface="굴림"/>
              </a:rPr>
              <a:t>일본</a:t>
            </a:r>
            <a:r>
              <a:rPr lang="en-US" altLang="ko-KR" sz="1700" b="1">
                <a:latin typeface="굴림"/>
                <a:ea typeface="굴림"/>
              </a:rPr>
              <a:t>, </a:t>
            </a:r>
            <a:r>
              <a:rPr lang="ko-KR" altLang="en-US" sz="1700" b="1">
                <a:latin typeface="굴림"/>
                <a:ea typeface="굴림"/>
              </a:rPr>
              <a:t>한국 등</a:t>
            </a:r>
            <a:endParaRPr lang="ko-KR" altLang="en-US" sz="1700" b="1"/>
          </a:p>
        </p:txBody>
      </p:sp>
      <p:sp>
        <p:nvSpPr>
          <p:cNvPr id="6" name="TextBox 5"/>
          <p:cNvSpPr txBox="1"/>
          <p:nvPr/>
        </p:nvSpPr>
        <p:spPr>
          <a:xfrm>
            <a:off x="4572000" y="4725144"/>
            <a:ext cx="3844290" cy="1635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700" b="1"/>
              <a:t>빈곤은 사회적 책임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제도적 복지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평등</a:t>
            </a:r>
            <a:r>
              <a:rPr lang="ko-KR" altLang="en-US" sz="1700" b="1">
                <a:latin typeface="굴림"/>
                <a:ea typeface="굴림"/>
              </a:rPr>
              <a:t>∙분배를 강조</a:t>
            </a:r>
            <a:endParaRPr lang="ko-KR" altLang="en-US" sz="1700" b="1">
              <a:latin typeface="굴림"/>
              <a:ea typeface="굴림"/>
            </a:endParaRPr>
          </a:p>
          <a:p>
            <a:pPr lvl="0"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사회주의적 이념</a:t>
            </a:r>
            <a:endParaRPr lang="ko-KR" altLang="en-US" sz="1700" b="1">
              <a:latin typeface="굴림"/>
              <a:ea typeface="굴림"/>
            </a:endParaRPr>
          </a:p>
          <a:p>
            <a:pPr lvl="0"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진보적 좌파</a:t>
            </a:r>
            <a:endParaRPr lang="ko-KR" altLang="en-US" sz="1700" b="1">
              <a:latin typeface="굴림"/>
              <a:ea typeface="굴림"/>
            </a:endParaRPr>
          </a:p>
          <a:p>
            <a:pPr lvl="0"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스웨덴</a:t>
            </a:r>
            <a:r>
              <a:rPr lang="en-US" altLang="ko-KR" sz="1700" b="1">
                <a:latin typeface="굴림"/>
                <a:ea typeface="굴림"/>
              </a:rPr>
              <a:t>, </a:t>
            </a:r>
            <a:r>
              <a:rPr lang="ko-KR" altLang="en-US" sz="1700" b="1">
                <a:latin typeface="굴림"/>
                <a:ea typeface="굴림"/>
              </a:rPr>
              <a:t>오스트리아 등 유럽복지국가들</a:t>
            </a:r>
            <a:endParaRPr lang="ko-KR" altLang="en-US" sz="1700" b="1"/>
          </a:p>
        </p:txBody>
      </p:sp>
      <p:cxnSp>
        <p:nvCxnSpPr>
          <p:cNvPr id="8" name="직선 연결선 7"/>
          <p:cNvCxnSpPr/>
          <p:nvPr/>
        </p:nvCxnSpPr>
        <p:spPr>
          <a:xfrm>
            <a:off x="971600" y="4314304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971600" y="4725144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971600" y="6406728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rot="16200000" flipH="1">
            <a:off x="3203848" y="5373216"/>
            <a:ext cx="21602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7584" y="3933056"/>
            <a:ext cx="27214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>
                <a:latin typeface="맑은 고딕"/>
                <a:ea typeface="맑은 고딕"/>
              </a:rPr>
              <a:t>&lt;</a:t>
            </a:r>
            <a:r>
              <a:rPr lang="ko-KR" altLang="en-US" b="1"/>
              <a:t>사회복지 이념의 비교&gt;</a:t>
            </a:r>
            <a:endParaRPr lang="ko-KR" altLang="en-US" b="1"/>
          </a:p>
        </p:txBody>
      </p:sp>
      <p:sp>
        <p:nvSpPr>
          <p:cNvPr id="1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39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27584" y="332656"/>
            <a:ext cx="323518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/>
              <a:t>&lt;</a:t>
            </a:r>
            <a:r>
              <a:rPr lang="ko-KR" altLang="en-US" sz="2000" b="1"/>
              <a:t>복지국가의 유형분류틀</a:t>
            </a:r>
            <a:r>
              <a:rPr lang="en-US" altLang="ko-KR" sz="2000" b="1"/>
              <a:t>&gt;</a:t>
            </a:r>
            <a:endParaRPr lang="ko-KR" altLang="en-US" sz="2000" b="1"/>
          </a:p>
        </p:txBody>
      </p:sp>
      <p:sp>
        <p:nvSpPr>
          <p:cNvPr id="15" name="TextBox 14"/>
          <p:cNvSpPr txBox="1"/>
          <p:nvPr/>
        </p:nvSpPr>
        <p:spPr>
          <a:xfrm>
            <a:off x="827585" y="5445224"/>
            <a:ext cx="76328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/>
              <a:t>이념 중에서도 전체 사회의 정치경제체제에 관한 이념은 자본주의와 사회주의가 대표적이다</a:t>
            </a:r>
            <a:r>
              <a:rPr lang="en-US" altLang="ko-KR" b="1"/>
              <a:t>.</a:t>
            </a:r>
            <a:endParaRPr lang="ko-KR" altLang="en-US" b="1"/>
          </a:p>
        </p:txBody>
      </p:sp>
      <p:grpSp>
        <p:nvGrpSpPr>
          <p:cNvPr id="16" name="그룹 15"/>
          <p:cNvGrpSpPr/>
          <p:nvPr/>
        </p:nvGrpSpPr>
        <p:grpSpPr>
          <a:xfrm rot="0">
            <a:off x="611560" y="944724"/>
            <a:ext cx="5585738" cy="369332"/>
            <a:chOff x="611560" y="1376772"/>
            <a:chExt cx="5585738" cy="369332"/>
          </a:xfrm>
        </p:grpSpPr>
        <p:sp>
          <p:nvSpPr>
            <p:cNvPr id="2" name="TextBox 1"/>
            <p:cNvSpPr txBox="1"/>
            <p:nvPr/>
          </p:nvSpPr>
          <p:spPr>
            <a:xfrm>
              <a:off x="611560" y="1376772"/>
              <a:ext cx="127259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/>
                <a:t>J. Parker </a:t>
              </a:r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76545" y="1376772"/>
              <a:ext cx="322075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자유방임</a:t>
              </a:r>
              <a:r>
                <a:rPr lang="en-US" altLang="ko-KR" b="1"/>
                <a:t>, </a:t>
              </a:r>
              <a:r>
                <a:rPr lang="ko-KR" altLang="en-US" b="1"/>
                <a:t>자유주의</a:t>
              </a:r>
              <a:r>
                <a:rPr lang="en-US" altLang="ko-KR" b="1"/>
                <a:t>, </a:t>
              </a:r>
              <a:r>
                <a:rPr lang="ko-KR" altLang="en-US" b="1"/>
                <a:t>사회주의</a:t>
              </a:r>
              <a:endParaRPr lang="ko-KR" altLang="en-US" b="1"/>
            </a:p>
          </p:txBody>
        </p:sp>
      </p:grpSp>
      <p:grpSp>
        <p:nvGrpSpPr>
          <p:cNvPr id="17" name="그룹 16"/>
          <p:cNvGrpSpPr/>
          <p:nvPr/>
        </p:nvGrpSpPr>
        <p:grpSpPr>
          <a:xfrm rot="0">
            <a:off x="611560" y="1534144"/>
            <a:ext cx="7560840" cy="646331"/>
            <a:chOff x="611560" y="2034063"/>
            <a:chExt cx="7560840" cy="646331"/>
          </a:xfrm>
        </p:grpSpPr>
        <p:sp>
          <p:nvSpPr>
            <p:cNvPr id="3" name="TextBox 2"/>
            <p:cNvSpPr txBox="1"/>
            <p:nvPr/>
          </p:nvSpPr>
          <p:spPr>
            <a:xfrm>
              <a:off x="611560" y="2034063"/>
              <a:ext cx="1310936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/>
                <a:t>V. George</a:t>
              </a:r>
              <a:endParaRPr lang="en-US" altLang="ko-KR"/>
            </a:p>
            <a:p>
              <a:pPr lvl="0">
                <a:defRPr lang="ko-KR" altLang="en-US"/>
              </a:pPr>
              <a:r>
                <a:rPr lang="en-US" altLang="ko-KR"/>
                <a:t>P. Wilding</a:t>
              </a:r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76545" y="2034063"/>
              <a:ext cx="519585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반집합주의</a:t>
              </a:r>
              <a:r>
                <a:rPr lang="en-US" altLang="ko-KR" b="1"/>
                <a:t>, </a:t>
              </a:r>
              <a:r>
                <a:rPr lang="ko-KR" altLang="en-US" b="1"/>
                <a:t>소극적 집합주의</a:t>
              </a:r>
              <a:r>
                <a:rPr lang="en-US" altLang="ko-KR" b="1"/>
                <a:t>, </a:t>
              </a:r>
              <a:r>
                <a:rPr lang="ko-KR" altLang="en-US" b="1"/>
                <a:t>페이비안사회주의</a:t>
              </a:r>
              <a:r>
                <a:rPr lang="en-US" altLang="ko-KR" b="1"/>
                <a:t>, </a:t>
              </a:r>
              <a:r>
                <a:rPr lang="ko-KR" altLang="en-US" b="1"/>
                <a:t>마르크스주의</a:t>
              </a:r>
              <a:endParaRPr lang="ko-KR" altLang="en-US" b="1"/>
            </a:p>
          </p:txBody>
        </p:sp>
      </p:grpSp>
      <p:grpSp>
        <p:nvGrpSpPr>
          <p:cNvPr id="18" name="그룹 17"/>
          <p:cNvGrpSpPr/>
          <p:nvPr/>
        </p:nvGrpSpPr>
        <p:grpSpPr>
          <a:xfrm rot="0">
            <a:off x="611560" y="2400563"/>
            <a:ext cx="7020427" cy="369332"/>
            <a:chOff x="611560" y="2969222"/>
            <a:chExt cx="7020427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611560" y="2969222"/>
              <a:ext cx="118731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/>
                <a:t>G. Room</a:t>
              </a:r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76545" y="2969222"/>
              <a:ext cx="465544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시장자유주의</a:t>
              </a:r>
              <a:r>
                <a:rPr lang="en-US" altLang="ko-KR" b="1"/>
                <a:t>, </a:t>
              </a:r>
              <a:r>
                <a:rPr lang="ko-KR" altLang="en-US" b="1"/>
                <a:t>수정자유주의</a:t>
              </a:r>
              <a:r>
                <a:rPr lang="en-US" altLang="ko-KR" b="1"/>
                <a:t>, </a:t>
              </a:r>
              <a:r>
                <a:rPr lang="ko-KR" altLang="en-US" b="1"/>
                <a:t>마르크스주의</a:t>
              </a:r>
              <a:endParaRPr lang="ko-KR" altLang="en-US" b="1"/>
            </a:p>
          </p:txBody>
        </p:sp>
      </p:grpSp>
      <p:grpSp>
        <p:nvGrpSpPr>
          <p:cNvPr id="19" name="그룹 18"/>
          <p:cNvGrpSpPr/>
          <p:nvPr/>
        </p:nvGrpSpPr>
        <p:grpSpPr>
          <a:xfrm rot="0">
            <a:off x="611560" y="2989983"/>
            <a:ext cx="7488832" cy="646331"/>
            <a:chOff x="611560" y="3502749"/>
            <a:chExt cx="7488832" cy="646331"/>
          </a:xfrm>
        </p:grpSpPr>
        <p:sp>
          <p:nvSpPr>
            <p:cNvPr id="5" name="TextBox 4"/>
            <p:cNvSpPr txBox="1"/>
            <p:nvPr/>
          </p:nvSpPr>
          <p:spPr>
            <a:xfrm>
              <a:off x="611560" y="3641248"/>
              <a:ext cx="213629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/>
                <a:t>Esping-Anderson</a:t>
              </a:r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76545" y="3502749"/>
              <a:ext cx="51238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자유주의 복지국가</a:t>
              </a:r>
              <a:r>
                <a:rPr lang="en-US" altLang="ko-KR" b="1"/>
                <a:t>, </a:t>
              </a:r>
              <a:r>
                <a:rPr lang="ko-KR" altLang="en-US" b="1"/>
                <a:t>보수주의적인 조합주의 복지국가</a:t>
              </a:r>
              <a:r>
                <a:rPr lang="en-US" altLang="ko-KR" b="1"/>
                <a:t>, </a:t>
              </a:r>
              <a:r>
                <a:rPr lang="ko-KR" altLang="en-US" b="1"/>
                <a:t>사회민주주의 복지국가</a:t>
              </a:r>
              <a:endParaRPr lang="ko-KR" altLang="en-US" b="1"/>
            </a:p>
          </p:txBody>
        </p:sp>
      </p:grpSp>
      <p:grpSp>
        <p:nvGrpSpPr>
          <p:cNvPr id="20" name="그룹 19"/>
          <p:cNvGrpSpPr/>
          <p:nvPr/>
        </p:nvGrpSpPr>
        <p:grpSpPr>
          <a:xfrm rot="0">
            <a:off x="611560" y="3856402"/>
            <a:ext cx="6984776" cy="646331"/>
            <a:chOff x="611560" y="4288450"/>
            <a:chExt cx="6984776" cy="646331"/>
          </a:xfrm>
        </p:grpSpPr>
        <p:sp>
          <p:nvSpPr>
            <p:cNvPr id="6" name="TextBox 5"/>
            <p:cNvSpPr txBox="1"/>
            <p:nvPr/>
          </p:nvSpPr>
          <p:spPr>
            <a:xfrm>
              <a:off x="611560" y="4426949"/>
              <a:ext cx="1265859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/>
                <a:t>R. Mishra</a:t>
              </a:r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76545" y="4288450"/>
              <a:ext cx="461979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다원적 혹은 분화적 복지국가</a:t>
              </a:r>
              <a:r>
                <a:rPr lang="en-US" altLang="ko-KR" b="1"/>
                <a:t>, </a:t>
              </a:r>
              <a:endParaRPr lang="en-US" altLang="ko-KR" b="1"/>
            </a:p>
            <a:p>
              <a:pPr lvl="0">
                <a:defRPr lang="ko-KR" altLang="en-US"/>
              </a:pPr>
              <a:r>
                <a:rPr lang="ko-KR" altLang="en-US" b="1"/>
                <a:t>조합주의 혹은 통합적 복지국가</a:t>
              </a:r>
              <a:endParaRPr lang="ko-KR" altLang="en-US" b="1"/>
            </a:p>
          </p:txBody>
        </p:sp>
      </p:grpSp>
      <p:cxnSp>
        <p:nvCxnSpPr>
          <p:cNvPr id="22" name="직선 연결선 21"/>
          <p:cNvCxnSpPr/>
          <p:nvPr/>
        </p:nvCxnSpPr>
        <p:spPr>
          <a:xfrm>
            <a:off x="611560" y="836712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611560" y="1412776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611560" y="2276872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611560" y="2924944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611560" y="3717032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611560" y="4581128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699792" y="836712"/>
            <a:ext cx="0" cy="44644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611560" y="5313908"/>
            <a:ext cx="763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/>
          <p:cNvGrpSpPr/>
          <p:nvPr/>
        </p:nvGrpSpPr>
        <p:grpSpPr>
          <a:xfrm rot="0">
            <a:off x="611560" y="4645168"/>
            <a:ext cx="6984776" cy="646331"/>
            <a:chOff x="611560" y="4426949"/>
            <a:chExt cx="6984776" cy="646331"/>
          </a:xfrm>
        </p:grpSpPr>
        <p:sp>
          <p:nvSpPr>
            <p:cNvPr id="35" name="TextBox 34"/>
            <p:cNvSpPr txBox="1"/>
            <p:nvPr/>
          </p:nvSpPr>
          <p:spPr>
            <a:xfrm>
              <a:off x="611560" y="4426949"/>
              <a:ext cx="1431802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en-US" altLang="ko-KR"/>
                <a:t>N. Furniss </a:t>
              </a:r>
              <a:endParaRPr lang="en-US" altLang="ko-KR"/>
            </a:p>
            <a:p>
              <a:pPr lvl="0">
                <a:defRPr lang="ko-KR" altLang="en-US"/>
              </a:pPr>
              <a:r>
                <a:rPr lang="en-US" altLang="ko-KR"/>
                <a:t>T. Tilton</a:t>
              </a:r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76545" y="4549341"/>
              <a:ext cx="46197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적극적</a:t>
              </a:r>
              <a:r>
                <a:rPr lang="en-US" altLang="ko-KR" b="1"/>
                <a:t> </a:t>
              </a:r>
              <a:r>
                <a:rPr lang="ko-KR" altLang="en-US" b="1"/>
                <a:t>국가</a:t>
              </a:r>
              <a:r>
                <a:rPr lang="en-US" altLang="ko-KR" b="1"/>
                <a:t>, </a:t>
              </a:r>
              <a:r>
                <a:rPr lang="ko-KR" altLang="en-US" b="1"/>
                <a:t>사회보장국가</a:t>
              </a:r>
              <a:r>
                <a:rPr lang="en-US" altLang="ko-KR" b="1"/>
                <a:t>, </a:t>
              </a:r>
              <a:r>
                <a:rPr lang="ko-KR" altLang="en-US" b="1"/>
                <a:t>사회복지국가</a:t>
              </a:r>
              <a:endParaRPr lang="ko-KR" altLang="en-US" b="1"/>
            </a:p>
          </p:txBody>
        </p:sp>
      </p:grpSp>
      <p:sp>
        <p:nvSpPr>
          <p:cNvPr id="3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476672"/>
            <a:ext cx="2853666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사회복지실천윤리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979567"/>
            <a:ext cx="7560840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윤리의 개념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윤리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倫理 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: ethics)&gt;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사람들이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마땅히 지켜야 할 당위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當爲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의 규범으로서 판단의 체계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모든 행위에는 가치가 자리잡고 있으나 모든 가치가 윤리가 되는 것은 아니다</a:t>
            </a:r>
            <a:r>
              <a:rPr lang="en-US" altLang="ko-KR" b="1">
                <a:latin typeface="+mn-ea"/>
              </a:rPr>
              <a:t>. </a:t>
            </a:r>
            <a:r>
              <a:rPr lang="ko-KR" altLang="en-US" b="1">
                <a:latin typeface="+mn-ea"/>
              </a:rPr>
              <a:t>행동의 규범적 기준을 대표하는 가치들이 행위로 나타날 때 비로소 가치가 된다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3501008"/>
            <a:ext cx="7560840" cy="316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사회복지실천윤리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사회복지실천윤리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&gt;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latin typeface="+mn-ea"/>
              </a:rPr>
              <a:t>사회복지사가 사회복지실천과정에서 전문가로서 행하거나 지켜야 할 도덕적 규칙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사회복지실천은 그 자체가 본질적으로 윤리적인 측면을 내포하고 있기 때문에 실천과정에서 다양한 이슈에 부딪치게 되고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거의 모든 결정은 윤리적 측면을 포함하게 된다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5608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(3) </a:t>
            </a:r>
            <a:r>
              <a:rPr lang="ko-KR" altLang="en-US" sz="2000" b="1">
                <a:latin typeface="+mn-ea"/>
              </a:rPr>
              <a:t>가치와 윤리와의 관계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사회복지실천윤리는 가치로부터 생겨나기 때문에 가치와 윤리간에는 불가분의 관계가 있다</a:t>
            </a:r>
            <a:r>
              <a:rPr lang="en-US" altLang="ko-KR" b="1">
                <a:latin typeface="+mn-ea"/>
              </a:rPr>
              <a:t>.</a:t>
            </a:r>
            <a:endParaRPr lang="en-US" altLang="ko-KR" b="1">
              <a:latin typeface="+mn-ea"/>
            </a:endParaRPr>
          </a:p>
        </p:txBody>
      </p:sp>
      <p:grpSp>
        <p:nvGrpSpPr>
          <p:cNvPr id="28" name="그룹 27"/>
          <p:cNvGrpSpPr/>
          <p:nvPr/>
        </p:nvGrpSpPr>
        <p:grpSpPr>
          <a:xfrm rot="0">
            <a:off x="611560" y="2492896"/>
            <a:ext cx="7992888" cy="1728192"/>
            <a:chOff x="611560" y="1988840"/>
            <a:chExt cx="7992888" cy="1728192"/>
          </a:xfrm>
        </p:grpSpPr>
        <p:grpSp>
          <p:nvGrpSpPr>
            <p:cNvPr id="12" name="그룹 11"/>
            <p:cNvGrpSpPr/>
            <p:nvPr/>
          </p:nvGrpSpPr>
          <p:grpSpPr>
            <a:xfrm rot="0">
              <a:off x="683569" y="2024844"/>
              <a:ext cx="3672408" cy="1330407"/>
              <a:chOff x="683569" y="2024844"/>
              <a:chExt cx="3672408" cy="1330407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196608" y="2024844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b="1"/>
                  <a:t>가치</a:t>
                </a:r>
                <a:endParaRPr lang="ko-KR" altLang="en-US" b="1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683569" y="2708920"/>
                <a:ext cx="367240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en-US" altLang="ko-KR"/>
                  <a:t>◦ </a:t>
                </a:r>
                <a:r>
                  <a:rPr lang="en-US" altLang="ko-KR">
                    <a:solidFill>
                      <a:srgbClr val="c00000"/>
                    </a:solidFill>
                  </a:rPr>
                  <a:t>“</a:t>
                </a:r>
                <a:r>
                  <a:rPr lang="ko-KR" altLang="en-US">
                    <a:solidFill>
                      <a:srgbClr val="c00000"/>
                    </a:solidFill>
                  </a:rPr>
                  <a:t>무엇이 좋고 바람직한지</a:t>
                </a:r>
                <a:r>
                  <a:rPr lang="en-US" altLang="ko-KR">
                    <a:solidFill>
                      <a:srgbClr val="c00000"/>
                    </a:solidFill>
                  </a:rPr>
                  <a:t>(What is good and desirable)”</a:t>
                </a:r>
                <a:r>
                  <a:rPr lang="ko-KR" altLang="en-US">
                    <a:solidFill>
                      <a:srgbClr val="c00000"/>
                    </a:solidFill>
                  </a:rPr>
                  <a:t>에 관심</a:t>
                </a:r>
                <a:endParaRPr lang="ko-KR" altLang="en-US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 rot="0">
              <a:off x="4499992" y="2024844"/>
              <a:ext cx="3888432" cy="1607406"/>
              <a:chOff x="4499992" y="2024844"/>
              <a:chExt cx="3888432" cy="1607406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6121043" y="2024844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 b="1"/>
                  <a:t>윤리</a:t>
                </a:r>
                <a:endParaRPr lang="ko-KR" altLang="en-US" b="1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499992" y="2708920"/>
                <a:ext cx="388843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 lang="ko-KR" altLang="en-US"/>
                </a:pPr>
                <a:r>
                  <a:rPr lang="ko-KR" altLang="en-US"/>
                  <a:t>◦ </a:t>
                </a:r>
                <a:r>
                  <a:rPr lang="en-US" altLang="ko-KR">
                    <a:solidFill>
                      <a:srgbClr val="0070c0"/>
                    </a:solidFill>
                  </a:rPr>
                  <a:t>“</a:t>
                </a:r>
                <a:r>
                  <a:rPr lang="ko-KR" altLang="en-US">
                    <a:solidFill>
                      <a:srgbClr val="0070c0"/>
                    </a:solidFill>
                  </a:rPr>
                  <a:t>무엇이 옳고</a:t>
                </a:r>
                <a:r>
                  <a:rPr lang="en-US" altLang="ko-KR">
                    <a:solidFill>
                      <a:srgbClr val="0070c0"/>
                    </a:solidFill>
                  </a:rPr>
                  <a:t>, </a:t>
                </a:r>
                <a:r>
                  <a:rPr lang="ko-KR" altLang="en-US">
                    <a:solidFill>
                      <a:srgbClr val="0070c0"/>
                    </a:solidFill>
                  </a:rPr>
                  <a:t>바른지</a:t>
                </a:r>
                <a:r>
                  <a:rPr lang="en-US" altLang="ko-KR">
                    <a:solidFill>
                      <a:srgbClr val="0070c0"/>
                    </a:solidFill>
                  </a:rPr>
                  <a:t>(What is right and correct)”</a:t>
                </a:r>
                <a:r>
                  <a:rPr lang="ko-KR" altLang="en-US">
                    <a:solidFill>
                      <a:srgbClr val="0070c0"/>
                    </a:solidFill>
                  </a:rPr>
                  <a:t>에 관심</a:t>
                </a:r>
                <a:endParaRPr lang="ko-KR" altLang="en-US">
                  <a:solidFill>
                    <a:srgbClr val="0070c0"/>
                  </a:solidFill>
                </a:endParaRPr>
              </a:p>
              <a:p>
                <a:pPr lvl="0">
                  <a:defRPr lang="ko-KR" altLang="en-US"/>
                </a:pPr>
                <a:r>
                  <a:rPr lang="ko-KR" altLang="ko-KR"/>
                  <a:t>◦</a:t>
                </a:r>
                <a:r>
                  <a:rPr lang="en-US" altLang="ko-KR"/>
                  <a:t> </a:t>
                </a:r>
                <a:r>
                  <a:rPr lang="ko-KR" altLang="en-US">
                    <a:solidFill>
                      <a:srgbClr val="0070c0"/>
                    </a:solidFill>
                  </a:rPr>
                  <a:t>가치의 행위화</a:t>
                </a:r>
                <a:r>
                  <a:rPr lang="en-US" altLang="ko-KR">
                    <a:solidFill>
                      <a:srgbClr val="0070c0"/>
                    </a:solidFill>
                  </a:rPr>
                  <a:t>(values in action)</a:t>
                </a:r>
                <a:endParaRPr lang="ko-KR" altLang="en-US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15" name="직선 연결선 14"/>
            <p:cNvCxnSpPr/>
            <p:nvPr/>
          </p:nvCxnSpPr>
          <p:spPr>
            <a:xfrm>
              <a:off x="611560" y="2492896"/>
              <a:ext cx="79928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11560" y="3717032"/>
              <a:ext cx="79928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611560" y="1988840"/>
              <a:ext cx="79928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4283968" y="1988840"/>
              <a:ext cx="0" cy="17281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/>
          <p:cNvGrpSpPr/>
          <p:nvPr/>
        </p:nvGrpSpPr>
        <p:grpSpPr>
          <a:xfrm rot="0">
            <a:off x="611560" y="5105940"/>
            <a:ext cx="7992888" cy="1368152"/>
            <a:chOff x="611560" y="4221088"/>
            <a:chExt cx="7992888" cy="1368152"/>
          </a:xfrm>
        </p:grpSpPr>
        <p:sp>
          <p:nvSpPr>
            <p:cNvPr id="8" name="TextBox 7"/>
            <p:cNvSpPr txBox="1"/>
            <p:nvPr/>
          </p:nvSpPr>
          <p:spPr>
            <a:xfrm>
              <a:off x="2012496" y="4293096"/>
              <a:ext cx="119135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가치</a:t>
              </a:r>
              <a:r>
                <a:rPr lang="en-US" altLang="ko-KR" b="1"/>
                <a:t>·</a:t>
              </a:r>
              <a:r>
                <a:rPr lang="ko-KR" altLang="en-US" b="1"/>
                <a:t>윤리</a:t>
              </a:r>
              <a:endParaRPr lang="ko-KR" altLang="en-US" b="1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68144" y="4293096"/>
              <a:ext cx="119135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/>
                <a:t>가치</a:t>
              </a:r>
              <a:r>
                <a:rPr lang="en-US" altLang="ko-KR" b="1"/>
                <a:t>·</a:t>
              </a:r>
              <a:r>
                <a:rPr lang="ko-KR" altLang="en-US" b="1"/>
                <a:t>이념</a:t>
              </a:r>
              <a:endParaRPr lang="ko-KR" altLang="en-US" b="1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03648" y="4797152"/>
              <a:ext cx="25922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>
                  <a:solidFill>
                    <a:srgbClr val="c00000"/>
                  </a:solidFill>
                </a:rPr>
                <a:t>미시이론</a:t>
              </a:r>
              <a:endParaRPr lang="ko-KR" altLang="en-US" b="1">
                <a:solidFill>
                  <a:srgbClr val="c0000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c00000"/>
                  </a:solidFill>
                </a:rPr>
                <a:t>사회복지방법론</a:t>
              </a:r>
              <a:endParaRPr lang="ko-KR" altLang="en-US" b="1">
                <a:solidFill>
                  <a:srgbClr val="c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64088" y="4797152"/>
              <a:ext cx="25922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>
                  <a:solidFill>
                    <a:srgbClr val="0070c0"/>
                  </a:solidFill>
                </a:rPr>
                <a:t>거시이론</a:t>
              </a:r>
              <a:endParaRPr lang="ko-KR" altLang="en-US" b="1">
                <a:solidFill>
                  <a:srgbClr val="0070c0"/>
                </a:solidFill>
              </a:endParaRPr>
            </a:p>
            <a:p>
              <a:pPr lvl="0">
                <a:defRPr lang="ko-KR" altLang="en-US"/>
              </a:pPr>
              <a:r>
                <a:rPr lang="ko-KR" altLang="en-US" b="1">
                  <a:solidFill>
                    <a:srgbClr val="0070c0"/>
                  </a:solidFill>
                </a:rPr>
                <a:t>사회복지정책</a:t>
              </a:r>
              <a:endParaRPr lang="ko-KR" altLang="en-US" b="1">
                <a:solidFill>
                  <a:srgbClr val="0070c0"/>
                </a:solidFill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611560" y="4221088"/>
              <a:ext cx="79928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611560" y="4725144"/>
              <a:ext cx="79928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611560" y="5589240"/>
              <a:ext cx="79928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283968" y="4221088"/>
              <a:ext cx="0" cy="136815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755576" y="2060848"/>
            <a:ext cx="197682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/>
              <a:t>&lt;</a:t>
            </a:r>
            <a:r>
              <a:rPr lang="ko-KR" altLang="en-US" sz="2000" b="1"/>
              <a:t>가치와 윤리</a:t>
            </a:r>
            <a:r>
              <a:rPr lang="en-US" altLang="ko-KR" sz="2000" b="1"/>
              <a:t>&gt;</a:t>
            </a:r>
            <a:endParaRPr lang="ko-KR" altLang="en-US" sz="2000" b="1"/>
          </a:p>
        </p:txBody>
      </p:sp>
      <p:sp>
        <p:nvSpPr>
          <p:cNvPr id="30" name="TextBox 29"/>
          <p:cNvSpPr txBox="1"/>
          <p:nvPr/>
        </p:nvSpPr>
        <p:spPr>
          <a:xfrm>
            <a:off x="755576" y="4601884"/>
            <a:ext cx="197682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/>
              <a:t>&lt;</a:t>
            </a:r>
            <a:r>
              <a:rPr lang="ko-KR" altLang="en-US" sz="2000" b="1"/>
              <a:t>윤리와 이념</a:t>
            </a:r>
            <a:r>
              <a:rPr lang="en-US" altLang="ko-KR" sz="2000" b="1"/>
              <a:t>&gt;</a:t>
            </a:r>
            <a:endParaRPr lang="ko-KR" altLang="en-US" sz="2000" b="1"/>
          </a:p>
        </p:txBody>
      </p:sp>
      <p:sp>
        <p:nvSpPr>
          <p:cNvPr id="31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9841"/>
            <a:ext cx="1593289" cy="4198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윤리강령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052736"/>
            <a:ext cx="7560839" cy="1374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윤리강령의 의미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윤리강령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(code of ethics)&gt;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전문가들이 지켜야 할 전문적 행동기준과 원칙을 기술해 놓은 것</a:t>
            </a:r>
            <a:endParaRPr lang="en-US" altLang="ko-KR" b="1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4193597"/>
            <a:ext cx="7992887" cy="1786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(3) </a:t>
            </a:r>
            <a:r>
              <a:rPr lang="ko-KR" altLang="en-US" sz="2000" b="1">
                <a:latin typeface="+mn-ea"/>
              </a:rPr>
              <a:t>윤리강령의 태동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◦ 미국사회사업가협회</a:t>
            </a:r>
            <a:r>
              <a:rPr lang="en-US" altLang="ko-KR" b="1">
                <a:latin typeface="+mn-ea"/>
              </a:rPr>
              <a:t>(AASW)  </a:t>
            </a:r>
            <a:r>
              <a:rPr lang="ko-KR" altLang="en-US" b="1">
                <a:latin typeface="+mn-ea"/>
              </a:rPr>
              <a:t>윤리강령 채택</a:t>
            </a:r>
            <a:r>
              <a:rPr lang="en-US" altLang="ko-KR" b="1">
                <a:latin typeface="+mn-ea"/>
              </a:rPr>
              <a:t>(1951)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국제사회복지사협회</a:t>
            </a:r>
            <a:r>
              <a:rPr lang="en-US" altLang="ko-KR" b="1">
                <a:latin typeface="+mn-ea"/>
              </a:rPr>
              <a:t>(IFSW)   </a:t>
            </a:r>
            <a:r>
              <a:rPr lang="ko-KR" altLang="en-US" b="1">
                <a:latin typeface="+mn-ea"/>
              </a:rPr>
              <a:t>윤리강령 채택</a:t>
            </a:r>
            <a:r>
              <a:rPr lang="en-US" altLang="ko-KR" b="1">
                <a:latin typeface="+mn-ea"/>
              </a:rPr>
              <a:t>(1994)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한국사회복지사협회</a:t>
            </a:r>
            <a:r>
              <a:rPr lang="en-US" altLang="ko-KR" b="1">
                <a:latin typeface="+mn-ea"/>
              </a:rPr>
              <a:t>(KASW)  </a:t>
            </a:r>
            <a:r>
              <a:rPr lang="ko-KR" altLang="en-US" b="1">
                <a:latin typeface="+mn-ea"/>
              </a:rPr>
              <a:t>윤리강령 채택</a:t>
            </a:r>
            <a:r>
              <a:rPr lang="en-US" altLang="ko-KR" b="1">
                <a:latin typeface="+mn-ea"/>
              </a:rPr>
              <a:t>(1982), </a:t>
            </a:r>
            <a:r>
              <a:rPr lang="ko-KR" altLang="en-US" b="1">
                <a:latin typeface="+mn-ea"/>
              </a:rPr>
              <a:t>개정</a:t>
            </a:r>
            <a:r>
              <a:rPr lang="en-US" altLang="ko-KR" b="1">
                <a:latin typeface="+mn-ea"/>
              </a:rPr>
              <a:t>(1988. 1992, 2001)</a:t>
            </a:r>
            <a:endParaRPr lang="en-US" altLang="ko-KR" b="1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74" y="2415418"/>
            <a:ext cx="7560839" cy="1783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사회복지사 윤리강령의 기능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latin typeface="+mn-ea"/>
              </a:rPr>
              <a:t>첫째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사회복지실천현장에서 윤리적 갈등 시 지침과 원칙을 제공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둘째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자기규제를 통해 클라이언트를 보호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셋째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사회복지전문직의 전문성을 확보하고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외부통제로부터 전문직을 보호 등</a:t>
            </a:r>
            <a:endParaRPr lang="en-US" altLang="ko-KR" b="1">
              <a:latin typeface="+mn-ea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92696"/>
            <a:ext cx="7560840" cy="339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(4) </a:t>
            </a:r>
            <a:r>
              <a:rPr lang="ko-KR" altLang="en-US" sz="2000" b="1">
                <a:latin typeface="+mn-ea"/>
              </a:rPr>
              <a:t>사회복지사 윤리강령의 기본 이념과</a:t>
            </a:r>
            <a:r>
              <a:rPr lang="en-US" altLang="ko-KR" sz="2000" b="1">
                <a:latin typeface="+mn-ea"/>
              </a:rPr>
              <a:t> </a:t>
            </a:r>
            <a:r>
              <a:rPr lang="ko-KR" altLang="en-US" sz="2000" b="1">
                <a:latin typeface="+mn-ea"/>
              </a:rPr>
              <a:t>실천적 가치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(※ </a:t>
            </a:r>
            <a:r>
              <a:rPr lang="ko-KR" altLang="en-US" b="1">
                <a:latin typeface="+mn-ea"/>
              </a:rPr>
              <a:t>한국사회복지사협회 윤리강령 참조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① </a:t>
            </a:r>
            <a:r>
              <a:rPr lang="ko-KR" altLang="en-US" b="1">
                <a:latin typeface="+mn-ea"/>
              </a:rPr>
              <a:t>기본 이념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인본주의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평등주의 사상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인간의 존엄성과 가치 존중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천부의 자유권과 생존권의 보장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사회정의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평등과 자유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민주주의 가치 실현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</a:rPr>
              <a:t>②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실천적 가치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클라이언트 개인의 주체성과 자기결정권 보장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사회복지사의 전문적 지식과 기술의 개발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전문가로서의 능력과 품위 유지 노력 등</a:t>
            </a:r>
            <a:endParaRPr lang="en-US" altLang="ko-KR" b="1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4076779"/>
            <a:ext cx="756084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(5) </a:t>
            </a:r>
            <a:r>
              <a:rPr lang="ko-KR" altLang="en-US" sz="2000" b="1">
                <a:latin typeface="+mn-ea"/>
              </a:rPr>
              <a:t>한국사회복지사협회 윤리강령의 윤리기준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+mn-ea"/>
              </a:rPr>
              <a:t>사회복지사의 전문성 강화와 사회적 가치의 확대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사회적 관련성과 책임에 대한 윤리의식 및 행동 방향의 설정이 필요함에 따라 실천적 강령으로서의 역할을 강조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052736"/>
            <a:ext cx="241925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1. </a:t>
            </a:r>
            <a:r>
              <a:rPr lang="ko-KR" altLang="en-US" sz="2400" b="1">
                <a:latin typeface="HY수평선B"/>
                <a:ea typeface="HY수평선B"/>
              </a:rPr>
              <a:t>사회복지실천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143303"/>
            <a:ext cx="7704856" cy="3813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  <a:ea typeface="(환)돋움중둥근체"/>
              </a:rPr>
              <a:t>&lt;</a:t>
            </a:r>
            <a:r>
              <a:rPr lang="ko-KR" altLang="en-US" sz="2000" b="1">
                <a:solidFill>
                  <a:srgbClr val="c00000"/>
                </a:solidFill>
                <a:latin typeface="+mn-ea"/>
                <a:ea typeface="(환)돋움중둥근체"/>
              </a:rPr>
              <a:t>사회복지실천</a:t>
            </a:r>
            <a:r>
              <a:rPr lang="en-US" altLang="ko-KR" sz="2000" b="1">
                <a:solidFill>
                  <a:srgbClr val="c00000"/>
                </a:solidFill>
                <a:latin typeface="+mn-ea"/>
                <a:ea typeface="(환)돋움중둥근체"/>
              </a:rPr>
              <a:t>(social work practice</a:t>
            </a:r>
            <a:r>
              <a:rPr lang="en-US" altLang="ko-KR" sz="2000" b="1">
                <a:latin typeface="+mn-ea"/>
                <a:ea typeface="(환)돋움중둥근체"/>
              </a:rPr>
              <a:t>)&gt;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social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 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work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와 유사한 개념</a:t>
            </a:r>
            <a:endParaRPr lang="ko-KR" altLang="en-US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개인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집단 또는 지역사회가 사회기능을 향상시킬 수 있는 자신들의 능력을 회복하거나 증진시키고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자신들의 목표 달성을 위한 사회조건을 창조하도록 돕는 전통적 활동</a:t>
            </a:r>
            <a:r>
              <a:rPr lang="en-US" altLang="ko-KR" b="1">
                <a:latin typeface="굴림"/>
                <a:ea typeface="굴림"/>
              </a:rPr>
              <a:t>(NASW, 1973)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사회복지사가 클라이언트들의 복지 향상을 위해서 클라이언트와 함께 하는 대면 서비스와 이와 관련된 활동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사회복지사가 개인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가족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집단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지역사회의 수준에서 클라이언트를 원조하기 위해 행하는 모든 전문적 실천활동</a:t>
            </a:r>
            <a:endParaRPr lang="en-US" altLang="ko-KR" b="1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447055"/>
            <a:ext cx="312136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MS PMincho"/>
                <a:ea typeface="MS PMincho"/>
              </a:rPr>
              <a:t>Ⅲ</a:t>
            </a:r>
            <a:r>
              <a:rPr lang="en-US" altLang="ko-KR" sz="2400" b="1"/>
              <a:t>. </a:t>
            </a:r>
            <a:r>
              <a:rPr lang="ko-KR" altLang="en-US" sz="2400" b="1"/>
              <a:t>사회복지실천현장</a:t>
            </a:r>
            <a:endParaRPr lang="ko-KR" altLang="en-US" sz="2400" b="1"/>
          </a:p>
        </p:txBody>
      </p:sp>
      <p:sp>
        <p:nvSpPr>
          <p:cNvPr id="5" name="TextBox 4"/>
          <p:cNvSpPr txBox="1"/>
          <p:nvPr/>
        </p:nvSpPr>
        <p:spPr>
          <a:xfrm>
            <a:off x="899249" y="1654200"/>
            <a:ext cx="32303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사회복지실천의 의미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2332" y="404664"/>
            <a:ext cx="4770858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사회복지분야</a:t>
            </a:r>
            <a:r>
              <a:rPr lang="en-US" altLang="ko-KR" sz="2200" b="1">
                <a:latin typeface="HY둥근고딕B"/>
                <a:ea typeface="HY둥근고딕B"/>
              </a:rPr>
              <a:t>(</a:t>
            </a:r>
            <a:r>
              <a:rPr lang="ko-KR" altLang="en-US" sz="2200" b="1">
                <a:latin typeface="HY둥근고딕B"/>
                <a:ea typeface="HY둥근고딕B"/>
              </a:rPr>
              <a:t>사회복지실천현장</a:t>
            </a:r>
            <a:r>
              <a:rPr lang="en-US" altLang="ko-KR" sz="2200" b="1">
                <a:latin typeface="HY둥근고딕B"/>
                <a:ea typeface="HY둥근고딕B"/>
              </a:rPr>
              <a:t>)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842460"/>
            <a:ext cx="7704856" cy="344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  <a:ea typeface="(환)돋움중둥근체"/>
              </a:rPr>
              <a:t>&lt;</a:t>
            </a:r>
            <a:r>
              <a:rPr lang="ko-KR" altLang="en-US" sz="2000" b="1">
                <a:solidFill>
                  <a:srgbClr val="c00000"/>
                </a:solidFill>
                <a:latin typeface="+mn-ea"/>
                <a:ea typeface="(환)돋움중둥근체"/>
              </a:rPr>
              <a:t>사회복지분야</a:t>
            </a:r>
            <a:r>
              <a:rPr lang="en-US" altLang="ko-KR" sz="2000" b="1">
                <a:solidFill>
                  <a:srgbClr val="c00000"/>
                </a:solidFill>
                <a:latin typeface="+mn-ea"/>
                <a:ea typeface="(환)돋움중둥근체"/>
              </a:rPr>
              <a:t>(field of practice)</a:t>
            </a:r>
            <a:r>
              <a:rPr lang="en-US" altLang="ko-KR" sz="2000" b="1">
                <a:latin typeface="+mn-ea"/>
                <a:ea typeface="(환)돋움중둥근체"/>
              </a:rPr>
              <a:t>&gt;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사회복지사업의 활동을 일정한 기준에 따라 분류하고 체계화한 활동 영역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인적 대상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물적 대상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&lt;</a:t>
            </a:r>
            <a:r>
              <a:rPr lang="ko-KR" altLang="en-US" b="1">
                <a:latin typeface="+mn-ea"/>
                <a:ea typeface="(환)돋움중둥근체"/>
              </a:rPr>
              <a:t> </a:t>
            </a:r>
            <a:r>
              <a:rPr lang="ko-KR" altLang="en-US" sz="2000" b="1">
                <a:solidFill>
                  <a:srgbClr val="c00000"/>
                </a:solidFill>
                <a:latin typeface="+mn-ea"/>
                <a:ea typeface="(환)돋움중둥근체"/>
              </a:rPr>
              <a:t>사회복지실천현장</a:t>
            </a:r>
            <a:r>
              <a:rPr lang="en-US" altLang="ko-KR" sz="2000" b="1">
                <a:latin typeface="+mn-ea"/>
                <a:ea typeface="(환)돋움중둥근체"/>
              </a:rPr>
              <a:t>&gt;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사회복지사가 실천하는 장</a:t>
            </a:r>
            <a:r>
              <a:rPr lang="en-US" altLang="ko-KR" b="1">
                <a:latin typeface="굴림"/>
                <a:ea typeface="굴림"/>
              </a:rPr>
              <a:t>(setting)</a:t>
            </a:r>
            <a:r>
              <a:rPr lang="ko-KR" altLang="en-US" b="1">
                <a:latin typeface="굴림"/>
                <a:ea typeface="굴림"/>
              </a:rPr>
              <a:t>에 대응하여 형성되고 발전된 실천범주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사회복지사가 개입하는 사회문제</a:t>
            </a:r>
            <a:r>
              <a:rPr lang="en-US" altLang="ko-KR" b="1">
                <a:latin typeface="굴림"/>
                <a:ea typeface="굴림"/>
              </a:rPr>
              <a:t>(problem) </a:t>
            </a:r>
            <a:r>
              <a:rPr lang="ko-KR" altLang="en-US" b="1">
                <a:latin typeface="굴림"/>
                <a:ea typeface="굴림"/>
              </a:rPr>
              <a:t>그리고 사회복지사가 지원하는 클라이언트 집단 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전문 사회복지인력들에 의해 제공되는 복지서비스가 발생하는 현장</a:t>
            </a:r>
            <a:endParaRPr lang="en-US" altLang="ko-KR" b="1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5828" y="4437112"/>
            <a:ext cx="4171335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사회복지실천의 목적과 목표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4904000"/>
            <a:ext cx="76328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사회적 기능의 향상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개인의 역기능 치료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(3) </a:t>
            </a:r>
            <a:r>
              <a:rPr lang="ko-KR" altLang="en-US" sz="2000" b="1">
                <a:latin typeface="굴림"/>
                <a:ea typeface="굴림"/>
              </a:rPr>
              <a:t>사회적 정의 실현 향상</a:t>
            </a:r>
            <a:endParaRPr lang="en-US" altLang="ko-KR" sz="2000" b="1">
              <a:latin typeface="굴림"/>
              <a:ea typeface="굴림"/>
            </a:endParaRPr>
          </a:p>
        </p:txBody>
      </p:sp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241925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2. </a:t>
            </a:r>
            <a:r>
              <a:rPr lang="ko-KR" altLang="en-US" sz="2400" b="1">
                <a:latin typeface="HY수평선B"/>
                <a:ea typeface="HY수평선B"/>
              </a:rPr>
              <a:t>사회복지사업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423223"/>
            <a:ext cx="770485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  <a:ea typeface="(환)돋움중둥근체"/>
              </a:rPr>
              <a:t>&lt;</a:t>
            </a:r>
            <a:r>
              <a:rPr lang="ko-KR" altLang="en-US" sz="2000" b="1">
                <a:solidFill>
                  <a:srgbClr val="c00000"/>
                </a:solidFill>
                <a:latin typeface="+mn-ea"/>
                <a:ea typeface="(환)돋움중둥근체"/>
              </a:rPr>
              <a:t>사회복지사업</a:t>
            </a:r>
            <a:r>
              <a:rPr lang="en-US" altLang="ko-KR" sz="2000" b="1">
                <a:latin typeface="+mn-ea"/>
                <a:ea typeface="(환)돋움중둥근체"/>
              </a:rPr>
              <a:t>&gt;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보호∙선도 또는 복지에 관한 사업과 사회복지상담∙부랑인 및 노숙인 보호∙직업보호∙무료숙박∙지역사회복지∙의료복지∙재가복지∙사회복지관운영∙정신질환자 및 한센병력자 사회복지에 관한 사업 등 각종 복지사업과 이에 관련된 자원봉사활동 및 복지시설의 운영 또는 지원을 목적으로 하는 사업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사회복지사업법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현실화된 생활상의 장애를 대상으로 인적∙시설적∙전문적 서비스를 제공하여 개인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가족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집단</a:t>
            </a:r>
            <a:r>
              <a:rPr lang="en-US" altLang="ko-KR" b="1">
                <a:latin typeface="굴림"/>
                <a:ea typeface="굴림"/>
              </a:rPr>
              <a:t>,</a:t>
            </a:r>
            <a:r>
              <a:rPr lang="ko-KR" altLang="en-US" b="1">
                <a:latin typeface="굴림"/>
                <a:ea typeface="굴림"/>
              </a:rPr>
              <a:t> 지역사회가 사회적 기능을 성공적으로 수행할 수 있도록 돕는 활동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이러한 서비스의 제공에는 사회복지전문가에 의한 사회복지실천 혹은 사회사업실천서비스가 필수적</a:t>
            </a:r>
            <a:endParaRPr lang="en-US" altLang="ko-KR" b="1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249" y="934120"/>
            <a:ext cx="32303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사회복지사업의 의미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115616" y="5589240"/>
            <a:ext cx="741682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015760" y="6003182"/>
            <a:ext cx="283616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79733"/>
            <a:ext cx="7704856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  <a:ea typeface="(환)돋움중둥근체"/>
              </a:rPr>
              <a:t>&lt;</a:t>
            </a:r>
            <a:r>
              <a:rPr lang="ko-KR" altLang="en-US" sz="2000" b="1">
                <a:solidFill>
                  <a:srgbClr val="c00000"/>
                </a:solidFill>
                <a:latin typeface="+mn-ea"/>
                <a:ea typeface="(환)돋움중둥근체"/>
              </a:rPr>
              <a:t>사회서비스</a:t>
            </a:r>
            <a:r>
              <a:rPr lang="en-US" altLang="ko-KR" sz="2000" b="1">
                <a:solidFill>
                  <a:srgbClr val="c00000"/>
                </a:solidFill>
                <a:latin typeface="+mn-ea"/>
                <a:ea typeface="(환)돋움중둥근체"/>
              </a:rPr>
              <a:t>(social service)</a:t>
            </a:r>
            <a:r>
              <a:rPr lang="en-US" altLang="ko-KR" sz="2000" b="1">
                <a:latin typeface="+mn-ea"/>
                <a:ea typeface="(환)돋움중둥근체"/>
              </a:rPr>
              <a:t>&gt;</a:t>
            </a:r>
            <a:endParaRPr lang="en-US" altLang="ko-KR" sz="2000" b="1">
              <a:latin typeface="+mn-ea"/>
              <a:ea typeface="(환)돋움중둥근체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국가</a:t>
            </a:r>
            <a:r>
              <a:rPr lang="en-US" altLang="ko-KR" b="1">
                <a:latin typeface="굴림"/>
                <a:ea typeface="굴림"/>
              </a:rPr>
              <a:t>∙</a:t>
            </a:r>
            <a:r>
              <a:rPr lang="ko-KR" altLang="en-US" b="1">
                <a:latin typeface="굴림"/>
                <a:ea typeface="굴림"/>
              </a:rPr>
              <a:t>지방자치단체 및 민간부분의 도움이 필요한 모든 국민에게 복지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보건의료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교육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고용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주거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문화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환경 등의 분야에서 인간다운 생활을 보장하고 상담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재활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돌봄정보의 제공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관련시설의 이용</a:t>
            </a:r>
            <a:r>
              <a:rPr lang="en-US" altLang="ko-KR" b="1">
                <a:latin typeface="굴림"/>
                <a:ea typeface="굴림"/>
              </a:rPr>
              <a:t>,</a:t>
            </a:r>
            <a:r>
              <a:rPr lang="ko-KR" altLang="en-US" b="1">
                <a:latin typeface="굴림"/>
                <a:ea typeface="굴림"/>
              </a:rPr>
              <a:t> 역량개발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사회참여 지원 등을 통하여 국민의 삶의 질이 향상되도록 지원하는 제도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사회보장기본법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사회취약집단이 가지고 있는 문제를 해결하는 데 지원하는 의미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사회복지사업법에 의한 사회복지서비스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보건의료기본법에 따른 보건의료서비스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그 밖에 이에 준하는 대통령령으로 정하는 서비스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사회서비스 이용 및 이용권 관리에 관한 법률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개인 또는 사회 전체의 복지 증진 및 삶의 질 향상을 위해 사회적으로 제공되는 서비스</a:t>
            </a:r>
            <a:endParaRPr lang="en-US" altLang="ko-KR" b="1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249" y="548680"/>
            <a:ext cx="2948243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사회서비스의 의미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8136904" cy="553997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&lt;</a:t>
            </a:r>
            <a:r>
              <a:rPr lang="ko-KR" altLang="en-US" sz="2000" b="1">
                <a:latin typeface="+mn-ea"/>
              </a:rPr>
              <a:t>사회서비스 관련 용어</a:t>
            </a:r>
            <a:r>
              <a:rPr lang="en-US" altLang="ko-KR" sz="2000" b="1">
                <a:latin typeface="+mn-ea"/>
              </a:rPr>
              <a:t>&gt;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대인서비스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(human service) </a:t>
            </a:r>
            <a:r>
              <a:rPr lang="en-US" altLang="ko-KR" b="1">
                <a:latin typeface="+mn-ea"/>
              </a:rPr>
              <a:t>= social service, welfare service</a:t>
            </a:r>
            <a:endParaRPr lang="en-US" altLang="ko-KR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사람들의</a:t>
            </a:r>
            <a:r>
              <a:rPr lang="en-US" altLang="ko-KR" b="1">
                <a:latin typeface="+mn-ea"/>
              </a:rPr>
              <a:t> </a:t>
            </a:r>
            <a:r>
              <a:rPr lang="ko-KR" altLang="en-US" b="1">
                <a:latin typeface="+mn-ea"/>
              </a:rPr>
              <a:t>발전과 복지를 위해 고안된 프로그램과 활동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- </a:t>
            </a:r>
            <a:r>
              <a:rPr lang="ko-KR" altLang="en-US" b="1">
                <a:latin typeface="+mn-ea"/>
              </a:rPr>
              <a:t>자신들의 욕구를 충족시킬 수 없는 사람들에게 경제적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사회적 원조를 제공하는 활동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대인사회서비스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(personal social service)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buChar char="-"/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사람들간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그리고 사람과 환경간의 관계를 강화시키고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사회적 원숙을 위한 기회를 제공하는 데 기본 목적을 둔 사회서비스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- </a:t>
            </a:r>
            <a:r>
              <a:rPr lang="ko-KR" altLang="en-US" b="1">
                <a:latin typeface="+mn-ea"/>
              </a:rPr>
              <a:t>제도적 서비스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소득유지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건강보호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교육 및 주택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와는 구별되는 상담과 지도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상호부조와 자조집단의 발전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가족계획 및 노인과 아동을 위한 서비스를 포함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n-ea"/>
            </a:endParaRPr>
          </a:p>
          <a:p>
            <a:pPr lvl="0"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</a:rPr>
              <a:t>※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한국  내용면으로는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돌봄서비스와 연관되고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제공방식으로는 바우처와 연관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※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미국 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: social welfare service= social service= human service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 lvl="0"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</a:rPr>
              <a:t>※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유럽 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: social service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는 돌봄서비스의 성격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	        </a:t>
            </a:r>
            <a:r>
              <a:rPr lang="en-US" altLang="ko-KR" b="1">
                <a:solidFill>
                  <a:srgbClr val="ff0000"/>
                </a:solidFill>
                <a:latin typeface="+mn-ea"/>
              </a:rPr>
              <a:t>	</a:t>
            </a:r>
            <a:endParaRPr lang="en-US" altLang="ko-KR" b="1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49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4324" y="1024136"/>
            <a:ext cx="129839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/>
              <a:t>사회서비스</a:t>
            </a:r>
            <a:endParaRPr lang="ko-KR" alt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4000988" y="1024136"/>
            <a:ext cx="344375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/>
              <a:t>사회복지서비스 </a:t>
            </a:r>
            <a:r>
              <a:rPr lang="en-US" altLang="ko-KR" b="1"/>
              <a:t>= </a:t>
            </a:r>
            <a:r>
              <a:rPr lang="ko-KR" altLang="en-US" b="1"/>
              <a:t>사회복지사업</a:t>
            </a:r>
            <a:endParaRPr lang="ko-KR" alt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1192688" y="1528192"/>
            <a:ext cx="2222977" cy="877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700" b="1"/>
              <a:t>새롭게 확대된 서비스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수요자 중심 서비스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보편주의적 서비스</a:t>
            </a:r>
            <a:endParaRPr lang="ko-KR" altLang="en-US" sz="1700" b="1"/>
          </a:p>
        </p:txBody>
      </p:sp>
      <p:sp>
        <p:nvSpPr>
          <p:cNvPr id="5" name="TextBox 4"/>
          <p:cNvSpPr txBox="1"/>
          <p:nvPr/>
        </p:nvSpPr>
        <p:spPr>
          <a:xfrm>
            <a:off x="4552217" y="1528192"/>
            <a:ext cx="2016223" cy="877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1700" b="1"/>
              <a:t>전통적 서비스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공급자 중심 서비스</a:t>
            </a:r>
            <a:endParaRPr lang="ko-KR" altLang="en-US" sz="1700" b="1"/>
          </a:p>
          <a:p>
            <a:pPr lvl="0">
              <a:defRPr lang="ko-KR" altLang="en-US"/>
            </a:pPr>
            <a:r>
              <a:rPr lang="ko-KR" altLang="en-US" sz="1700" b="1"/>
              <a:t>선별주의적 서비스</a:t>
            </a:r>
            <a:endParaRPr lang="ko-KR" altLang="en-US" sz="1700" b="1"/>
          </a:p>
        </p:txBody>
      </p:sp>
      <p:cxnSp>
        <p:nvCxnSpPr>
          <p:cNvPr id="7" name="직선 연결선 6"/>
          <p:cNvCxnSpPr/>
          <p:nvPr/>
        </p:nvCxnSpPr>
        <p:spPr>
          <a:xfrm>
            <a:off x="971600" y="991884"/>
            <a:ext cx="63367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971600" y="1442932"/>
            <a:ext cx="63367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971600" y="2536304"/>
            <a:ext cx="63367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3827443" y="980728"/>
            <a:ext cx="0" cy="15555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71599" y="476672"/>
            <a:ext cx="4320490" cy="3596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/>
              <a:t>&lt;사회서비스와 사회복지서비스의 비교&gt;</a:t>
            </a:r>
            <a:endParaRPr lang="ko-KR" altLang="en-US" b="1"/>
          </a:p>
        </p:txBody>
      </p:sp>
      <p:sp>
        <p:nvSpPr>
          <p:cNvPr id="13" name="TextBox 12"/>
          <p:cNvSpPr txBox="1"/>
          <p:nvPr/>
        </p:nvSpPr>
        <p:spPr>
          <a:xfrm>
            <a:off x="968996" y="2560712"/>
            <a:ext cx="578041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※ </a:t>
            </a:r>
            <a:r>
              <a:rPr lang="ko-KR" altLang="en-US" b="1">
                <a:latin typeface="굴림"/>
                <a:ea typeface="굴림"/>
              </a:rPr>
              <a:t>동일한 개념이면서도 사회서비스가 더 광범위한 개념</a:t>
            </a:r>
            <a:endParaRPr lang="ko-KR" altLang="en-US" b="1"/>
          </a:p>
        </p:txBody>
      </p:sp>
      <p:sp>
        <p:nvSpPr>
          <p:cNvPr id="17" name="TextBox 16"/>
          <p:cNvSpPr txBox="1"/>
          <p:nvPr/>
        </p:nvSpPr>
        <p:spPr>
          <a:xfrm>
            <a:off x="899249" y="3247816"/>
            <a:ext cx="3040291" cy="4174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사회복지사업의 대상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584" y="3890372"/>
            <a:ext cx="7992887" cy="132742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사회적으로 불우하고 열세한 위치에 있는 아동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노인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장애인</a:t>
            </a:r>
            <a:r>
              <a:rPr lang="en-US" altLang="ko-KR" b="1">
                <a:latin typeface="굴림"/>
                <a:ea typeface="굴림"/>
              </a:rPr>
              <a:t>,</a:t>
            </a:r>
            <a:r>
              <a:rPr lang="ko-KR" altLang="en-US" b="1">
                <a:latin typeface="굴림"/>
                <a:ea typeface="굴림"/>
              </a:rPr>
              <a:t> 여성 등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정상적인 일상생활의 수준에서 탈락∙낙오되거나 그러한 우려가 있는 불특정 개인 또는 그 가족이 주 대상</a:t>
            </a:r>
            <a:endParaRPr lang="ko-KR" altLang="en-US" b="1">
              <a:latin typeface="+mn-ea"/>
            </a:endParaRPr>
          </a:p>
        </p:txBody>
      </p:sp>
      <p:sp>
        <p:nvSpPr>
          <p:cNvPr id="2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249" y="476672"/>
            <a:ext cx="32303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사회복지사업의 원칙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980728"/>
            <a:ext cx="763284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서비스의 통합화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서비스의 제도화</a:t>
            </a:r>
            <a:r>
              <a:rPr lang="en-US" altLang="ko-KR" sz="2000" b="1">
                <a:latin typeface="굴림"/>
                <a:ea typeface="굴림"/>
              </a:rPr>
              <a:t>(</a:t>
            </a:r>
            <a:r>
              <a:rPr lang="ko-KR" altLang="en-US" sz="2000" b="1">
                <a:latin typeface="굴림"/>
                <a:ea typeface="굴림"/>
              </a:rPr>
              <a:t>보편적인 서비스를 제도화</a:t>
            </a:r>
            <a:r>
              <a:rPr lang="en-US" altLang="ko-KR" sz="2000" b="1">
                <a:latin typeface="굴림"/>
                <a:ea typeface="굴림"/>
              </a:rPr>
              <a:t>)</a:t>
            </a:r>
            <a:endParaRPr lang="en-US" altLang="ko-KR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(3) </a:t>
            </a:r>
            <a:r>
              <a:rPr lang="ko-KR" altLang="en-US" sz="2000" b="1">
                <a:latin typeface="굴림"/>
                <a:ea typeface="굴림"/>
              </a:rPr>
              <a:t>서비스의 전문화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(4) </a:t>
            </a:r>
            <a:r>
              <a:rPr lang="ko-KR" altLang="en-US" sz="2000" b="1">
                <a:latin typeface="굴림"/>
                <a:ea typeface="굴림"/>
              </a:rPr>
              <a:t>서비스의 선별성 </a:t>
            </a:r>
            <a:r>
              <a:rPr lang="en-US" altLang="ko-KR" sz="2000" b="1">
                <a:latin typeface="굴림"/>
                <a:ea typeface="굴림"/>
              </a:rPr>
              <a:t>(</a:t>
            </a:r>
            <a:r>
              <a:rPr lang="ko-KR" altLang="en-US" sz="2000" b="1">
                <a:latin typeface="굴림"/>
                <a:ea typeface="굴림"/>
              </a:rPr>
              <a:t>대상</a:t>
            </a:r>
            <a:r>
              <a:rPr lang="en-US" altLang="ko-KR" sz="2000" b="1">
                <a:latin typeface="굴림"/>
                <a:ea typeface="굴림"/>
              </a:rPr>
              <a:t>, </a:t>
            </a:r>
            <a:r>
              <a:rPr lang="ko-KR" altLang="en-US" sz="2000" b="1">
                <a:latin typeface="굴림"/>
                <a:ea typeface="굴림"/>
              </a:rPr>
              <a:t>재원</a:t>
            </a:r>
            <a:r>
              <a:rPr lang="en-US" altLang="ko-KR" sz="2000" b="1">
                <a:latin typeface="굴림"/>
                <a:ea typeface="굴림"/>
              </a:rPr>
              <a:t>, </a:t>
            </a:r>
            <a:r>
              <a:rPr lang="ko-KR" altLang="en-US" sz="2000" b="1">
                <a:latin typeface="굴림"/>
                <a:ea typeface="굴림"/>
              </a:rPr>
              <a:t>프로그램과 서비스 및 방법 등의 </a:t>
            </a:r>
            <a:r>
              <a:rPr lang="en-US" altLang="ko-KR" sz="2000" b="1">
                <a:latin typeface="굴림"/>
                <a:ea typeface="굴림"/>
              </a:rPr>
              <a:t>		      </a:t>
            </a:r>
            <a:r>
              <a:rPr lang="ko-KR" altLang="en-US" sz="2000" b="1">
                <a:latin typeface="굴림"/>
                <a:ea typeface="굴림"/>
              </a:rPr>
              <a:t>영역을 고려</a:t>
            </a:r>
            <a:r>
              <a:rPr lang="en-US" altLang="ko-KR" sz="2000" b="1">
                <a:latin typeface="굴림"/>
                <a:ea typeface="굴림"/>
              </a:rPr>
              <a:t>) </a:t>
            </a:r>
            <a:endParaRPr lang="en-US" altLang="ko-KR" sz="2000" b="1">
              <a:latin typeface="굴림"/>
              <a:ea typeface="굴림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249" y="3578240"/>
            <a:ext cx="4830168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5) </a:t>
            </a:r>
            <a:r>
              <a:rPr lang="ko-KR" altLang="en-US" sz="2200" b="1">
                <a:latin typeface="HY둥근고딕B"/>
                <a:ea typeface="HY둥근고딕B"/>
              </a:rPr>
              <a:t>사회복지사업과 관련된 주요 사항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082296"/>
            <a:ext cx="76328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복지 증진의 책임 </a:t>
            </a:r>
            <a:r>
              <a:rPr lang="en-US" altLang="ko-KR" sz="2000" b="1">
                <a:latin typeface="굴림"/>
                <a:ea typeface="굴림"/>
              </a:rPr>
              <a:t>: </a:t>
            </a:r>
            <a:r>
              <a:rPr lang="ko-KR" altLang="en-US" sz="2000" b="1">
                <a:latin typeface="굴림"/>
                <a:ea typeface="굴림"/>
              </a:rPr>
              <a:t>국가와 기방자치단체 </a:t>
            </a:r>
            <a:r>
              <a:rPr lang="en-US" altLang="ko-KR" sz="2000" b="1">
                <a:latin typeface="굴림"/>
                <a:ea typeface="굴림"/>
              </a:rPr>
              <a:t>– </a:t>
            </a:r>
            <a:r>
              <a:rPr lang="ko-KR" altLang="en-US" sz="2000" b="1">
                <a:latin typeface="굴림"/>
                <a:ea typeface="굴림"/>
              </a:rPr>
              <a:t>사회서비스와 보건</a:t>
            </a:r>
            <a:r>
              <a:rPr lang="en-US" altLang="ko-KR" sz="2000" b="1">
                <a:latin typeface="굴림"/>
                <a:ea typeface="굴림"/>
              </a:rPr>
              <a:t>	</a:t>
            </a:r>
            <a:r>
              <a:rPr lang="ko-KR" altLang="en-US" sz="2000" b="1">
                <a:latin typeface="굴림"/>
                <a:ea typeface="굴림"/>
              </a:rPr>
              <a:t>의료서비스의 연계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최대 봉사의 원칙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(3) </a:t>
            </a:r>
            <a:r>
              <a:rPr lang="ko-KR" altLang="en-US" sz="2000" b="1">
                <a:latin typeface="굴림"/>
                <a:ea typeface="굴림"/>
              </a:rPr>
              <a:t>시설설치 방해 금지</a:t>
            </a:r>
            <a:endParaRPr lang="en-US" altLang="ko-KR" sz="2000" b="1">
              <a:latin typeface="굴림"/>
              <a:ea typeface="굴림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620688"/>
            <a:ext cx="2345764" cy="444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3. </a:t>
            </a:r>
            <a:r>
              <a:rPr lang="ko-KR" altLang="en-US" sz="2400" b="1">
                <a:latin typeface="HY수평선B"/>
                <a:ea typeface="HY수평선B"/>
              </a:rPr>
              <a:t>지역사회복지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99589" y="1563757"/>
            <a:ext cx="7560842" cy="2387213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지역사회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(community)&gt;</a:t>
            </a:r>
            <a:endParaRPr lang="en-US" altLang="ko-KR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+mn-ea"/>
              </a:rPr>
              <a:t>◦</a:t>
            </a:r>
            <a:r>
              <a:rPr lang="ko-KR" altLang="en-US" b="1"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지리적 영역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생활권역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물리적 자원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),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사회적 상호작용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사회관계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),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공동의 연대감이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갖추어져 있는 인간집단이며</a:t>
            </a:r>
            <a:r>
              <a:rPr lang="en-US" altLang="ko-KR" b="1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b="1">
                <a:solidFill>
                  <a:srgbClr val="c00000"/>
                </a:solidFill>
                <a:latin typeface="+mn-ea"/>
              </a:rPr>
              <a:t>생활공동체로서 더불어 사는 삶의 터전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복지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농업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교육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종교 등의 영역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b="1">
                <a:latin typeface="+mn-ea"/>
              </a:rPr>
              <a:t>◦ 사회문제 발생의 원천지이며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사회문제 해결의 자원공급처</a:t>
            </a:r>
            <a:endParaRPr lang="ko-KR" altLang="en-US" b="1">
              <a:latin typeface="+mn-ea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b="1">
                <a:latin typeface="+mn-ea"/>
              </a:rPr>
              <a:t>◦ 주민 모두가 복지의 공급자이며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동시에 수혜자</a:t>
            </a:r>
            <a:endParaRPr lang="en-US" altLang="ko-KR" b="1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1124744"/>
            <a:ext cx="2497023" cy="41640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지역사회의 의미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91580" y="4316841"/>
            <a:ext cx="7848872" cy="1739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◦ </a:t>
            </a:r>
            <a:r>
              <a:rPr lang="ko-KR" altLang="en-US" b="1">
                <a:latin typeface="+mn-ea"/>
                <a:ea typeface="굴림"/>
              </a:rPr>
              <a:t>생산</a:t>
            </a:r>
            <a:r>
              <a:rPr lang="en-US" altLang="ko-KR" b="1">
                <a:latin typeface="+mn-ea"/>
                <a:ea typeface="굴림"/>
              </a:rPr>
              <a:t>·</a:t>
            </a:r>
            <a:r>
              <a:rPr lang="ko-KR" altLang="en-US" b="1">
                <a:latin typeface="+mn-ea"/>
                <a:ea typeface="굴림"/>
              </a:rPr>
              <a:t>분배</a:t>
            </a:r>
            <a:r>
              <a:rPr lang="en-US" altLang="ko-KR" b="1">
                <a:latin typeface="+mn-ea"/>
                <a:ea typeface="굴림"/>
              </a:rPr>
              <a:t>·</a:t>
            </a:r>
            <a:r>
              <a:rPr lang="ko-KR" altLang="en-US" b="1">
                <a:latin typeface="+mn-ea"/>
                <a:ea typeface="굴림"/>
              </a:rPr>
              <a:t>소비</a:t>
            </a:r>
            <a:r>
              <a:rPr lang="en-US" altLang="ko-KR" b="1">
                <a:latin typeface="+mn-ea"/>
                <a:ea typeface="굴림"/>
              </a:rPr>
              <a:t>			</a:t>
            </a:r>
            <a:r>
              <a:rPr lang="ko-KR" altLang="ko-KR" b="1">
                <a:latin typeface="+mn-ea"/>
                <a:ea typeface="굴림"/>
              </a:rPr>
              <a:t>◦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사회화</a:t>
            </a:r>
            <a:endParaRPr lang="ko-KR" altLang="en-US" b="1">
              <a:solidFill>
                <a:srgbClr val="c00000"/>
              </a:solidFill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◦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latin typeface="+mn-ea"/>
                <a:ea typeface="굴림"/>
              </a:rPr>
              <a:t>사회통제</a:t>
            </a:r>
            <a:r>
              <a:rPr lang="en-US" altLang="ko-KR" b="1">
                <a:latin typeface="+mn-ea"/>
                <a:ea typeface="굴림"/>
              </a:rPr>
              <a:t>			</a:t>
            </a:r>
            <a:r>
              <a:rPr lang="ko-KR" altLang="ko-KR" b="1">
                <a:latin typeface="+mn-ea"/>
                <a:ea typeface="굴림"/>
              </a:rPr>
              <a:t>◦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사회통합</a:t>
            </a:r>
            <a:endParaRPr lang="ko-KR" altLang="en-US" b="1">
              <a:solidFill>
                <a:srgbClr val="c00000"/>
              </a:solidFill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n-ea"/>
                <a:ea typeface="굴림"/>
              </a:rPr>
              <a:t>◦</a:t>
            </a:r>
            <a:r>
              <a:rPr lang="en-US" altLang="ko-KR" b="1">
                <a:latin typeface="+mn-ea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n-ea"/>
                <a:ea typeface="굴림"/>
              </a:rPr>
              <a:t>상부상조</a:t>
            </a:r>
            <a:endParaRPr lang="ko-KR" altLang="en-US" b="1">
              <a:solidFill>
                <a:srgbClr val="c00000"/>
              </a:solidFill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>
                <a:solidFill>
                  <a:srgbClr val="0000ff"/>
                </a:solidFill>
                <a:latin typeface="+mn-ea"/>
                <a:ea typeface="굴림"/>
              </a:rPr>
              <a:t>※福祉領域에서의 統合 : 특정 개인이나 집단이 혜택에서 배제되지 않는것</a:t>
            </a:r>
            <a:endParaRPr lang="ko-KR" altLang="en-US">
              <a:solidFill>
                <a:srgbClr val="0000ff"/>
              </a:solidFill>
              <a:latin typeface="+mn-ea"/>
              <a:ea typeface="굴림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3982395"/>
            <a:ext cx="2497023" cy="4187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지역사회의 기능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grpSp>
        <p:nvGrpSpPr>
          <p:cNvPr id="17" name=""/>
          <p:cNvGrpSpPr/>
          <p:nvPr/>
        </p:nvGrpSpPr>
        <p:grpSpPr>
          <a:xfrm rot="0">
            <a:off x="5796136" y="4629306"/>
            <a:ext cx="3096344" cy="910267"/>
            <a:chOff x="5796136" y="4941168"/>
            <a:chExt cx="3096344" cy="910267"/>
          </a:xfrm>
        </p:grpSpPr>
        <p:sp>
          <p:nvSpPr>
            <p:cNvPr id="11" name="직사각형 10"/>
            <p:cNvSpPr/>
            <p:nvPr/>
          </p:nvSpPr>
          <p:spPr>
            <a:xfrm>
              <a:off x="6084168" y="4941168"/>
              <a:ext cx="2808312" cy="910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b="1">
                  <a:solidFill>
                    <a:srgbClr val="c00000"/>
                  </a:solidFill>
                  <a:latin typeface="+mn-ea"/>
                </a:rPr>
                <a:t>결속력과 사기</a:t>
              </a:r>
              <a:endParaRPr lang="ko-KR" altLang="en-US" b="1">
                <a:solidFill>
                  <a:srgbClr val="c00000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defRPr lang="ko-KR" altLang="en-US"/>
              </a:pPr>
              <a:r>
                <a:rPr lang="ko-KR" altLang="en-US" b="1">
                  <a:solidFill>
                    <a:srgbClr val="c00000"/>
                  </a:solidFill>
                  <a:latin typeface="+mn-ea"/>
                </a:rPr>
                <a:t>사회참여</a:t>
              </a:r>
              <a:endParaRPr lang="ko-KR" altLang="en-US" b="1">
                <a:solidFill>
                  <a:srgbClr val="c00000"/>
                </a:solidFill>
                <a:latin typeface="+mn-ea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5796136" y="5319459"/>
              <a:ext cx="28803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5940152" y="5697252"/>
              <a:ext cx="12496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5944915" y="5324222"/>
              <a:ext cx="0" cy="3600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971600" y="879190"/>
            <a:ext cx="784887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solidFill>
                  <a:srgbClr val="c00000"/>
                </a:solidFill>
                <a:latin typeface="+mj-ea"/>
                <a:ea typeface="+mj-ea"/>
              </a:rPr>
              <a:t>&lt;</a:t>
            </a:r>
            <a:r>
              <a:rPr lang="ko-KR" altLang="en-US" sz="2000" b="1">
                <a:solidFill>
                  <a:srgbClr val="c00000"/>
                </a:solidFill>
                <a:latin typeface="+mj-ea"/>
                <a:ea typeface="+mj-ea"/>
              </a:rPr>
              <a:t>지역사회복지</a:t>
            </a:r>
            <a:r>
              <a:rPr lang="en-US" altLang="ko-KR" sz="2000" b="1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2000" b="1">
              <a:solidFill>
                <a:srgbClr val="c0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- </a:t>
            </a:r>
            <a:r>
              <a:rPr lang="ko-KR" altLang="en-US" b="1">
                <a:latin typeface="+mj-ea"/>
                <a:ea typeface="+mj-ea"/>
              </a:rPr>
              <a:t>지역 차원의 사회복지</a:t>
            </a:r>
            <a:r>
              <a:rPr lang="en-US" altLang="ko-KR" b="1">
                <a:latin typeface="+mj-ea"/>
                <a:ea typeface="+mj-ea"/>
              </a:rPr>
              <a:t>: </a:t>
            </a:r>
            <a:r>
              <a:rPr lang="ko-KR" altLang="en-US" b="1">
                <a:latin typeface="+mj-ea"/>
                <a:ea typeface="+mj-ea"/>
              </a:rPr>
              <a:t>지역주민의 복지를 도모하고</a:t>
            </a:r>
            <a:r>
              <a:rPr lang="en-US" altLang="ko-KR" b="1">
                <a:latin typeface="+mj-ea"/>
                <a:ea typeface="+mj-ea"/>
              </a:rPr>
              <a:t>,</a:t>
            </a:r>
            <a:r>
              <a:rPr lang="ko-KR" altLang="en-US" b="1">
                <a:latin typeface="+mj-ea"/>
                <a:ea typeface="+mj-ea"/>
              </a:rPr>
              <a:t> 생활 향상을 목적으로 하는 사회적 시책과 활동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- </a:t>
            </a:r>
            <a:r>
              <a:rPr lang="ko-KR" altLang="en-US" b="1">
                <a:solidFill>
                  <a:srgbClr val="0070c0"/>
                </a:solidFill>
                <a:latin typeface="+mj-ea"/>
                <a:ea typeface="+mj-ea"/>
              </a:rPr>
              <a:t>일정한 지역사회 내에서 주민의 생활문제를 사회복지사와 주민이 함께 공식적</a:t>
            </a:r>
            <a:r>
              <a:rPr lang="en-US" altLang="ko-KR" b="1">
                <a:solidFill>
                  <a:srgbClr val="0070c0"/>
                </a:solidFill>
                <a:latin typeface="+mj-ea"/>
                <a:ea typeface="+mj-ea"/>
              </a:rPr>
              <a:t>·</a:t>
            </a:r>
            <a:r>
              <a:rPr lang="ko-KR" altLang="en-US" b="1">
                <a:solidFill>
                  <a:srgbClr val="0070c0"/>
                </a:solidFill>
                <a:latin typeface="+mj-ea"/>
                <a:ea typeface="+mj-ea"/>
              </a:rPr>
              <a:t>비공식적 자원을 활용</a:t>
            </a:r>
            <a:r>
              <a:rPr lang="en-US" altLang="ko-KR" b="1">
                <a:solidFill>
                  <a:srgbClr val="0070c0"/>
                </a:solidFill>
                <a:latin typeface="+mj-ea"/>
                <a:ea typeface="+mj-ea"/>
              </a:rPr>
              <a:t>·</a:t>
            </a:r>
            <a:r>
              <a:rPr lang="ko-KR" altLang="en-US" b="1">
                <a:solidFill>
                  <a:srgbClr val="0070c0"/>
                </a:solidFill>
                <a:latin typeface="+mj-ea"/>
                <a:ea typeface="+mj-ea"/>
              </a:rPr>
              <a:t>개발하여 해결하거나 예방하는 다양한 노력들</a:t>
            </a:r>
            <a:endParaRPr lang="en-US" altLang="ko-KR" b="1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463972"/>
            <a:ext cx="32303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지역사회복지의 의미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043608" y="3678994"/>
            <a:ext cx="7560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(1) 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정상화</a:t>
            </a:r>
            <a:r>
              <a:rPr lang="en-US" altLang="ko-KR" b="1">
                <a:latin typeface="+mj-ea"/>
                <a:ea typeface="+mj-ea"/>
              </a:rPr>
              <a:t>(</a:t>
            </a:r>
            <a:r>
              <a:rPr lang="ko-KR" altLang="en-US" b="1">
                <a:latin typeface="+mj-ea"/>
                <a:ea typeface="+mj-ea"/>
              </a:rPr>
              <a:t>지역사회복지의 이념적 기반</a:t>
            </a:r>
            <a:r>
              <a:rPr lang="en-US" altLang="ko-KR" b="1">
                <a:latin typeface="+mj-ea"/>
                <a:ea typeface="+mj-ea"/>
              </a:rPr>
              <a:t>)</a:t>
            </a:r>
            <a:endParaRPr lang="en-US" altLang="ko-KR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(2) 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주민참여</a:t>
            </a:r>
            <a:r>
              <a:rPr lang="en-US" altLang="ko-KR" b="1">
                <a:latin typeface="+mj-ea"/>
                <a:ea typeface="+mj-ea"/>
              </a:rPr>
              <a:t>(</a:t>
            </a:r>
            <a:r>
              <a:rPr lang="ko-KR" altLang="en-US" b="1">
                <a:latin typeface="+mj-ea"/>
                <a:ea typeface="+mj-ea"/>
              </a:rPr>
              <a:t>주민의 주체적 참여</a:t>
            </a:r>
            <a:r>
              <a:rPr lang="en-US" altLang="ko-KR" b="1">
                <a:latin typeface="+mj-ea"/>
                <a:ea typeface="+mj-ea"/>
              </a:rPr>
              <a:t>, </a:t>
            </a:r>
            <a:r>
              <a:rPr lang="ko-KR" altLang="en-US" b="1">
                <a:latin typeface="+mj-ea"/>
                <a:ea typeface="+mj-ea"/>
              </a:rPr>
              <a:t>욕구파악</a:t>
            </a:r>
            <a:r>
              <a:rPr lang="en-US" altLang="ko-KR" b="1">
                <a:latin typeface="+mj-ea"/>
                <a:ea typeface="+mj-ea"/>
              </a:rPr>
              <a:t>, </a:t>
            </a:r>
            <a:r>
              <a:rPr lang="ko-KR" altLang="en-US" b="1">
                <a:latin typeface="+mj-ea"/>
                <a:ea typeface="+mj-ea"/>
              </a:rPr>
              <a:t>주민이 지역사회의 주인공</a:t>
            </a:r>
            <a:r>
              <a:rPr lang="en-US" altLang="ko-KR" b="1">
                <a:latin typeface="+mj-ea"/>
                <a:ea typeface="+mj-ea"/>
              </a:rPr>
              <a:t>)</a:t>
            </a:r>
            <a:endParaRPr lang="en-US" altLang="ko-KR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- </a:t>
            </a:r>
            <a:r>
              <a:rPr lang="ko-KR" altLang="en-US" b="1">
                <a:latin typeface="+mj-ea"/>
                <a:ea typeface="+mj-ea"/>
              </a:rPr>
              <a:t>지역사회복지에 있어서 주민참여는 하나의 목표</a:t>
            </a:r>
            <a:r>
              <a:rPr lang="en-US" altLang="ko-KR" b="1">
                <a:latin typeface="+mj-ea"/>
                <a:ea typeface="+mj-ea"/>
              </a:rPr>
              <a:t>, </a:t>
            </a:r>
            <a:r>
              <a:rPr lang="ko-KR" altLang="en-US" b="1">
                <a:latin typeface="+mj-ea"/>
                <a:ea typeface="+mj-ea"/>
              </a:rPr>
              <a:t>과제</a:t>
            </a:r>
            <a:r>
              <a:rPr lang="en-US" altLang="ko-KR" b="1">
                <a:latin typeface="+mj-ea"/>
                <a:ea typeface="+mj-ea"/>
              </a:rPr>
              <a:t>, </a:t>
            </a:r>
            <a:r>
              <a:rPr lang="ko-KR" altLang="en-US" b="1">
                <a:latin typeface="+mj-ea"/>
                <a:ea typeface="+mj-ea"/>
              </a:rPr>
              <a:t>주민협력을 얻어내는 핵심적인 수단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(3) 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네트워크</a:t>
            </a:r>
            <a:r>
              <a:rPr lang="en-US" altLang="ko-KR" b="1">
                <a:latin typeface="+mj-ea"/>
                <a:ea typeface="+mj-ea"/>
              </a:rPr>
              <a:t>(</a:t>
            </a:r>
            <a:r>
              <a:rPr lang="ko-KR" altLang="en-US" b="1">
                <a:latin typeface="+mj-ea"/>
                <a:ea typeface="+mj-ea"/>
              </a:rPr>
              <a:t>인간관계의 조직화</a:t>
            </a:r>
            <a:r>
              <a:rPr lang="en-US" altLang="ko-KR" b="1">
                <a:latin typeface="+mj-ea"/>
                <a:ea typeface="+mj-ea"/>
              </a:rPr>
              <a:t>, </a:t>
            </a:r>
            <a:r>
              <a:rPr lang="ko-KR" altLang="en-US" b="1">
                <a:latin typeface="+mj-ea"/>
                <a:ea typeface="+mj-ea"/>
              </a:rPr>
              <a:t>기관 및 제도</a:t>
            </a:r>
            <a:r>
              <a:rPr lang="en-US" altLang="ko-KR" b="1">
                <a:latin typeface="+mj-ea"/>
                <a:ea typeface="+mj-ea"/>
              </a:rPr>
              <a:t>, </a:t>
            </a:r>
            <a:r>
              <a:rPr lang="ko-KR" altLang="en-US" b="1">
                <a:latin typeface="+mj-ea"/>
                <a:ea typeface="+mj-ea"/>
              </a:rPr>
              <a:t>프로그램의 연계</a:t>
            </a:r>
            <a:r>
              <a:rPr lang="en-US" altLang="ko-KR" b="1">
                <a:latin typeface="+mj-ea"/>
                <a:ea typeface="+mj-ea"/>
              </a:rPr>
              <a:t> </a:t>
            </a:r>
            <a:r>
              <a:rPr lang="ko-KR" altLang="en-US" b="1">
                <a:latin typeface="+mj-ea"/>
                <a:ea typeface="+mj-ea"/>
              </a:rPr>
              <a:t>등을 포함한 포괄적인 원리</a:t>
            </a:r>
            <a:r>
              <a:rPr lang="en-US" altLang="ko-KR" b="1">
                <a:latin typeface="+mj-ea"/>
                <a:ea typeface="+mj-ea"/>
              </a:rPr>
              <a:t>)</a:t>
            </a:r>
            <a:endParaRPr lang="ko-KR" altLang="en-US" b="1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3145614"/>
            <a:ext cx="32303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지역사회복지의 원리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971600" y="1052736"/>
            <a:ext cx="756084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(1) </a:t>
            </a:r>
            <a:r>
              <a:rPr lang="ko-KR" altLang="en-US" b="1">
                <a:latin typeface="+mj-ea"/>
                <a:ea typeface="+mj-ea"/>
              </a:rPr>
              <a:t>재가복지 서비스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(2) </a:t>
            </a:r>
            <a:r>
              <a:rPr lang="ko-KR" altLang="en-US" b="1">
                <a:latin typeface="+mj-ea"/>
                <a:ea typeface="+mj-ea"/>
              </a:rPr>
              <a:t>복지교육</a:t>
            </a:r>
            <a:r>
              <a:rPr lang="en-US" altLang="ko-KR" b="1">
                <a:latin typeface="+mj-ea"/>
                <a:ea typeface="+mj-ea"/>
              </a:rPr>
              <a:t>·</a:t>
            </a:r>
            <a:r>
              <a:rPr lang="ko-KR" altLang="en-US" b="1">
                <a:solidFill>
                  <a:srgbClr val="0070c0"/>
                </a:solidFill>
                <a:latin typeface="+mj-ea"/>
                <a:ea typeface="+mj-ea"/>
              </a:rPr>
              <a:t>자원봉사</a:t>
            </a:r>
            <a:endParaRPr lang="ko-KR" altLang="en-US" b="1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(3) </a:t>
            </a:r>
            <a:r>
              <a:rPr lang="ko-KR" altLang="en-US" b="1">
                <a:solidFill>
                  <a:srgbClr val="0070c0"/>
                </a:solidFill>
                <a:latin typeface="+mj-ea"/>
                <a:ea typeface="+mj-ea"/>
              </a:rPr>
              <a:t>지역사회조직화 활동</a:t>
            </a:r>
            <a:endParaRPr lang="ko-KR" altLang="en-US" b="1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(4) </a:t>
            </a:r>
            <a:r>
              <a:rPr lang="ko-KR" altLang="en-US" b="1">
                <a:latin typeface="+mj-ea"/>
                <a:ea typeface="+mj-ea"/>
              </a:rPr>
              <a:t>예방적 복지 증진 서비스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(5) </a:t>
            </a:r>
            <a:r>
              <a:rPr lang="ko-KR" altLang="en-US" b="1">
                <a:latin typeface="+mj-ea"/>
                <a:ea typeface="+mj-ea"/>
              </a:rPr>
              <a:t>시설보호 서비스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+mj-ea"/>
                <a:ea typeface="+mj-ea"/>
              </a:rPr>
              <a:t>※</a:t>
            </a:r>
            <a:r>
              <a:rPr lang="en-US" altLang="ko-KR" b="1">
                <a:latin typeface="+mj-ea"/>
                <a:ea typeface="+mj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지역사회수준에서 정책적 접근방법</a:t>
            </a:r>
            <a:r>
              <a:rPr lang="en-US" altLang="ko-KR" b="1">
                <a:solidFill>
                  <a:srgbClr val="c00000"/>
                </a:solidFill>
                <a:latin typeface="+mj-ea"/>
                <a:ea typeface="+mj-ea"/>
              </a:rPr>
              <a:t>(macro approach)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과</a:t>
            </a:r>
            <a:r>
              <a:rPr lang="en-US" altLang="ko-KR" b="1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전문기술적 실천기법</a:t>
            </a:r>
            <a:r>
              <a:rPr lang="en-US" altLang="ko-KR" b="1">
                <a:solidFill>
                  <a:srgbClr val="c00000"/>
                </a:solidFill>
                <a:latin typeface="+mj-ea"/>
                <a:ea typeface="+mj-ea"/>
              </a:rPr>
              <a:t>(micro approach)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을</a:t>
            </a:r>
            <a:r>
              <a:rPr lang="en-US" altLang="ko-KR" b="1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+mj-ea"/>
                <a:ea typeface="+mj-ea"/>
              </a:rPr>
              <a:t>동시에 구사하는 사회복지실천</a:t>
            </a:r>
            <a:r>
              <a:rPr lang="en-US" altLang="ko-KR" b="1">
                <a:solidFill>
                  <a:srgbClr val="c00000"/>
                </a:solidFill>
                <a:latin typeface="+mj-ea"/>
                <a:ea typeface="+mj-ea"/>
              </a:rPr>
              <a:t>(mezzo approach)</a:t>
            </a:r>
            <a:endParaRPr lang="ko-KR" altLang="en-US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519356"/>
            <a:ext cx="32303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5) </a:t>
            </a:r>
            <a:r>
              <a:rPr lang="ko-KR" altLang="en-US" sz="2200" b="1">
                <a:latin typeface="HY둥근고딕B"/>
                <a:ea typeface="HY둥근고딕B"/>
              </a:rPr>
              <a:t>지역사회복지의 내용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122417"/>
            <a:ext cx="416331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1. </a:t>
            </a:r>
            <a:r>
              <a:rPr lang="ko-KR" altLang="en-US" sz="2400" b="1">
                <a:latin typeface="HY수평선B"/>
                <a:ea typeface="HY수평선B"/>
              </a:rPr>
              <a:t>사회복지제도의 생성 배경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32656"/>
            <a:ext cx="297709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MS PMincho"/>
                <a:ea typeface="MS PMincho"/>
              </a:rPr>
              <a:t>Ⅳ</a:t>
            </a:r>
            <a:r>
              <a:rPr lang="en-US" altLang="ko-KR" sz="2400" b="1"/>
              <a:t>. </a:t>
            </a:r>
            <a:r>
              <a:rPr lang="ko-KR" altLang="en-US" sz="2400" b="1"/>
              <a:t>사회복지의 역사</a:t>
            </a:r>
            <a:endParaRPr lang="ko-KR" altLang="en-US" sz="2400" b="1"/>
          </a:p>
        </p:txBody>
      </p:sp>
      <p:sp>
        <p:nvSpPr>
          <p:cNvPr id="6" name="TextBox 5"/>
          <p:cNvSpPr txBox="1"/>
          <p:nvPr/>
        </p:nvSpPr>
        <p:spPr>
          <a:xfrm>
            <a:off x="899592" y="1628800"/>
            <a:ext cx="4265911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인류 생활의 역사적 전개과정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2124792"/>
            <a:ext cx="7560840" cy="210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전쟁에 의한 황폐 </a:t>
            </a:r>
            <a:r>
              <a:rPr lang="en-US" altLang="ko-KR" b="1">
                <a:latin typeface="굴림"/>
                <a:ea typeface="굴림"/>
              </a:rPr>
              <a:t>		</a:t>
            </a: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빈곤과 기아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질병 특히 전염병의 집단 발생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예</a:t>
            </a:r>
            <a:r>
              <a:rPr lang="en-US" altLang="ko-KR" b="1">
                <a:latin typeface="굴림"/>
                <a:ea typeface="굴림"/>
              </a:rPr>
              <a:t>:1348</a:t>
            </a:r>
            <a:r>
              <a:rPr lang="ko-KR" altLang="en-US" b="1">
                <a:latin typeface="굴림"/>
                <a:ea typeface="굴림"/>
              </a:rPr>
              <a:t>년의 흑사병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자연재해</a:t>
            </a:r>
            <a:r>
              <a:rPr lang="en-US" altLang="ko-KR" b="1">
                <a:latin typeface="굴림"/>
                <a:ea typeface="굴림"/>
              </a:rPr>
              <a:t>			</a:t>
            </a: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노예제도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사유재산제도</a:t>
            </a:r>
            <a:r>
              <a:rPr lang="en-US" altLang="ko-KR" b="1">
                <a:latin typeface="굴림"/>
                <a:ea typeface="굴림"/>
              </a:rPr>
              <a:t>)</a:t>
            </a:r>
            <a:br>
              <a:rPr lang="en-US" altLang="ko-KR" b="1">
                <a:latin typeface="굴림"/>
                <a:ea typeface="굴림"/>
              </a:rPr>
            </a:b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산업화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경제∙사회 구조 및 환경 변화</a:t>
            </a:r>
            <a:r>
              <a:rPr lang="en-US" altLang="ko-KR" b="1">
                <a:latin typeface="굴림"/>
                <a:ea typeface="굴림"/>
              </a:rPr>
              <a:t>	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다양한 이념의 생성</a:t>
            </a:r>
            <a:endParaRPr lang="en-US" altLang="ko-KR" b="1"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4816283"/>
            <a:ext cx="75608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◦ </a:t>
            </a:r>
            <a:r>
              <a:rPr lang="ko-KR" altLang="en-US" b="1">
                <a:latin typeface="+mn-ea"/>
              </a:rPr>
              <a:t>상부상조의 정신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동류의식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同類意識과 공속</a:t>
            </a:r>
            <a:r>
              <a:rPr lang="en-US" altLang="ko-KR" b="1">
                <a:latin typeface="+mn-ea"/>
              </a:rPr>
              <a:t>(</a:t>
            </a:r>
            <a:r>
              <a:rPr lang="ko-KR" altLang="en-US" b="1">
                <a:latin typeface="+mn-ea"/>
              </a:rPr>
              <a:t>共屬</a:t>
            </a:r>
            <a:r>
              <a:rPr lang="en-US" altLang="ko-KR" b="1">
                <a:latin typeface="+mn-ea"/>
              </a:rPr>
              <a:t>)</a:t>
            </a:r>
            <a:r>
              <a:rPr lang="ko-KR" altLang="en-US" b="1">
                <a:latin typeface="+mn-ea"/>
              </a:rPr>
              <a:t>의 감정</a:t>
            </a:r>
            <a:r>
              <a:rPr lang="en-US" altLang="ko-KR" b="1">
                <a:latin typeface="+mn-ea"/>
              </a:rPr>
              <a:t>)</a:t>
            </a:r>
            <a:endParaRPr lang="en-US" altLang="ko-KR" b="1">
              <a:latin typeface="+mn-ea"/>
            </a:endParaRP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◦ </a:t>
            </a:r>
            <a:r>
              <a:rPr lang="ko-KR" altLang="en-US" b="1">
                <a:latin typeface="+mn-ea"/>
              </a:rPr>
              <a:t>종교적 誡命</a:t>
            </a:r>
            <a:r>
              <a:rPr lang="en-US" altLang="ko-KR" b="1">
                <a:latin typeface="+mn-ea"/>
              </a:rPr>
              <a:t>			</a:t>
            </a:r>
            <a:r>
              <a:rPr lang="ko-KR" altLang="en-US" b="1">
                <a:latin typeface="+mn-ea"/>
              </a:rPr>
              <a:t> </a:t>
            </a:r>
            <a:r>
              <a:rPr lang="en-US" altLang="ko-KR" b="1">
                <a:latin typeface="굴림"/>
              </a:rPr>
              <a:t>◦ </a:t>
            </a:r>
            <a:r>
              <a:rPr lang="ko-KR" altLang="en-US" b="1">
                <a:latin typeface="+mn-ea"/>
              </a:rPr>
              <a:t>정치적 이익 추구</a:t>
            </a:r>
            <a:endParaRPr lang="ko-KR" altLang="en-US" b="1">
              <a:latin typeface="+mn-ea"/>
            </a:endParaRP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◦ </a:t>
            </a:r>
            <a:r>
              <a:rPr lang="ko-KR" altLang="en-US" b="1">
                <a:latin typeface="+mn-ea"/>
              </a:rPr>
              <a:t>경제적 고려</a:t>
            </a:r>
            <a:r>
              <a:rPr lang="en-US" altLang="ko-KR" b="1">
                <a:latin typeface="+mn-ea"/>
              </a:rPr>
              <a:t>			 </a:t>
            </a:r>
            <a:r>
              <a:rPr lang="en-US" altLang="ko-KR" b="1">
                <a:latin typeface="굴림"/>
              </a:rPr>
              <a:t>◦ </a:t>
            </a:r>
            <a:r>
              <a:rPr lang="ko-KR" altLang="en-US" b="1">
                <a:latin typeface="+mn-ea"/>
              </a:rPr>
              <a:t>이념적 요인</a:t>
            </a:r>
            <a:endParaRPr lang="ko-KR" altLang="en-US" b="1">
              <a:latin typeface="+mn-ea"/>
            </a:endParaRPr>
          </a:p>
          <a:p>
            <a:pPr marL="342900" indent="-342900"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</a:rPr>
              <a:t>◦ </a:t>
            </a:r>
            <a:r>
              <a:rPr lang="ko-KR" altLang="en-US" b="1">
                <a:latin typeface="+mn-ea"/>
              </a:rPr>
              <a:t>전문직업적 동기</a:t>
            </a:r>
            <a:endParaRPr lang="en-US" altLang="ko-KR" b="1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4367398"/>
            <a:ext cx="3324949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사회복지 발달의 동기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1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32399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2. </a:t>
            </a:r>
            <a:r>
              <a:rPr lang="ko-KR" altLang="en-US" sz="2400" b="1">
                <a:latin typeface="HY수평선B"/>
                <a:ea typeface="HY수평선B"/>
              </a:rPr>
              <a:t>사회복지 발달단계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4159" y="1628800"/>
            <a:ext cx="7612297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◦ </a:t>
            </a:r>
            <a:r>
              <a:rPr lang="ko-KR" altLang="en-US" b="1">
                <a:latin typeface="+mn-ea"/>
              </a:rPr>
              <a:t>상부상조</a:t>
            </a:r>
            <a:r>
              <a:rPr lang="en-US" altLang="ko-KR" b="1">
                <a:latin typeface="+mn-ea"/>
              </a:rPr>
              <a:t>(mutual aid) : guild, parish, manor, </a:t>
            </a:r>
            <a:r>
              <a:rPr lang="ko-KR" altLang="en-US" b="1">
                <a:latin typeface="+mn-ea"/>
              </a:rPr>
              <a:t>두레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契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鄕約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 ◦ </a:t>
            </a:r>
            <a:r>
              <a:rPr lang="ko-KR" altLang="en-US" b="1">
                <a:latin typeface="+mn-ea"/>
                <a:ea typeface="굴림"/>
              </a:rPr>
              <a:t>자선사업</a:t>
            </a:r>
            <a:r>
              <a:rPr lang="en-US" altLang="ko-KR" b="1">
                <a:latin typeface="+mn-ea"/>
                <a:ea typeface="굴림"/>
              </a:rPr>
              <a:t>(charity work) : </a:t>
            </a:r>
            <a:r>
              <a:rPr lang="ko-KR" altLang="en-US" b="1">
                <a:latin typeface="+mn-ea"/>
                <a:ea typeface="굴림"/>
              </a:rPr>
              <a:t>기독교의 종교적 계명</a:t>
            </a:r>
            <a:endParaRPr lang="ko-KR" altLang="en-US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  <a:ea typeface="굴림"/>
              </a:rPr>
              <a:t> ◦ </a:t>
            </a:r>
            <a:r>
              <a:rPr lang="ko-KR" altLang="en-US" b="1">
                <a:latin typeface="+mn-ea"/>
                <a:ea typeface="굴림"/>
              </a:rPr>
              <a:t>박애사업</a:t>
            </a:r>
            <a:r>
              <a:rPr lang="en-US" altLang="ko-KR" b="1">
                <a:latin typeface="+mn-ea"/>
                <a:ea typeface="굴림"/>
              </a:rPr>
              <a:t>(philanthropy work) :</a:t>
            </a:r>
            <a:r>
              <a:rPr lang="ko-KR" altLang="en-US" b="1">
                <a:latin typeface="+mn-ea"/>
                <a:ea typeface="굴림"/>
              </a:rPr>
              <a:t>인도주의적 도덕관에서 출발한 사회개량적 운동</a:t>
            </a:r>
            <a:r>
              <a:rPr lang="en-US" altLang="ko-KR" b="1">
                <a:latin typeface="+mn-ea"/>
                <a:ea typeface="굴림"/>
              </a:rPr>
              <a:t> – </a:t>
            </a:r>
            <a:r>
              <a:rPr lang="ko-KR" altLang="en-US" b="1">
                <a:latin typeface="+mn-ea"/>
                <a:ea typeface="굴림"/>
              </a:rPr>
              <a:t>자유와 평등 그리고 인간의 존엄성은 르네상스 이래 현대에 이르기까지 강조되어온 기본 개념</a:t>
            </a:r>
            <a:endParaRPr lang="en-US" altLang="ko-KR" b="1">
              <a:latin typeface="+mn-ea"/>
              <a:ea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280256"/>
            <a:ext cx="6126998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사회복지 이전단계</a:t>
            </a:r>
            <a:r>
              <a:rPr lang="en-US" altLang="ko-KR" sz="2200" b="1">
                <a:latin typeface="HY둥근고딕B"/>
                <a:ea typeface="HY둥근고딕B"/>
              </a:rPr>
              <a:t>(</a:t>
            </a:r>
            <a:r>
              <a:rPr lang="ko-KR" altLang="en-US" sz="2200" b="1">
                <a:latin typeface="HY둥근고딕B"/>
                <a:ea typeface="HY둥근고딕B"/>
              </a:rPr>
              <a:t>전근대적 사회복지단계</a:t>
            </a:r>
            <a:r>
              <a:rPr lang="en-US" altLang="ko-KR" sz="2200" b="1">
                <a:latin typeface="HY둥근고딕B"/>
                <a:ea typeface="HY둥근고딕B"/>
              </a:rPr>
              <a:t>)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3861048"/>
            <a:ext cx="32303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근대적 사회복지단계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4183803"/>
            <a:ext cx="7560840" cy="2174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+mn-ea"/>
              </a:rPr>
              <a:t>국가가 구빈의 책임을 지고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국가가 주체가 되어 사회복지를 제도화</a:t>
            </a:r>
            <a:endParaRPr lang="ko-KR" altLang="en-US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등장 배경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생활곤궁이 사회성과 보편성을 갖게 되었다는 점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사회복지에 대한 공공의 책임과 항시적 제도의 필요성이 제기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국가체계의 확립</a:t>
            </a:r>
            <a:r>
              <a:rPr lang="en-US" altLang="ko-KR" b="1">
                <a:latin typeface="굴림"/>
                <a:ea typeface="굴림"/>
              </a:rPr>
              <a:t> </a:t>
            </a:r>
            <a:endParaRPr lang="en-US" altLang="ko-KR" b="1">
              <a:latin typeface="+mn-ea"/>
            </a:endParaRPr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996952"/>
            <a:ext cx="2289409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사회복지단계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3496450"/>
            <a:ext cx="7560840" cy="210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사회복지대상은 사회적 약자에게 구조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구제의 행위에서 벗어나 전국민을 대상으로 하여 개인의 존엄성에 바탕을 두고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생존권 내지 생활권 보장을 목표로 전개되어 오늘에 이름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사회복지의 특성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제도성  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·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  체계성  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·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 전문성  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·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  권리성  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·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  국가책임</a:t>
            </a:r>
            <a:endParaRPr lang="en-US" altLang="ko-KR" b="1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506181"/>
            <a:ext cx="756084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 </a:t>
            </a:r>
            <a:r>
              <a:rPr lang="ko-KR" altLang="en-US" sz="2000" b="1">
                <a:latin typeface="+mn-ea"/>
              </a:rPr>
              <a:t>근대적 사회복지활동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구빈사업</a:t>
            </a:r>
            <a:r>
              <a:rPr lang="en-US" altLang="ko-KR" b="1">
                <a:latin typeface="굴림"/>
                <a:ea typeface="굴림"/>
              </a:rPr>
              <a:t>(relief work)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보호사업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구빈사업의 약점 내지 무력함을 보완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    : </a:t>
            </a:r>
            <a:r>
              <a:rPr lang="ko-KR" altLang="en-US" b="1">
                <a:latin typeface="굴림"/>
                <a:ea typeface="굴림"/>
              </a:rPr>
              <a:t>자유주의 사상을 배경으로 한 </a:t>
            </a:r>
            <a:r>
              <a:rPr lang="en-US" altLang="ko-KR" b="1">
                <a:latin typeface="굴림"/>
                <a:ea typeface="굴림"/>
              </a:rPr>
              <a:t>C.O.S, Elberfeld </a:t>
            </a:r>
            <a:r>
              <a:rPr lang="ko-KR" altLang="en-US" b="1">
                <a:latin typeface="굴림"/>
                <a:ea typeface="굴림"/>
              </a:rPr>
              <a:t>제도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사회사업</a:t>
            </a:r>
            <a:r>
              <a:rPr lang="en-US" altLang="ko-KR" b="1">
                <a:latin typeface="굴림"/>
                <a:ea typeface="굴림"/>
              </a:rPr>
              <a:t>(social work)</a:t>
            </a:r>
            <a:endParaRPr lang="en-US" altLang="ko-KR" b="1"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71600" y="5184351"/>
            <a:ext cx="5400600" cy="430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3324949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전문 사회사업의 성립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730796"/>
            <a:ext cx="77768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(1) </a:t>
            </a:r>
            <a:r>
              <a:rPr lang="ko-KR" altLang="en-US" sz="2000" b="1">
                <a:latin typeface="+mn-ea"/>
              </a:rPr>
              <a:t>시대적 배경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유럽의 </a:t>
            </a:r>
            <a:r>
              <a:rPr lang="en-US" altLang="ko-KR" b="1">
                <a:latin typeface="굴림"/>
                <a:ea typeface="굴림"/>
              </a:rPr>
              <a:t>19</a:t>
            </a:r>
            <a:r>
              <a:rPr lang="ko-KR" altLang="en-US" b="1">
                <a:latin typeface="굴림"/>
                <a:ea typeface="굴림"/>
              </a:rPr>
              <a:t>세기 </a:t>
            </a:r>
            <a:r>
              <a:rPr lang="en-US" altLang="ko-KR" b="1">
                <a:latin typeface="굴림"/>
                <a:ea typeface="굴림"/>
              </a:rPr>
              <a:t>: </a:t>
            </a:r>
            <a:r>
              <a:rPr lang="ko-KR" altLang="en-US" b="1">
                <a:latin typeface="굴림"/>
                <a:ea typeface="굴림"/>
              </a:rPr>
              <a:t>인구 폭발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산업혁명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정치적 민주화의 시기</a:t>
            </a:r>
            <a:r>
              <a:rPr lang="en-US" altLang="ko-KR" b="1">
                <a:latin typeface="굴림"/>
                <a:ea typeface="굴림"/>
              </a:rPr>
              <a:t>, 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	           </a:t>
            </a:r>
            <a:r>
              <a:rPr lang="ko-KR" altLang="en-US" b="1">
                <a:latin typeface="굴림"/>
                <a:ea typeface="굴림"/>
              </a:rPr>
              <a:t>인구의 도시 집중화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경제공황</a:t>
            </a:r>
            <a:r>
              <a:rPr lang="en-US" altLang="ko-KR" b="1">
                <a:latin typeface="굴림"/>
                <a:ea typeface="굴림"/>
              </a:rPr>
              <a:t>(1825), </a:t>
            </a:r>
            <a:r>
              <a:rPr lang="ko-KR" altLang="en-US" b="1">
                <a:latin typeface="굴림"/>
                <a:ea typeface="굴림"/>
              </a:rPr>
              <a:t>야경국가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자유방임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916832"/>
            <a:ext cx="75608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(2) </a:t>
            </a:r>
            <a:r>
              <a:rPr lang="ko-KR" altLang="en-US" sz="2000" b="1">
                <a:latin typeface="+mn-ea"/>
              </a:rPr>
              <a:t>민간 운동의 태동</a:t>
            </a:r>
            <a:endParaRPr lang="en-US" altLang="ko-KR" sz="2000" b="1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2874144"/>
            <a:ext cx="75608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(3) </a:t>
            </a:r>
            <a:r>
              <a:rPr lang="ko-KR" altLang="en-US" sz="2000" b="1">
                <a:latin typeface="+mn-ea"/>
              </a:rPr>
              <a:t>전문 사회사업의 태동</a:t>
            </a:r>
            <a:endParaRPr lang="en-US" altLang="ko-KR" sz="2000" b="1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429435"/>
            <a:ext cx="717375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 ◦ </a:t>
            </a:r>
            <a:r>
              <a:rPr lang="ko-KR" altLang="en-US" b="1">
                <a:latin typeface="+mn-ea"/>
              </a:rPr>
              <a:t>박애주의에 기초한 자선조직화운동</a:t>
            </a:r>
            <a:r>
              <a:rPr lang="en-US" altLang="ko-KR" b="1">
                <a:latin typeface="+mn-ea"/>
              </a:rPr>
              <a:t>(COS), </a:t>
            </a:r>
            <a:r>
              <a:rPr lang="ko-KR" altLang="en-US" b="1">
                <a:latin typeface="+mn-ea"/>
              </a:rPr>
              <a:t>사회개량운동</a:t>
            </a:r>
            <a:r>
              <a:rPr lang="en-US" altLang="ko-KR" b="1">
                <a:latin typeface="+mn-ea"/>
              </a:rPr>
              <a:t>, </a:t>
            </a:r>
            <a:r>
              <a:rPr lang="ko-KR" altLang="en-US" b="1">
                <a:latin typeface="+mn-ea"/>
              </a:rPr>
              <a:t>인보운동</a:t>
            </a:r>
            <a:endParaRPr lang="en-US" altLang="ko-KR" b="1">
              <a:latin typeface="+mn-ea"/>
              <a:ea typeface="굴림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3369816"/>
            <a:ext cx="6210354" cy="32316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</a:rPr>
              <a:t>- 1880</a:t>
            </a:r>
            <a:r>
              <a:rPr lang="ko-KR" altLang="en-US" sz="1700" b="1">
                <a:latin typeface="+mn-ea"/>
              </a:rPr>
              <a:t>년대 자선조직화운동과 인보사업의 활동 및 방법이 시초</a:t>
            </a:r>
            <a:endParaRPr lang="ko-KR" altLang="en-US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</a:rPr>
              <a:t>   (</a:t>
            </a:r>
            <a:r>
              <a:rPr lang="ko-KR" altLang="en-US" sz="1700" b="1">
                <a:latin typeface="+mn-ea"/>
              </a:rPr>
              <a:t>우애방문자 </a:t>
            </a:r>
            <a:r>
              <a:rPr lang="en-US" altLang="ko-KR" sz="1700" b="1">
                <a:latin typeface="+mn-ea"/>
              </a:rPr>
              <a:t>:friendly visitor)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  <a:ea typeface="굴림"/>
              </a:rPr>
              <a:t>◦ 1889, Friendly visiting Among the Poor, </a:t>
            </a:r>
            <a:r>
              <a:rPr lang="en-US" altLang="ko-KR" sz="1700" b="1">
                <a:latin typeface="+mn-ea"/>
              </a:rPr>
              <a:t>Richimond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  <a:ea typeface="굴림"/>
              </a:rPr>
              <a:t>◦ 1907, The </a:t>
            </a:r>
            <a:r>
              <a:rPr lang="en-US" altLang="ko-KR" sz="1700" b="1">
                <a:latin typeface="+mn-ea"/>
              </a:rPr>
              <a:t>Good Neighbor, Richimond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  <a:ea typeface="굴림"/>
              </a:rPr>
              <a:t>◦ 1915, Is Social Work a Profession? Flexner</a:t>
            </a:r>
            <a:endParaRPr lang="en-US" altLang="ko-KR" sz="1700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  <a:ea typeface="굴림"/>
              </a:rPr>
              <a:t>◦ 1917, Social Diagnosis, </a:t>
            </a:r>
            <a:r>
              <a:rPr lang="en-US" altLang="ko-KR" sz="1700" b="1">
                <a:latin typeface="+mn-ea"/>
              </a:rPr>
              <a:t>Richimond</a:t>
            </a:r>
            <a:endParaRPr lang="en-US" altLang="ko-KR" sz="17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  <a:ea typeface="굴림"/>
              </a:rPr>
              <a:t>◦ 1921, </a:t>
            </a:r>
            <a:r>
              <a:rPr lang="ko-KR" altLang="en-US" sz="1700" b="1">
                <a:latin typeface="+mn-ea"/>
                <a:ea typeface="굴림"/>
              </a:rPr>
              <a:t>미국사회사업가협회 발족</a:t>
            </a:r>
            <a:endParaRPr lang="ko-KR" altLang="en-US" sz="1700" b="1">
              <a:latin typeface="+mn-ea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+mn-ea"/>
              </a:rPr>
              <a:t>◦ 1922, What is the Social Case Work?, Richimond</a:t>
            </a:r>
            <a:endParaRPr lang="en-US" altLang="ko-KR" sz="1700" b="1">
              <a:latin typeface="+mn-ea"/>
            </a:endParaRPr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9222"/>
            <a:ext cx="5079438" cy="4175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5) </a:t>
            </a:r>
            <a:r>
              <a:rPr lang="ko-KR" altLang="en-US" sz="2200" b="1">
                <a:latin typeface="HY둥근고딕B"/>
                <a:ea typeface="HY둥근고딕B"/>
              </a:rPr>
              <a:t>빈곤관의 변화화 사회보험제도의 등장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597" y="908720"/>
            <a:ext cx="7560841" cy="1289650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+mn-ea"/>
              </a:rPr>
              <a:t>(1) </a:t>
            </a:r>
            <a:r>
              <a:rPr lang="ko-KR" altLang="en-US" sz="2000" b="1">
                <a:solidFill>
                  <a:schemeClr val="tx1"/>
                </a:solidFill>
                <a:latin typeface="+mn-ea"/>
              </a:rPr>
              <a:t>빈곤관의 변화</a:t>
            </a:r>
            <a:endParaRPr lang="ko-KR" altLang="en-US" sz="2000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굴림"/>
              </a:rPr>
              <a:t> ◦ C. Booth(1889),  S. B. Rowntree(1901) :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통계적</a:t>
            </a:r>
            <a:r>
              <a:rPr lang="en-US" altLang="ko-KR" b="1">
                <a:solidFill>
                  <a:schemeClr val="tx1"/>
                </a:solidFill>
                <a:latin typeface="굴림"/>
              </a:rPr>
              <a:t>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증거 제시</a:t>
            </a:r>
            <a:endParaRPr lang="ko-KR" altLang="en-US" b="1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굴림"/>
              </a:rPr>
              <a:t> </a:t>
            </a:r>
            <a:r>
              <a:rPr lang="ko-KR" altLang="ko-KR" b="1">
                <a:solidFill>
                  <a:schemeClr val="tx1"/>
                </a:solidFill>
                <a:latin typeface="굴림"/>
              </a:rPr>
              <a:t>◦</a:t>
            </a:r>
            <a:r>
              <a:rPr lang="en-US" altLang="ko-KR" b="1">
                <a:solidFill>
                  <a:schemeClr val="tx1"/>
                </a:solidFill>
                <a:latin typeface="굴림"/>
              </a:rPr>
              <a:t> national minimum(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국민최저한</a:t>
            </a:r>
            <a:r>
              <a:rPr lang="en-US" altLang="ko-KR" b="1">
                <a:solidFill>
                  <a:schemeClr val="tx1"/>
                </a:solidFill>
                <a:latin typeface="굴림"/>
              </a:rPr>
              <a:t>)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개념의</a:t>
            </a:r>
            <a:r>
              <a:rPr lang="en-US" altLang="ko-KR" b="1">
                <a:solidFill>
                  <a:schemeClr val="tx1"/>
                </a:solidFill>
                <a:latin typeface="굴림"/>
              </a:rPr>
              <a:t>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도입</a:t>
            </a:r>
            <a:endParaRPr lang="en-US" altLang="ko-KR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596" y="2053740"/>
            <a:ext cx="7560843" cy="1287629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+mn-ea"/>
              </a:rPr>
              <a:t>(2) </a:t>
            </a:r>
            <a:r>
              <a:rPr lang="ko-KR" altLang="en-US" sz="2000" b="1">
                <a:solidFill>
                  <a:schemeClr val="tx1"/>
                </a:solidFill>
                <a:latin typeface="+mn-ea"/>
              </a:rPr>
              <a:t>왕립구빈법위원회 다수파 보고서</a:t>
            </a:r>
            <a:r>
              <a:rPr lang="en-US" altLang="ko-KR" sz="2000" b="1">
                <a:solidFill>
                  <a:schemeClr val="tx1"/>
                </a:solidFill>
                <a:latin typeface="+mn-ea"/>
              </a:rPr>
              <a:t>(1909)</a:t>
            </a:r>
            <a:endParaRPr lang="en-US" altLang="ko-KR" sz="2000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굴림"/>
              </a:rPr>
              <a:t> ◦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개정구빈법</a:t>
            </a:r>
            <a:r>
              <a:rPr lang="en-US" altLang="ko-KR" b="1">
                <a:solidFill>
                  <a:schemeClr val="tx1"/>
                </a:solidFill>
                <a:latin typeface="굴림"/>
              </a:rPr>
              <a:t>(1834)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폐지 </a:t>
            </a:r>
            <a:r>
              <a:rPr lang="en-US" altLang="ko-KR" b="1">
                <a:solidFill>
                  <a:schemeClr val="tx1"/>
                </a:solidFill>
                <a:latin typeface="굴림"/>
              </a:rPr>
              <a:t>–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새로운 국가복지행정의 필요성 인정</a:t>
            </a:r>
            <a:endParaRPr lang="ko-KR" altLang="en-US" b="1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solidFill>
                  <a:schemeClr val="tx1"/>
                </a:solidFill>
                <a:latin typeface="굴림"/>
              </a:rPr>
              <a:t>		          - </a:t>
            </a:r>
            <a:r>
              <a:rPr lang="ko-KR" altLang="en-US" b="1">
                <a:solidFill>
                  <a:schemeClr val="tx1"/>
                </a:solidFill>
                <a:latin typeface="굴림"/>
              </a:rPr>
              <a:t>사회보장 이념의 등장</a:t>
            </a:r>
            <a:r>
              <a:rPr lang="en-US" altLang="ko-KR" b="1">
                <a:solidFill>
                  <a:schemeClr val="tx1"/>
                </a:solidFill>
                <a:latin typeface="굴림"/>
              </a:rPr>
              <a:t>	</a:t>
            </a:r>
            <a:endParaRPr lang="en-US" altLang="ko-KR" b="1">
              <a:solidFill>
                <a:schemeClr val="tx1"/>
              </a:solidFill>
              <a:latin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597" y="3222260"/>
            <a:ext cx="7632850" cy="3271885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en-US" altLang="ko-KR" sz="2000" b="1">
                <a:solidFill>
                  <a:schemeClr val="tx1"/>
                </a:solidFill>
                <a:latin typeface="+mn-ea"/>
              </a:rPr>
              <a:t>(3) </a:t>
            </a:r>
            <a:r>
              <a:rPr lang="ko-KR" altLang="en-US" sz="2000" b="1">
                <a:solidFill>
                  <a:schemeClr val="tx1"/>
                </a:solidFill>
                <a:latin typeface="+mn-ea"/>
              </a:rPr>
              <a:t>사회보험제도의 도입</a:t>
            </a:r>
            <a:endParaRPr lang="ko-KR" altLang="en-US" sz="2000" b="1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1700" b="1">
                <a:solidFill>
                  <a:schemeClr val="tx1"/>
                </a:solidFill>
                <a:latin typeface="굴림"/>
              </a:rPr>
              <a:t> ◦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근대국가의 중심 사상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자연법 사상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,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계몽주의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),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산업혁명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(1770, 1830),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미국의 독립전쟁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(1776),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프랑스혁명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(1789) –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자유와 평등 사상</a:t>
            </a:r>
            <a:endParaRPr lang="ko-KR" altLang="en-US" sz="1600" b="1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ko-KR" sz="1600" b="1">
                <a:solidFill>
                  <a:schemeClr val="tx1"/>
                </a:solidFill>
                <a:latin typeface="굴림"/>
              </a:rPr>
              <a:t>①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독일 사회보험제도 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: Bismarck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사회보험 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3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부작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(1883~1889)</a:t>
            </a:r>
            <a:endParaRPr lang="en-US" altLang="ko-KR" sz="1600" b="1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1600" b="1">
                <a:solidFill>
                  <a:schemeClr val="tx1"/>
                </a:solidFill>
                <a:latin typeface="굴림"/>
              </a:rPr>
              <a:t>②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영국 사회보장 이념의 형성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 :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노령연금법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(1908),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국민보험법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(1911)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등 자유주의적 개량으로 구빈법 대체</a:t>
            </a:r>
            <a:endParaRPr lang="ko-KR" altLang="en-US" sz="1600" b="1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ko-KR" sz="1600" b="1">
                <a:solidFill>
                  <a:schemeClr val="tx1"/>
                </a:solidFill>
                <a:latin typeface="굴림"/>
              </a:rPr>
              <a:t>③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미국 사회보장제도 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: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경제대공황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(1929), New Deal policy(1933), 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사회보장법</a:t>
            </a:r>
            <a:r>
              <a:rPr lang="en-US" altLang="ko-KR" sz="1600" b="1">
                <a:solidFill>
                  <a:schemeClr val="tx1"/>
                </a:solidFill>
                <a:latin typeface="굴림"/>
              </a:rPr>
              <a:t>(1935)</a:t>
            </a:r>
            <a:r>
              <a:rPr lang="ko-KR" altLang="en-US" sz="1600" b="1">
                <a:solidFill>
                  <a:schemeClr val="tx1"/>
                </a:solidFill>
                <a:latin typeface="굴림"/>
              </a:rPr>
              <a:t> : 미국 특유의 개인주의와 자유주의 사상에 기초 (강제적 사회보험+공공부조+사회복지서비스+공중위생사업 단 의료보험은 제외, 노령연금, 실업보험) </a:t>
            </a:r>
            <a:endParaRPr lang="ko-KR" altLang="en-US" sz="1600" b="1">
              <a:solidFill>
                <a:schemeClr val="tx1"/>
              </a:solidFill>
              <a:latin typeface="굴림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59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36945"/>
            <a:ext cx="7560840" cy="5475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+mn-ea"/>
              </a:rPr>
              <a:t>(4) </a:t>
            </a:r>
            <a:r>
              <a:rPr lang="ko-KR" altLang="en-US" sz="2000" b="1">
                <a:latin typeface="+mn-ea"/>
              </a:rPr>
              <a:t>사회보험제도의 개혁과 복지국가시대 개막</a:t>
            </a:r>
            <a:endParaRPr lang="ko-KR" altLang="en-US" sz="2000" b="1">
              <a:latin typeface="+mn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①</a:t>
            </a:r>
            <a:r>
              <a:rPr lang="en-US" altLang="ko-KR" b="1">
                <a:latin typeface="굴림"/>
                <a:ea typeface="굴림"/>
              </a:rPr>
              <a:t>  Beveridge Report(1942) : </a:t>
            </a:r>
            <a:r>
              <a:rPr lang="ko-KR" altLang="en-US" b="1">
                <a:latin typeface="굴림"/>
                <a:ea typeface="굴림"/>
              </a:rPr>
              <a:t>궁핍에 대한 공격 그 근간은 국민최저원칙</a:t>
            </a:r>
            <a:r>
              <a:rPr lang="en-US" altLang="ko-KR" b="1">
                <a:latin typeface="굴림"/>
                <a:ea typeface="굴림"/>
              </a:rPr>
              <a:t>(the principle of national minimum)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“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요람에서 부덤에 이르기까지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” </a:t>
            </a:r>
            <a:r>
              <a:rPr lang="en-US" altLang="ko-KR" b="1">
                <a:latin typeface="굴림"/>
                <a:ea typeface="굴림"/>
              </a:rPr>
              <a:t>-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아동수당법</a:t>
            </a:r>
            <a:r>
              <a:rPr lang="en-US" altLang="ko-KR" b="1">
                <a:latin typeface="굴림"/>
                <a:ea typeface="굴림"/>
              </a:rPr>
              <a:t>(1945)</a:t>
            </a:r>
            <a:r>
              <a:rPr lang="ko-KR" altLang="en-US" b="1">
                <a:latin typeface="굴림"/>
                <a:ea typeface="굴림"/>
              </a:rPr>
              <a:t>을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시작으로 사회보험제도 개혁</a:t>
            </a:r>
            <a:r>
              <a:rPr lang="en-US" altLang="ko-KR" b="1">
                <a:latin typeface="굴림"/>
                <a:ea typeface="굴림"/>
              </a:rPr>
              <a:t>(1948)</a:t>
            </a:r>
            <a:r>
              <a:rPr lang="ko-KR" altLang="en-US" b="1">
                <a:latin typeface="굴림"/>
                <a:ea typeface="굴림"/>
              </a:rPr>
              <a:t>으로 새로운 사회보험제도의  전면적 실시 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</a:rPr>
              <a:t>구빈법 완전 폐지</a:t>
            </a:r>
            <a:r>
              <a:rPr lang="en-US" altLang="ko-KR" b="1">
                <a:latin typeface="굴림"/>
              </a:rPr>
              <a:t>) : </a:t>
            </a:r>
            <a:r>
              <a:rPr lang="ko-KR" altLang="en-US" b="1">
                <a:latin typeface="굴림"/>
              </a:rPr>
              <a:t>보편주의의 원칙하에 정액기여제와 최저수준의 정액급여제 방식</a:t>
            </a:r>
            <a:r>
              <a:rPr lang="en-US" altLang="ko-KR" b="1">
                <a:latin typeface="굴림"/>
              </a:rPr>
              <a:t>(</a:t>
            </a:r>
            <a:r>
              <a:rPr lang="ko-KR" altLang="en-US" b="1">
                <a:latin typeface="굴림"/>
              </a:rPr>
              <a:t>사회보험</a:t>
            </a:r>
            <a:r>
              <a:rPr lang="en-US" altLang="ko-KR" b="1">
                <a:latin typeface="굴림"/>
              </a:rPr>
              <a:t>) </a:t>
            </a:r>
            <a:r>
              <a:rPr lang="ko-KR" altLang="en-US" b="1">
                <a:latin typeface="굴림"/>
              </a:rPr>
              <a:t>도입</a:t>
            </a:r>
            <a:endParaRPr lang="ko-KR" altLang="en-US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사회보험급여는 施惠가 아닌 權利로서 제공받게 됨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② </a:t>
            </a:r>
            <a:r>
              <a:rPr lang="ko-KR" altLang="en-US" b="1">
                <a:latin typeface="굴림"/>
                <a:ea typeface="굴림"/>
              </a:rPr>
              <a:t>복지국가시대의 개막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잔여적 복지 → 제도적 복지로 전환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 </a:t>
            </a:r>
            <a:r>
              <a:rPr lang="en-US" altLang="ko-KR" b="1">
                <a:latin typeface="굴림"/>
                <a:ea typeface="굴림"/>
              </a:rPr>
              <a:t>: </a:t>
            </a:r>
            <a:r>
              <a:rPr lang="ko-KR" altLang="en-US" b="1">
                <a:latin typeface="굴림"/>
                <a:ea typeface="굴림"/>
              </a:rPr>
              <a:t>복지국가로 가는 변화의 과정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③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국제 기구의 활동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ILO(</a:t>
            </a:r>
            <a:r>
              <a:rPr lang="ko-KR" altLang="en-US" b="1">
                <a:latin typeface="굴림"/>
                <a:ea typeface="굴림"/>
              </a:rPr>
              <a:t>국제노동기구</a:t>
            </a:r>
            <a:r>
              <a:rPr lang="en-US" altLang="ko-KR" b="1">
                <a:latin typeface="굴림"/>
                <a:ea typeface="굴림"/>
              </a:rPr>
              <a:t>), UN </a:t>
            </a:r>
            <a:r>
              <a:rPr lang="ko-KR" altLang="en-US" b="1">
                <a:latin typeface="굴림"/>
                <a:ea typeface="굴림"/>
              </a:rPr>
              <a:t>세계인권선언</a:t>
            </a:r>
            <a:r>
              <a:rPr lang="en-US" altLang="ko-KR" b="1">
                <a:latin typeface="굴림"/>
                <a:ea typeface="굴림"/>
              </a:rPr>
              <a:t>, WHO(</a:t>
            </a:r>
            <a:r>
              <a:rPr lang="ko-KR" altLang="en-US" b="1">
                <a:latin typeface="굴림"/>
                <a:ea typeface="굴림"/>
              </a:rPr>
              <a:t>세계보건기구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51111"/>
            <a:ext cx="2050489" cy="4471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1. </a:t>
            </a:r>
            <a:r>
              <a:rPr lang="ko-KR" altLang="en-US" sz="2400" b="1">
                <a:latin typeface="HY수평선B"/>
                <a:ea typeface="HY수평선B"/>
              </a:rPr>
              <a:t>사회복지법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32656"/>
            <a:ext cx="4425637" cy="4464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2400" b="1"/>
              <a:t> </a:t>
            </a:r>
            <a:r>
              <a:rPr lang="en-US" altLang="ko-KR" sz="2400" b="1"/>
              <a:t>V. </a:t>
            </a:r>
            <a:r>
              <a:rPr lang="ko-KR" altLang="en-US" sz="2400" b="1"/>
              <a:t>사회복지법과 사회복지정책</a:t>
            </a:r>
            <a:endParaRPr lang="ko-KR" altLang="en-US" sz="2400" b="1"/>
          </a:p>
        </p:txBody>
      </p:sp>
      <p:sp>
        <p:nvSpPr>
          <p:cNvPr id="6" name="TextBox 5"/>
          <p:cNvSpPr txBox="1"/>
          <p:nvPr/>
        </p:nvSpPr>
        <p:spPr>
          <a:xfrm>
            <a:off x="827584" y="1561383"/>
            <a:ext cx="2759531" cy="41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사회복지법의 의미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1955331"/>
            <a:ext cx="7776864" cy="1738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사회복지가 국가의 정책으로서 제도적으로 실천되는 중요한 도구 중의 하나가 법이다</a:t>
            </a:r>
            <a:r>
              <a:rPr lang="en-US" altLang="ko-KR" b="1">
                <a:latin typeface="굴림"/>
                <a:ea typeface="굴림"/>
              </a:rPr>
              <a:t>.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일반적으로 사회복지를 대상으로 하는 법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福祉權은 어떤 방식으로든지 개념적으로 인간의 기본적 욕구와 연결된다</a:t>
            </a:r>
            <a:r>
              <a:rPr lang="en-US" altLang="ko-KR" b="1">
                <a:latin typeface="굴림"/>
                <a:ea typeface="굴림"/>
              </a:rPr>
              <a:t>.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3967779"/>
            <a:ext cx="2759531" cy="4213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사회복지법의 출현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0" y="4459061"/>
            <a:ext cx="7560841" cy="1320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산업화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자본주의 발달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정치∙사회체제의 변동에 따라 생겨난 사회문제해결을 위해 사회복지제도와 함께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형성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발달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노동법 </a:t>
            </a:r>
            <a:r>
              <a:rPr lang="ko-KR" altLang="en-US" b="1">
                <a:latin typeface="+mn-ea"/>
              </a:rPr>
              <a:t>→ 경제법 </a:t>
            </a:r>
            <a:r>
              <a:rPr lang="en-US" altLang="ko-KR" b="1">
                <a:latin typeface="+mn-ea"/>
              </a:rPr>
              <a:t>→ </a:t>
            </a:r>
            <a:r>
              <a:rPr lang="ko-KR" altLang="en-US" b="1">
                <a:latin typeface="+mn-ea"/>
              </a:rPr>
              <a:t>사회보장법  → 사회복지법 순으로 발전</a:t>
            </a:r>
            <a:endParaRPr lang="en-US" altLang="ko-KR" b="1"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998343" y="3602982"/>
            <a:ext cx="753181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 rot="0">
            <a:off x="992614" y="2420888"/>
            <a:ext cx="7387796" cy="1368152"/>
            <a:chOff x="827584" y="548680"/>
            <a:chExt cx="7387796" cy="1368152"/>
          </a:xfrm>
        </p:grpSpPr>
        <p:grpSp>
          <p:nvGrpSpPr>
            <p:cNvPr id="2" name="그룹 1"/>
            <p:cNvGrpSpPr/>
            <p:nvPr/>
          </p:nvGrpSpPr>
          <p:grpSpPr>
            <a:xfrm rot="0">
              <a:off x="899592" y="609538"/>
              <a:ext cx="7315788" cy="1307294"/>
              <a:chOff x="1259632" y="5013176"/>
              <a:chExt cx="7315788" cy="1307294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1259632" y="5013176"/>
                <a:ext cx="2232248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 lang="ko-KR" altLang="en-US"/>
                </a:pPr>
                <a:r>
                  <a:rPr lang="ko-KR" altLang="en-US" b="1">
                    <a:solidFill>
                      <a:srgbClr val="c00000"/>
                    </a:solidFill>
                    <a:latin typeface="굴림"/>
                    <a:ea typeface="굴림"/>
                  </a:rPr>
                  <a:t>계약 자유의 원칙</a:t>
                </a:r>
                <a:endParaRPr lang="en-US" altLang="ko-KR" b="1">
                  <a:solidFill>
                    <a:srgbClr val="c00000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1259632" y="5445224"/>
                <a:ext cx="2232248" cy="4431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 lang="ko-KR" altLang="en-US"/>
                </a:pPr>
                <a:r>
                  <a:rPr lang="ko-KR" altLang="en-US" b="1">
                    <a:solidFill>
                      <a:srgbClr val="c00000"/>
                    </a:solidFill>
                    <a:latin typeface="굴림"/>
                    <a:ea typeface="굴림"/>
                  </a:rPr>
                  <a:t>과실책임의 원칙</a:t>
                </a:r>
                <a:endParaRPr lang="en-US" altLang="ko-KR" b="1">
                  <a:solidFill>
                    <a:srgbClr val="c00000"/>
                  </a:solidFill>
                  <a:latin typeface="굴림"/>
                  <a:ea typeface="굴림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259632" y="5877272"/>
                <a:ext cx="2232248" cy="4431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 lang="ko-KR" altLang="en-US"/>
                </a:pPr>
                <a:r>
                  <a:rPr lang="ko-KR" altLang="en-US" b="1">
                    <a:solidFill>
                      <a:srgbClr val="c00000"/>
                    </a:solidFill>
                    <a:latin typeface="굴림"/>
                    <a:ea typeface="굴림"/>
                  </a:rPr>
                  <a:t>소유권 절대의 원칙</a:t>
                </a:r>
                <a:endParaRPr lang="en-US" altLang="ko-KR" b="1">
                  <a:solidFill>
                    <a:srgbClr val="c00000"/>
                  </a:solidFill>
                  <a:latin typeface="굴림"/>
                  <a:ea typeface="굴림"/>
                </a:endParaRPr>
              </a:p>
            </p:txBody>
          </p:sp>
          <p:grpSp>
            <p:nvGrpSpPr>
              <p:cNvPr id="6" name="그룹 5"/>
              <p:cNvGrpSpPr/>
              <p:nvPr/>
            </p:nvGrpSpPr>
            <p:grpSpPr>
              <a:xfrm rot="0">
                <a:off x="3707904" y="5301208"/>
                <a:ext cx="1321668" cy="864096"/>
                <a:chOff x="3419872" y="5301208"/>
                <a:chExt cx="1321668" cy="864096"/>
              </a:xfrm>
            </p:grpSpPr>
            <p:cxnSp>
              <p:nvCxnSpPr>
                <p:cNvPr id="8" name="직선 연결선 7"/>
                <p:cNvCxnSpPr/>
                <p:nvPr/>
              </p:nvCxnSpPr>
              <p:spPr>
                <a:xfrm>
                  <a:off x="3419872" y="5301208"/>
                  <a:ext cx="6480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직선 연결선 8"/>
                <p:cNvCxnSpPr/>
                <p:nvPr/>
              </p:nvCxnSpPr>
              <p:spPr>
                <a:xfrm>
                  <a:off x="3419872" y="5733256"/>
                  <a:ext cx="115212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직선 연결선 9"/>
                <p:cNvCxnSpPr/>
                <p:nvPr/>
              </p:nvCxnSpPr>
              <p:spPr>
                <a:xfrm>
                  <a:off x="3419872" y="6165304"/>
                  <a:ext cx="6480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직선 연결선 10"/>
                <p:cNvCxnSpPr/>
                <p:nvPr/>
              </p:nvCxnSpPr>
              <p:spPr>
                <a:xfrm>
                  <a:off x="4067944" y="5301208"/>
                  <a:ext cx="0" cy="86409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직선 연결선 11"/>
                <p:cNvCxnSpPr/>
                <p:nvPr/>
              </p:nvCxnSpPr>
              <p:spPr>
                <a:xfrm>
                  <a:off x="4564380" y="5532120"/>
                  <a:ext cx="0" cy="40386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/>
                <p:cNvCxnSpPr/>
                <p:nvPr/>
              </p:nvCxnSpPr>
              <p:spPr>
                <a:xfrm>
                  <a:off x="4548768" y="5548124"/>
                  <a:ext cx="18478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직선 연결선 13"/>
                <p:cNvCxnSpPr/>
                <p:nvPr/>
              </p:nvCxnSpPr>
              <p:spPr>
                <a:xfrm>
                  <a:off x="4556760" y="5934040"/>
                  <a:ext cx="18478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/>
              <p:cNvSpPr txBox="1"/>
              <p:nvPr/>
            </p:nvSpPr>
            <p:spPr>
              <a:xfrm>
                <a:off x="4975020" y="5238753"/>
                <a:ext cx="36004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 lang="ko-KR" altLang="en-US"/>
                </a:pPr>
                <a:r>
                  <a:rPr lang="ko-KR" altLang="en-US" b="1">
                    <a:solidFill>
                      <a:srgbClr val="c00000"/>
                    </a:solidFill>
                    <a:latin typeface="굴림"/>
                    <a:ea typeface="굴림"/>
                  </a:rPr>
                  <a:t>富의 不平等</a:t>
                </a:r>
                <a:endParaRPr lang="ko-KR" altLang="en-US" b="1">
                  <a:solidFill>
                    <a:srgbClr val="c00000"/>
                  </a:solidFill>
                  <a:latin typeface="굴림"/>
                  <a:ea typeface="굴림"/>
                </a:endParaRPr>
              </a:p>
              <a:p>
                <a:pPr>
                  <a:lnSpc>
                    <a:spcPct val="150000"/>
                  </a:lnSpc>
                  <a:defRPr lang="ko-KR" altLang="en-US"/>
                </a:pPr>
                <a:r>
                  <a:rPr lang="ko-KR" altLang="en-US" b="1">
                    <a:solidFill>
                      <a:srgbClr val="c00000"/>
                    </a:solidFill>
                    <a:latin typeface="굴림"/>
                    <a:ea typeface="굴림"/>
                  </a:rPr>
                  <a:t>사회적 취약계층의 생존 위협</a:t>
                </a:r>
                <a:endParaRPr lang="en-US" altLang="ko-KR" b="1">
                  <a:solidFill>
                    <a:srgbClr val="c00000"/>
                  </a:solidFill>
                  <a:latin typeface="굴림"/>
                  <a:ea typeface="굴림"/>
                </a:endParaRPr>
              </a:p>
            </p:txBody>
          </p:sp>
        </p:grpSp>
        <p:sp>
          <p:nvSpPr>
            <p:cNvPr id="15" name="직사각형 14"/>
            <p:cNvSpPr/>
            <p:nvPr/>
          </p:nvSpPr>
          <p:spPr>
            <a:xfrm>
              <a:off x="827584" y="548680"/>
              <a:ext cx="7128792" cy="136815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89856" y="786653"/>
            <a:ext cx="7254552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시민법을 근거로 한 시민사회의 정치경제적 원리가 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자본주의의 발전과 함께 상호 모순적으로 변모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시민법의 한계에 대한 비판적 견지에서 독립된 법영역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사회법</a:t>
            </a:r>
            <a:r>
              <a:rPr lang="en-US" altLang="ko-KR" b="1">
                <a:latin typeface="굴림"/>
                <a:ea typeface="굴림"/>
              </a:rPr>
              <a:t>)</a:t>
            </a:r>
            <a:r>
              <a:rPr lang="ko-KR" altLang="en-US" b="1">
                <a:latin typeface="굴림"/>
                <a:ea typeface="굴림"/>
              </a:rPr>
              <a:t>으로 자리를 확보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1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88608"/>
            <a:ext cx="2948243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사회복지법의 原型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052736"/>
            <a:ext cx="7632848" cy="5544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생존권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(right of live)&gt;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생존(生存)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또는 생활을 위하여 필요한 조건을 확보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요구하는 권리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생리적으로 인간의 생명 유지에 필요한 물자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즉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감축불가능의 최저한의 생활의 조달에 관한 보다 긴급하고 강력한 본능적인 욕구의 법적 표현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생활권적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사회권적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사회적 기본권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생존권의 현실화는 정책적으로는 사회정책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경제정책과 결부되는 동시에 각종 사회입법의 기반이 된다</a:t>
            </a:r>
            <a:r>
              <a:rPr lang="en-US" altLang="ko-KR" b="1">
                <a:latin typeface="굴림"/>
                <a:ea typeface="굴림"/>
              </a:rPr>
              <a:t>.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5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생존권 사상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&gt;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자유방임의 경제원리와 그것을 법적 지주로 하는 소유권 절대의 원칙과 계약 자유의 원칙에 대한 비판과 항의의 표현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“</a:t>
            </a:r>
            <a:r>
              <a:rPr lang="ko-KR" altLang="en-US" b="1">
                <a:latin typeface="굴림"/>
                <a:ea typeface="굴림"/>
              </a:rPr>
              <a:t>인간은 누구나 건강하고 문화적인 생활을 할 권리가 있다</a:t>
            </a:r>
            <a:r>
              <a:rPr lang="en-US" altLang="ko-KR" b="1">
                <a:latin typeface="굴림"/>
                <a:ea typeface="굴림"/>
              </a:rPr>
              <a:t>.”</a:t>
            </a:r>
            <a:r>
              <a:rPr lang="ko-KR" altLang="en-US" b="1">
                <a:latin typeface="굴림"/>
                <a:ea typeface="굴림"/>
              </a:rPr>
              <a:t>고 하는 자연법적 이론에 입각 </a:t>
            </a:r>
            <a:r>
              <a:rPr lang="en-US" altLang="ko-KR" b="1">
                <a:latin typeface="굴림"/>
                <a:ea typeface="굴림"/>
              </a:rPr>
              <a:t>(17,8</a:t>
            </a:r>
            <a:r>
              <a:rPr lang="ko-KR" altLang="en-US" b="1">
                <a:latin typeface="굴림"/>
                <a:ea typeface="굴림"/>
              </a:rPr>
              <a:t>세기 시대사조였던 계몽주의사상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미국 독립선언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프랑스 혁명에 영향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077362" y="3510749"/>
            <a:ext cx="727898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1077362" y="3933056"/>
            <a:ext cx="327861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9099" y="3645024"/>
            <a:ext cx="3042821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5) </a:t>
            </a:r>
            <a:r>
              <a:rPr lang="ko-KR" altLang="en-US" sz="2200" b="1">
                <a:latin typeface="HY둥근고딕B"/>
                <a:ea typeface="HY둥근고딕B"/>
              </a:rPr>
              <a:t>헌법의 복지권 조항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4266962"/>
            <a:ext cx="6630341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n-ea"/>
              </a:rPr>
              <a:t>◦ </a:t>
            </a:r>
            <a:r>
              <a:rPr lang="ko-KR" altLang="en-US" b="1">
                <a:latin typeface="+mn-ea"/>
              </a:rPr>
              <a:t>행복추구권</a:t>
            </a:r>
            <a:r>
              <a:rPr lang="en-US" altLang="ko-KR" b="1">
                <a:latin typeface="+mn-ea"/>
              </a:rPr>
              <a:t>(</a:t>
            </a:r>
            <a:r>
              <a:rPr lang="en-US" altLang="ko-KR" b="1">
                <a:latin typeface="굴림"/>
                <a:ea typeface="굴림"/>
              </a:rPr>
              <a:t>§ 10</a:t>
            </a:r>
            <a:r>
              <a:rPr lang="ko-KR" altLang="en-US" b="1">
                <a:latin typeface="굴림"/>
                <a:ea typeface="굴림"/>
              </a:rPr>
              <a:t>조</a:t>
            </a:r>
            <a:r>
              <a:rPr lang="en-US" altLang="ko-KR" b="1">
                <a:latin typeface="굴림"/>
                <a:ea typeface="굴림"/>
              </a:rPr>
              <a:t>)		◦ </a:t>
            </a:r>
            <a:r>
              <a:rPr lang="ko-KR" altLang="en-US" b="1">
                <a:latin typeface="굴림"/>
                <a:ea typeface="굴림"/>
              </a:rPr>
              <a:t>교육을 받을 권리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en-US" altLang="ko-KR" b="1">
                <a:latin typeface="굴림"/>
              </a:rPr>
              <a:t>§ 31</a:t>
            </a:r>
            <a:r>
              <a:rPr lang="ko-KR" altLang="en-US" b="1">
                <a:latin typeface="굴림"/>
              </a:rPr>
              <a:t>조</a:t>
            </a:r>
            <a:r>
              <a:rPr lang="en-US" altLang="ko-KR" b="1">
                <a:latin typeface="굴림"/>
              </a:rPr>
              <a:t>)</a:t>
            </a:r>
            <a:endParaRPr lang="en-US" altLang="ko-KR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근로의 권리</a:t>
            </a:r>
            <a:r>
              <a:rPr lang="en-US" altLang="ko-KR" b="1">
                <a:latin typeface="굴림"/>
              </a:rPr>
              <a:t>(§ 32</a:t>
            </a:r>
            <a:r>
              <a:rPr lang="ko-KR" altLang="en-US" b="1">
                <a:latin typeface="굴림"/>
              </a:rPr>
              <a:t>조</a:t>
            </a:r>
            <a:r>
              <a:rPr lang="en-US" altLang="ko-KR" b="1">
                <a:latin typeface="굴림"/>
              </a:rPr>
              <a:t>)		</a:t>
            </a: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노동 </a:t>
            </a:r>
            <a:r>
              <a:rPr lang="en-US" altLang="ko-KR" b="1">
                <a:latin typeface="굴림"/>
                <a:ea typeface="굴림"/>
              </a:rPr>
              <a:t>3</a:t>
            </a:r>
            <a:r>
              <a:rPr lang="ko-KR" altLang="en-US" b="1">
                <a:latin typeface="굴림"/>
                <a:ea typeface="굴림"/>
              </a:rPr>
              <a:t>권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en-US" altLang="ko-KR" b="1">
                <a:latin typeface="굴림"/>
              </a:rPr>
              <a:t>§ 33</a:t>
            </a:r>
            <a:r>
              <a:rPr lang="ko-KR" altLang="en-US" b="1">
                <a:latin typeface="굴림"/>
              </a:rPr>
              <a:t>조</a:t>
            </a:r>
            <a:r>
              <a:rPr lang="en-US" altLang="ko-KR" b="1">
                <a:latin typeface="굴림"/>
              </a:rPr>
              <a:t>)</a:t>
            </a:r>
            <a:endParaRPr lang="en-US" altLang="ko-KR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인간다운 생활을 할 권리</a:t>
            </a:r>
            <a:r>
              <a:rPr lang="en-US" altLang="ko-KR" b="1">
                <a:latin typeface="굴림"/>
              </a:rPr>
              <a:t>(§ 34</a:t>
            </a:r>
            <a:r>
              <a:rPr lang="ko-KR" altLang="en-US" b="1">
                <a:latin typeface="굴림"/>
              </a:rPr>
              <a:t>조</a:t>
            </a:r>
            <a:r>
              <a:rPr lang="en-US" altLang="ko-KR" b="1">
                <a:latin typeface="굴림"/>
              </a:rPr>
              <a:t>)	</a:t>
            </a: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</a:rPr>
              <a:t>환경권</a:t>
            </a:r>
            <a:r>
              <a:rPr lang="en-US" altLang="ko-KR" b="1">
                <a:latin typeface="굴림"/>
              </a:rPr>
              <a:t>(§ 35</a:t>
            </a:r>
            <a:r>
              <a:rPr lang="ko-KR" altLang="en-US" b="1">
                <a:latin typeface="굴림"/>
              </a:rPr>
              <a:t>조</a:t>
            </a:r>
            <a:r>
              <a:rPr lang="en-US" altLang="ko-KR" b="1">
                <a:latin typeface="굴림"/>
              </a:rPr>
              <a:t>)</a:t>
            </a:r>
            <a:endParaRPr lang="en-US" altLang="ko-KR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보건권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en-US" altLang="ko-KR" b="1">
                <a:latin typeface="굴림"/>
              </a:rPr>
              <a:t>§ 36</a:t>
            </a:r>
            <a:r>
              <a:rPr lang="ko-KR" altLang="en-US" b="1">
                <a:latin typeface="굴림"/>
              </a:rPr>
              <a:t>조</a:t>
            </a:r>
            <a:r>
              <a:rPr lang="en-US" altLang="ko-KR" b="1">
                <a:latin typeface="굴림"/>
              </a:rPr>
              <a:t>)</a:t>
            </a:r>
            <a:endParaRPr lang="en-US" altLang="ko-KR" b="1">
              <a:latin typeface="+mn-ea"/>
              <a:ea typeface="굴림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71600" y="980728"/>
            <a:ext cx="7560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(1) </a:t>
            </a:r>
            <a:r>
              <a:rPr lang="ko-KR" altLang="en-US" b="1">
                <a:latin typeface="+mj-ea"/>
                <a:ea typeface="+mj-ea"/>
              </a:rPr>
              <a:t>인간다운 생활의 실현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(2) </a:t>
            </a:r>
            <a:r>
              <a:rPr lang="ko-KR" altLang="en-US" b="1">
                <a:latin typeface="+mj-ea"/>
                <a:ea typeface="+mj-ea"/>
              </a:rPr>
              <a:t>사회복지의 증진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(3) </a:t>
            </a:r>
            <a:r>
              <a:rPr lang="ko-KR" altLang="en-US" b="1">
                <a:latin typeface="+mj-ea"/>
                <a:ea typeface="+mj-ea"/>
              </a:rPr>
              <a:t>재활</a:t>
            </a:r>
            <a:r>
              <a:rPr lang="ko-KR" altLang="en-US" b="1">
                <a:latin typeface="굴림"/>
                <a:ea typeface="굴림"/>
              </a:rPr>
              <a:t>∙자립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(4) </a:t>
            </a:r>
            <a:r>
              <a:rPr lang="ko-KR" altLang="en-US" b="1">
                <a:latin typeface="+mj-ea"/>
                <a:ea typeface="+mj-ea"/>
              </a:rPr>
              <a:t>소득재분배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(5) </a:t>
            </a:r>
            <a:r>
              <a:rPr lang="ko-KR" altLang="en-US" b="1">
                <a:latin typeface="+mj-ea"/>
                <a:ea typeface="+mj-ea"/>
              </a:rPr>
              <a:t>사회통합</a:t>
            </a:r>
            <a:endParaRPr lang="ko-KR" altLang="en-US" b="1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+mj-ea"/>
                <a:ea typeface="+mj-ea"/>
              </a:rPr>
              <a:t>(6) </a:t>
            </a:r>
            <a:r>
              <a:rPr lang="ko-KR" altLang="en-US" b="1">
                <a:latin typeface="+mj-ea"/>
                <a:ea typeface="+mj-ea"/>
              </a:rPr>
              <a:t>수급권의 권리성와 국가</a:t>
            </a:r>
            <a:r>
              <a:rPr lang="ko-KR" altLang="en-US" b="1">
                <a:latin typeface="굴림"/>
                <a:ea typeface="굴림"/>
              </a:rPr>
              <a:t>∙사회의 책임</a:t>
            </a:r>
            <a:endParaRPr lang="en-US" altLang="ko-KR" b="1">
              <a:latin typeface="+mj-ea"/>
              <a:ea typeface="+mj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8898" y="468556"/>
            <a:ext cx="3607078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사회복지법의 실천 이념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548680"/>
            <a:ext cx="2493972" cy="4209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6) </a:t>
            </a:r>
            <a:r>
              <a:rPr lang="ko-KR" altLang="en-US" sz="2200" b="1">
                <a:latin typeface="HY둥근고딕B"/>
                <a:ea typeface="HY둥근고딕B"/>
              </a:rPr>
              <a:t>사회복지법 체계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grpSp>
        <p:nvGrpSpPr>
          <p:cNvPr id="31" name="그룹 30"/>
          <p:cNvGrpSpPr/>
          <p:nvPr/>
        </p:nvGrpSpPr>
        <p:grpSpPr>
          <a:xfrm rot="0">
            <a:off x="431535" y="1232755"/>
            <a:ext cx="8388937" cy="5166139"/>
            <a:chOff x="431535" y="1232755"/>
            <a:chExt cx="8767211" cy="5166139"/>
          </a:xfrm>
        </p:grpSpPr>
        <p:sp>
          <p:nvSpPr>
            <p:cNvPr id="5" name="TextBox 4"/>
            <p:cNvSpPr txBox="1"/>
            <p:nvPr/>
          </p:nvSpPr>
          <p:spPr>
            <a:xfrm>
              <a:off x="431535" y="2324888"/>
              <a:ext cx="1617985" cy="311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500" b="1"/>
                <a:t>사회보장기본법</a:t>
              </a:r>
              <a:endParaRPr lang="ko-KR" altLang="en-US" sz="1500" b="1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3544" y="4396561"/>
              <a:ext cx="1696487" cy="297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사회복지사업법</a:t>
              </a:r>
              <a:endParaRPr lang="ko-KR" altLang="en-US" sz="1400" b="1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10607" y="1294288"/>
              <a:ext cx="1708427" cy="2944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사회보험 관계법 </a:t>
              </a:r>
              <a:endParaRPr lang="ko-KR" altLang="en-US" sz="1400" b="1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78039" y="2057203"/>
              <a:ext cx="1804776" cy="293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공공부조 관계법</a:t>
              </a:r>
              <a:endParaRPr lang="ko-KR" altLang="en-US" sz="1400" b="1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11758" y="4401107"/>
              <a:ext cx="1744904" cy="292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사회서비스 관계법</a:t>
              </a:r>
              <a:endParaRPr lang="ko-KR" altLang="en-US" sz="1400" b="1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09457" y="2990663"/>
              <a:ext cx="1897715" cy="2935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관련복지제도 관계법</a:t>
              </a:r>
              <a:endParaRPr lang="ko-KR" altLang="en-US" sz="1400" b="1"/>
            </a:p>
          </p:txBody>
        </p:sp>
        <p:cxnSp>
          <p:nvCxnSpPr>
            <p:cNvPr id="13" name="직선 연결선 12"/>
            <p:cNvCxnSpPr/>
            <p:nvPr/>
          </p:nvCxnSpPr>
          <p:spPr>
            <a:xfrm rot="5400000">
              <a:off x="646225" y="3021630"/>
              <a:ext cx="3046985" cy="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169716" y="1498139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2169716" y="2240868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169716" y="3176972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1870539" y="2465737"/>
              <a:ext cx="2880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1917688" y="4545124"/>
              <a:ext cx="53007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171148" y="1232755"/>
              <a:ext cx="3033343" cy="7274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국민연금법</a:t>
              </a:r>
              <a:r>
                <a:rPr lang="en-US" altLang="ko-KR" sz="1400" b="1"/>
                <a:t>, </a:t>
              </a:r>
              <a:r>
                <a:rPr lang="ko-KR" altLang="en-US" sz="1400" b="1"/>
                <a:t>국민건강보험법</a:t>
              </a:r>
              <a:r>
                <a:rPr lang="en-US" altLang="ko-KR" sz="1400" b="1"/>
                <a:t>,</a:t>
              </a:r>
              <a:endParaRPr lang="en-US" altLang="ko-KR" sz="1400" b="1"/>
            </a:p>
            <a:p>
              <a:pPr lvl="0">
                <a:defRPr lang="ko-KR" altLang="en-US"/>
              </a:pPr>
              <a:r>
                <a:rPr lang="ko-KR" altLang="en-US" sz="1400" b="1"/>
                <a:t>산업재해보상보험법</a:t>
              </a:r>
              <a:r>
                <a:rPr lang="en-US" altLang="ko-KR" sz="1400" b="1"/>
                <a:t>, </a:t>
              </a:r>
              <a:r>
                <a:rPr lang="ko-KR" altLang="en-US" sz="1400" b="1"/>
                <a:t>고용보험법</a:t>
              </a:r>
              <a:r>
                <a:rPr lang="en-US" altLang="ko-KR" sz="1400" b="1"/>
                <a:t>,</a:t>
              </a:r>
              <a:endParaRPr lang="en-US" altLang="ko-KR" sz="1400" b="1"/>
            </a:p>
            <a:p>
              <a:pPr lvl="0">
                <a:defRPr lang="ko-KR" altLang="en-US"/>
              </a:pPr>
              <a:r>
                <a:rPr lang="ko-KR" altLang="en-US" sz="1400" b="1"/>
                <a:t>노인장기요양보험법</a:t>
              </a:r>
              <a:endParaRPr lang="ko-KR" altLang="en-US" sz="1400" b="1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75675" y="2035577"/>
              <a:ext cx="3066442" cy="743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국민기초생활보장법, 의료급여법</a:t>
              </a:r>
              <a:r>
                <a:rPr lang="en-US" altLang="ko-KR" sz="1400" b="1"/>
                <a:t>, </a:t>
              </a:r>
              <a:r>
                <a:rPr lang="ko-KR" altLang="en-US" sz="1400" b="1"/>
                <a:t>재해구호법</a:t>
              </a:r>
              <a:r>
                <a:rPr lang="en-US" altLang="ko-KR" sz="1400" b="1"/>
                <a:t>,</a:t>
              </a:r>
              <a:r>
                <a:rPr lang="ko-KR" altLang="en-US" sz="1400" b="1"/>
                <a:t> 긴급복지원법</a:t>
              </a:r>
              <a:endParaRPr lang="ko-KR" altLang="en-US" sz="1400" b="1"/>
            </a:p>
            <a:p>
              <a:pPr lvl="0">
                <a:defRPr lang="ko-KR" altLang="en-US"/>
              </a:pPr>
              <a:r>
                <a:rPr lang="ko-KR" altLang="en-US" sz="1400" b="1"/>
                <a:t>기초노령연금법</a:t>
              </a:r>
              <a:r>
                <a:rPr lang="en-US" altLang="ko-KR" sz="1400" b="1"/>
                <a:t>, </a:t>
              </a:r>
              <a:r>
                <a:rPr lang="ko-KR" altLang="en-US" sz="1400" b="1"/>
                <a:t>장애인연금</a:t>
              </a:r>
              <a:r>
                <a:rPr lang="ko-KR" altLang="en-US" sz="1500" b="1"/>
                <a:t>법</a:t>
              </a:r>
              <a:endParaRPr lang="ko-KR" altLang="en-US" sz="1500" b="1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75954" y="2918733"/>
              <a:ext cx="5022792" cy="11560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근로기준법</a:t>
              </a:r>
              <a:r>
                <a:rPr lang="en-US" altLang="ko-KR" sz="1400" b="1"/>
                <a:t>,</a:t>
              </a:r>
              <a:r>
                <a:rPr lang="ko-KR" altLang="en-US" sz="1400" b="1"/>
                <a:t> 최저임금법</a:t>
              </a:r>
              <a:endParaRPr lang="ko-KR" altLang="en-US" sz="1400" b="1"/>
            </a:p>
            <a:p>
              <a:pPr lvl="0">
                <a:defRPr lang="ko-KR" altLang="en-US"/>
              </a:pPr>
              <a:r>
                <a:rPr lang="ko-KR" altLang="en-US" sz="1400" b="1"/>
                <a:t>남녀고용평등과 일</a:t>
              </a:r>
              <a:r>
                <a:rPr lang="ko-KR" altLang="en-US" sz="1400" b="1">
                  <a:latin typeface="굴림"/>
                  <a:ea typeface="굴림"/>
                </a:rPr>
                <a:t>∙가정양립지원에 관한 법률</a:t>
              </a:r>
              <a:r>
                <a:rPr lang="en-US" altLang="ko-KR" sz="1400" b="1">
                  <a:latin typeface="굴림"/>
                  <a:ea typeface="굴림"/>
                </a:rPr>
                <a:t>,</a:t>
              </a:r>
              <a:r>
                <a:rPr lang="ko-KR" altLang="en-US" sz="1400" b="1">
                  <a:latin typeface="굴림"/>
                  <a:ea typeface="굴림"/>
                </a:rPr>
                <a:t> 모자보건법,</a:t>
              </a:r>
              <a:endParaRPr lang="ko-KR" altLang="en-US" sz="1400" b="1">
                <a:latin typeface="굴림"/>
                <a:ea typeface="굴림"/>
              </a:endParaRPr>
            </a:p>
            <a:p>
              <a:pPr lvl="0">
                <a:defRPr lang="ko-KR" altLang="en-US"/>
              </a:pPr>
              <a:r>
                <a:rPr lang="ko-KR" altLang="en-US" sz="1400" b="1"/>
                <a:t>평생교육법</a:t>
              </a:r>
              <a:r>
                <a:rPr lang="en-US" altLang="ko-KR" sz="1400" b="1"/>
                <a:t>, </a:t>
              </a:r>
              <a:r>
                <a:rPr lang="ko-KR" altLang="en-US" sz="1400" b="1"/>
                <a:t>고령자고용촉진법</a:t>
              </a:r>
              <a:r>
                <a:rPr lang="en-US" altLang="ko-KR" sz="1400" b="1"/>
                <a:t>,</a:t>
              </a:r>
              <a:endParaRPr lang="en-US" altLang="ko-KR" sz="1400" b="1"/>
            </a:p>
            <a:p>
              <a:pPr lvl="0">
                <a:defRPr lang="ko-KR" altLang="en-US"/>
              </a:pPr>
              <a:r>
                <a:rPr lang="ko-KR" altLang="en-US" sz="1400" b="1"/>
                <a:t>장애인고용촉진 및 직업재활법</a:t>
              </a:r>
              <a:r>
                <a:rPr lang="en-US" altLang="ko-KR" sz="1400" b="1"/>
                <a:t>,</a:t>
              </a:r>
              <a:endParaRPr lang="en-US" altLang="ko-KR" sz="1400" b="1"/>
            </a:p>
            <a:p>
              <a:pPr lvl="0">
                <a:defRPr lang="ko-KR" altLang="en-US"/>
              </a:pPr>
              <a:r>
                <a:rPr lang="ko-KR" altLang="en-US" sz="1400" b="1"/>
                <a:t>특수교육진흥법</a:t>
              </a:r>
              <a:endParaRPr lang="ko-KR" altLang="en-US" sz="1400" b="1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38327" y="4183142"/>
              <a:ext cx="5060419" cy="22157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sz="1400" b="1"/>
                <a:t>아동복지법</a:t>
              </a:r>
              <a:r>
                <a:rPr lang="en-US" altLang="ko-KR" sz="1400" b="1"/>
                <a:t>, </a:t>
              </a:r>
              <a:r>
                <a:rPr lang="ko-KR" altLang="en-US" sz="1400" b="1"/>
                <a:t>노인복지법</a:t>
              </a:r>
              <a:r>
                <a:rPr lang="en-US" altLang="ko-KR" sz="1400" b="1"/>
                <a:t>,</a:t>
              </a:r>
              <a:r>
                <a:rPr lang="ko-KR" altLang="en-US" sz="1400" b="1"/>
                <a:t> 장애인복지법</a:t>
              </a:r>
              <a:r>
                <a:rPr lang="en-US" altLang="ko-KR" sz="1400" b="1"/>
                <a:t>, </a:t>
              </a:r>
              <a:r>
                <a:rPr lang="ko-KR" altLang="en-US" sz="1400" b="1"/>
                <a:t>한부모가족지원법</a:t>
              </a:r>
              <a:r>
                <a:rPr lang="en-US" altLang="ko-KR" sz="1400" b="1"/>
                <a:t>,</a:t>
              </a:r>
              <a:r>
                <a:rPr lang="ko-KR" altLang="en-US" sz="1400" b="1"/>
                <a:t> 영유아보육법</a:t>
              </a:r>
              <a:r>
                <a:rPr lang="en-US" altLang="ko-KR" sz="1400" b="1"/>
                <a:t>,</a:t>
              </a:r>
              <a:r>
                <a:rPr lang="ko-KR" altLang="en-US" sz="1400" b="1"/>
                <a:t> 사회복지공동모금회법, 건강가정기본법,</a:t>
              </a:r>
              <a:endParaRPr lang="ko-KR" altLang="en-US" sz="1400" b="1"/>
            </a:p>
            <a:p>
              <a:pPr lvl="0">
                <a:defRPr lang="ko-KR" altLang="en-US"/>
              </a:pPr>
              <a:r>
                <a:rPr lang="ko-KR" altLang="en-US" sz="1400" b="1"/>
                <a:t>자원봉사활동기본법, 다문화가족지원법, 가정폭력방지 및 피해자보호에 관한 법률,  성폭력범죄 처벌 및 피해자보호 등에 관한 법률, 성매매방지및피해자보호등에관한 법률,</a:t>
              </a:r>
              <a:endParaRPr lang="ko-KR" altLang="en-US" sz="1400" b="1"/>
            </a:p>
            <a:p>
              <a:pPr lvl="0">
                <a:defRPr lang="ko-KR" altLang="en-US"/>
              </a:pPr>
              <a:r>
                <a:rPr lang="ko-KR" altLang="en-US" sz="1400" b="1"/>
                <a:t>청소년보호법, 청소년복지지원법, 아동·청소년의성보호에관한법률, 장애인·노인·임산부등의편의증진보장에관한법률,</a:t>
              </a:r>
              <a:endParaRPr lang="ko-KR" altLang="en-US" sz="1400" b="1"/>
            </a:p>
            <a:p>
              <a:pPr lvl="0">
                <a:defRPr lang="ko-KR" altLang="en-US"/>
              </a:pPr>
              <a:r>
                <a:rPr lang="ko-KR" altLang="en-US" sz="1400" b="1"/>
                <a:t>장애인차별금지및권리구제등에관한법률, 정신보건법, 농어촌주민의보건복지증진을위한특별법, 저출산·고령사회기본법, 양성평등기본법</a:t>
              </a:r>
              <a:endParaRPr lang="ko-KR" altLang="en-US" sz="1400" b="1"/>
            </a:p>
          </p:txBody>
        </p:sp>
      </p:grpSp>
      <p:sp>
        <p:nvSpPr>
          <p:cNvPr id="3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2345764" cy="4483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2. </a:t>
            </a:r>
            <a:r>
              <a:rPr lang="ko-KR" altLang="en-US" sz="2400" b="1">
                <a:latin typeface="HY수평선B"/>
                <a:ea typeface="HY수평선B"/>
              </a:rPr>
              <a:t>사회복지정책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442393"/>
            <a:ext cx="3035756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사회복지정책의 의미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89" y="1874441"/>
            <a:ext cx="7632850" cy="1200229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정책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(policy&gt;</a:t>
            </a:r>
            <a:endParaRPr lang="en-US" altLang="ko-KR" b="1">
              <a:solidFill>
                <a:srgbClr val="c00000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1700" b="1">
                <a:latin typeface="굴림"/>
              </a:rPr>
              <a:t>◦ </a:t>
            </a:r>
            <a:r>
              <a:rPr lang="ko-KR" altLang="en-US" sz="1700" b="1">
                <a:latin typeface="굴림"/>
              </a:rPr>
              <a:t>상시적 지침</a:t>
            </a:r>
            <a:r>
              <a:rPr lang="en-US" altLang="ko-KR" sz="1700" b="1">
                <a:latin typeface="굴림"/>
              </a:rPr>
              <a:t>,</a:t>
            </a:r>
            <a:r>
              <a:rPr lang="ko-KR" altLang="en-US" sz="1700" b="1">
                <a:latin typeface="굴림"/>
              </a:rPr>
              <a:t> 계획의 본질적인 내용</a:t>
            </a:r>
            <a:r>
              <a:rPr lang="en-US" altLang="ko-KR" sz="1700" b="1">
                <a:latin typeface="굴림"/>
              </a:rPr>
              <a:t>(</a:t>
            </a:r>
            <a:r>
              <a:rPr lang="ko-KR" altLang="en-US" sz="1700" b="1">
                <a:latin typeface="굴림"/>
              </a:rPr>
              <a:t>계획된 지침이나 내용</a:t>
            </a:r>
            <a:r>
              <a:rPr lang="en-US" altLang="ko-KR" sz="1700" b="1">
                <a:latin typeface="굴림"/>
              </a:rPr>
              <a:t>)</a:t>
            </a:r>
            <a:endParaRPr lang="en-US" altLang="ko-KR" sz="1700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1700" b="1">
                <a:latin typeface="굴림"/>
              </a:rPr>
              <a:t>◦ </a:t>
            </a:r>
            <a:r>
              <a:rPr lang="ko-KR" altLang="en-US" sz="1700" b="1">
                <a:latin typeface="굴림"/>
              </a:rPr>
              <a:t>현재와 미래의 결정을 안내하고 결정하는 명확한 행동지침</a:t>
            </a:r>
            <a:endParaRPr lang="en-US" altLang="ko-KR" sz="1700" b="1">
              <a:latin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3588" y="3032956"/>
            <a:ext cx="7848872" cy="3032564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사회복지정책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&gt;</a:t>
            </a:r>
            <a:endParaRPr lang="en-US" altLang="ko-KR" b="1">
              <a:solidFill>
                <a:srgbClr val="c00000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latin typeface="굴림"/>
              </a:rPr>
              <a:t>◦</a:t>
            </a:r>
            <a:r>
              <a:rPr lang="en-US" altLang="ko-KR" sz="1700" b="1">
                <a:latin typeface="굴림"/>
              </a:rPr>
              <a:t> </a:t>
            </a:r>
            <a:r>
              <a:rPr lang="ko-KR" altLang="en-US" sz="1700" b="1">
                <a:latin typeface="굴림"/>
              </a:rPr>
              <a:t>국가가 소득재분배를 그 주된 정책수단으로 하여 국민을 대상으로 인간다운 최저한의 생활을 보다 효과적으로 보장하기 위한 국가의 정책</a:t>
            </a:r>
            <a:r>
              <a:rPr lang="en-US" altLang="ko-KR" sz="1700" b="1">
                <a:latin typeface="굴림"/>
              </a:rPr>
              <a:t>(</a:t>
            </a:r>
            <a:r>
              <a:rPr lang="ko-KR" altLang="en-US" sz="1700" b="1">
                <a:latin typeface="굴림"/>
              </a:rPr>
              <a:t>소득보장정책</a:t>
            </a:r>
            <a:r>
              <a:rPr lang="en-US" altLang="ko-KR" sz="1700" b="1">
                <a:latin typeface="굴림"/>
              </a:rPr>
              <a:t>·</a:t>
            </a:r>
            <a:r>
              <a:rPr lang="ko-KR" altLang="en-US" sz="1700" b="1">
                <a:latin typeface="굴림"/>
              </a:rPr>
              <a:t>의료보장정책 등</a:t>
            </a:r>
            <a:r>
              <a:rPr lang="en-US" altLang="ko-KR" sz="1700" b="1">
                <a:latin typeface="굴림"/>
              </a:rPr>
              <a:t>)</a:t>
            </a:r>
            <a:endParaRPr lang="en-US" altLang="ko-KR" sz="1700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1700" b="1">
                <a:latin typeface="굴림"/>
              </a:rPr>
              <a:t>◦ </a:t>
            </a:r>
            <a:r>
              <a:rPr lang="ko-KR" altLang="en-US" sz="1700" b="1">
                <a:latin typeface="굴림"/>
              </a:rPr>
              <a:t>인간의</a:t>
            </a:r>
            <a:r>
              <a:rPr lang="en-US" altLang="ko-KR" sz="1700" b="1">
                <a:latin typeface="굴림"/>
              </a:rPr>
              <a:t> </a:t>
            </a:r>
            <a:r>
              <a:rPr lang="ko-KR" altLang="en-US" sz="1700" b="1">
                <a:latin typeface="굴림"/>
              </a:rPr>
              <a:t>존엄성을 기본 가치로 하는 인간지향적인 정책</a:t>
            </a:r>
            <a:endParaRPr lang="ko-KR" altLang="en-US" sz="1700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ko-KR" sz="1700" b="1">
                <a:latin typeface="굴림"/>
              </a:rPr>
              <a:t>◦</a:t>
            </a:r>
            <a:r>
              <a:rPr lang="en-US" altLang="ko-KR" sz="1700" b="1">
                <a:latin typeface="굴림"/>
              </a:rPr>
              <a:t> </a:t>
            </a:r>
            <a:r>
              <a:rPr lang="ko-KR" altLang="en-US" sz="1700" b="1">
                <a:latin typeface="굴림"/>
              </a:rPr>
              <a:t>사회구성원의 복지 증진에 관한 정부의 계획된 지침이나 내용</a:t>
            </a:r>
            <a:endParaRPr lang="ko-KR" altLang="en-US" sz="1700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1700" b="1">
                <a:latin typeface="굴림"/>
              </a:rPr>
              <a:t>※</a:t>
            </a:r>
            <a:r>
              <a:rPr lang="ko-KR" altLang="en-US" sz="1700" b="1">
                <a:latin typeface="굴림"/>
              </a:rPr>
              <a:t>사회복지정책은 어떤 이데올로기에 의해 주도되느냐에 따라 성격이 달라진다</a:t>
            </a:r>
            <a:r>
              <a:rPr lang="ko-KR" altLang="en-US" sz="1700" b="1">
                <a:solidFill>
                  <a:srgbClr val="ff0000"/>
                </a:solidFill>
                <a:latin typeface="굴림"/>
              </a:rPr>
              <a:t>(</a:t>
            </a:r>
            <a:r>
              <a:rPr lang="ko-KR" altLang="en-US" sz="1700" b="1">
                <a:solidFill>
                  <a:srgbClr val="c00000"/>
                </a:solidFill>
                <a:latin typeface="굴림"/>
              </a:rPr>
              <a:t>한 사회의 사회복지제도 혹은 사회정책은 그 사회의 가치 혹은 사상의 표현물)</a:t>
            </a:r>
            <a:endParaRPr lang="ko-KR" altLang="en-US" sz="1700" b="1">
              <a:solidFill>
                <a:srgbClr val="c00000"/>
              </a:solidFill>
              <a:latin typeface="굴림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4171335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사회복지정책의 목표와 기능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244367"/>
            <a:ext cx="763284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(1) </a:t>
            </a:r>
            <a:r>
              <a:rPr lang="ko-KR" altLang="en-US" b="1">
                <a:latin typeface="굴림"/>
                <a:ea typeface="굴림"/>
              </a:rPr>
              <a:t>이념과 목표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국민의 건강하고 문화적인 최저생활의 보장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삶의 질 향상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사회적 형평성과 자유의 확대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(2)  </a:t>
            </a:r>
            <a:r>
              <a:rPr lang="ko-KR" altLang="en-US" b="1">
                <a:latin typeface="굴림"/>
                <a:ea typeface="굴림"/>
              </a:rPr>
              <a:t>기능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소득재분배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기초적  </a:t>
            </a:r>
            <a:r>
              <a:rPr lang="en-US" altLang="ko-KR" b="1">
                <a:latin typeface="굴림"/>
                <a:ea typeface="굴림"/>
              </a:rPr>
              <a:t>needs </a:t>
            </a:r>
            <a:r>
              <a:rPr lang="ko-KR" altLang="en-US" b="1">
                <a:latin typeface="굴림"/>
                <a:ea typeface="굴림"/>
              </a:rPr>
              <a:t>보장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정치적 안정과 사회적 통합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3834914"/>
            <a:ext cx="7632848" cy="1754326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※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사회복지정책과 사회보장의 공통점</a:t>
            </a:r>
            <a:endParaRPr lang="ko-KR" altLang="en-US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빈곤의 예방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사회통합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사회적 불평등 완화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소득재분배 등 지향하는 목표가 같고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사회보험을 핵심으로 한다는 점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완전고용과 최저임금제의 확립이 전제조건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1537600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분석 틀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187167"/>
            <a:ext cx="7632848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①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할당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(allocation) </a:t>
            </a:r>
            <a:r>
              <a:rPr lang="en-US" altLang="ko-KR" b="1">
                <a:latin typeface="굴림"/>
                <a:ea typeface="굴림"/>
              </a:rPr>
              <a:t>: </a:t>
            </a:r>
            <a:r>
              <a:rPr lang="ko-KR" altLang="en-US" b="1">
                <a:latin typeface="굴림"/>
                <a:ea typeface="굴림"/>
              </a:rPr>
              <a:t>적용대상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대상자격 결정기준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보편주의와 선별주의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할당의 </a:t>
            </a:r>
            <a:r>
              <a:rPr lang="en-US" altLang="ko-KR" b="1">
                <a:latin typeface="굴림"/>
                <a:ea typeface="굴림"/>
              </a:rPr>
              <a:t>4</a:t>
            </a:r>
            <a:r>
              <a:rPr lang="ko-KR" altLang="en-US" b="1">
                <a:latin typeface="굴림"/>
                <a:ea typeface="굴림"/>
              </a:rPr>
              <a:t>가지 원칙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②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급여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(provision) </a:t>
            </a:r>
            <a:r>
              <a:rPr lang="en-US" altLang="ko-KR" b="1">
                <a:latin typeface="굴림"/>
                <a:ea typeface="굴림"/>
              </a:rPr>
              <a:t>: </a:t>
            </a:r>
            <a:r>
              <a:rPr lang="ko-KR" altLang="en-US" b="1">
                <a:latin typeface="굴림"/>
                <a:ea typeface="굴림"/>
              </a:rPr>
              <a:t>급여의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종류 및 수준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③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전달체계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(delivery system) : </a:t>
            </a:r>
            <a:r>
              <a:rPr lang="ko-KR" altLang="en-US" b="1">
                <a:latin typeface="굴림"/>
                <a:ea typeface="굴림"/>
              </a:rPr>
              <a:t>전달방법 및 체계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조합주의와 통합주의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④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재정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(finance) : </a:t>
            </a:r>
            <a:r>
              <a:rPr lang="ko-KR" altLang="en-US" b="1">
                <a:latin typeface="굴림"/>
                <a:ea typeface="굴림"/>
              </a:rPr>
              <a:t>재원확보방안 및 재정관리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 </a:t>
            </a:r>
            <a:r>
              <a:rPr lang="en-US" altLang="ko-KR" b="1">
                <a:latin typeface="굴림"/>
                <a:ea typeface="굴림"/>
              </a:rPr>
              <a:t>	</a:t>
            </a:r>
            <a:r>
              <a:rPr lang="ko-KR" altLang="en-US" b="1">
                <a:latin typeface="굴림"/>
                <a:ea typeface="굴림"/>
              </a:rPr>
              <a:t>등 </a:t>
            </a:r>
            <a:r>
              <a:rPr lang="en-US" altLang="ko-KR" b="1">
                <a:latin typeface="굴림"/>
                <a:ea typeface="굴림"/>
              </a:rPr>
              <a:t>4</a:t>
            </a:r>
            <a:r>
              <a:rPr lang="ko-KR" altLang="en-US" b="1">
                <a:latin typeface="굴림"/>
                <a:ea typeface="굴림"/>
              </a:rPr>
              <a:t>개의 차원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	(Gilbert, Specht &amp; Terrell, 1993)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48680"/>
            <a:ext cx="19062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3. </a:t>
            </a:r>
            <a:r>
              <a:rPr lang="ko-KR" altLang="en-US" sz="2400" b="1">
                <a:latin typeface="HY수평선B"/>
                <a:ea typeface="HY수평선B"/>
              </a:rPr>
              <a:t>사회보장</a:t>
            </a:r>
            <a:r>
              <a:rPr lang="en-US" altLang="ko-KR" sz="2400" b="1">
                <a:latin typeface="HY수평선B"/>
                <a:ea typeface="HY수평선B"/>
              </a:rPr>
              <a:t> 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125905"/>
            <a:ext cx="266611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사회보장의 개념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381668"/>
            <a:ext cx="7632848" cy="3128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※ </a:t>
            </a:r>
            <a:r>
              <a:rPr lang="ko-KR" altLang="en-US" b="1">
                <a:latin typeface="굴림"/>
                <a:ea typeface="굴림"/>
              </a:rPr>
              <a:t>관련 용어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en-US" altLang="ko-KR" sz="1700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sz="1700" b="1">
                <a:solidFill>
                  <a:srgbClr val="c00000"/>
                </a:solidFill>
                <a:latin typeface="굴림"/>
                <a:ea typeface="굴림"/>
              </a:rPr>
              <a:t>사회보장</a:t>
            </a:r>
            <a:r>
              <a:rPr lang="en-US" altLang="ko-KR" sz="1700" b="1">
                <a:solidFill>
                  <a:srgbClr val="c00000"/>
                </a:solidFill>
                <a:latin typeface="굴림"/>
                <a:ea typeface="굴림"/>
              </a:rPr>
              <a:t>&gt;</a:t>
            </a:r>
            <a:endParaRPr lang="en-US" altLang="ko-KR" sz="17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소극적으로 사회적 위험으로부터 개인을 보호하는 데 목적</a:t>
            </a:r>
            <a:r>
              <a:rPr lang="en-US" altLang="ko-KR" sz="1700" b="1">
                <a:latin typeface="굴림"/>
                <a:ea typeface="굴림"/>
              </a:rPr>
              <a:t>(</a:t>
            </a:r>
            <a:r>
              <a:rPr lang="ko-KR" altLang="en-US" sz="1700" b="1">
                <a:latin typeface="굴림"/>
                <a:ea typeface="굴림"/>
              </a:rPr>
              <a:t>개체 지향성</a:t>
            </a:r>
            <a:r>
              <a:rPr lang="en-US" altLang="ko-KR" sz="1700" b="1">
                <a:latin typeface="굴림"/>
                <a:ea typeface="굴림"/>
              </a:rPr>
              <a:t>)</a:t>
            </a:r>
            <a:endParaRPr lang="en-US" altLang="ko-KR" sz="1700" b="1"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en-US" altLang="ko-KR" sz="1700" b="1">
                <a:latin typeface="굴림"/>
                <a:ea typeface="굴림"/>
              </a:rPr>
              <a:t>&lt;</a:t>
            </a:r>
            <a:r>
              <a:rPr lang="ko-KR" altLang="en-US" sz="1700" b="1">
                <a:latin typeface="굴림"/>
                <a:ea typeface="굴림"/>
              </a:rPr>
              <a:t>사회복지정책</a:t>
            </a:r>
            <a:r>
              <a:rPr lang="en-US" altLang="ko-KR" sz="1700" b="1">
                <a:latin typeface="굴림"/>
                <a:ea typeface="굴림"/>
              </a:rPr>
              <a:t>&gt;</a:t>
            </a:r>
            <a:endParaRPr lang="en-US" altLang="ko-KR" sz="1700" b="1"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보다 포괄적으로 공동체의 복지를 지향</a:t>
            </a:r>
            <a:r>
              <a:rPr lang="en-US" altLang="ko-KR" sz="1700" b="1">
                <a:latin typeface="굴림"/>
                <a:ea typeface="굴림"/>
              </a:rPr>
              <a:t>(</a:t>
            </a:r>
            <a:r>
              <a:rPr lang="ko-KR" altLang="en-US" sz="1700" b="1">
                <a:latin typeface="굴림"/>
                <a:ea typeface="굴림"/>
              </a:rPr>
              <a:t>공동체</a:t>
            </a:r>
            <a:r>
              <a:rPr lang="en-US" altLang="ko-KR" sz="1700" b="1">
                <a:latin typeface="굴림"/>
                <a:ea typeface="굴림"/>
              </a:rPr>
              <a:t> </a:t>
            </a:r>
            <a:r>
              <a:rPr lang="ko-KR" altLang="en-US" sz="1700" b="1">
                <a:latin typeface="굴림"/>
                <a:ea typeface="굴림"/>
              </a:rPr>
              <a:t>지향성</a:t>
            </a:r>
            <a:r>
              <a:rPr lang="en-US" altLang="ko-KR" sz="1700" b="1">
                <a:latin typeface="굴림"/>
                <a:ea typeface="굴림"/>
              </a:rPr>
              <a:t>)</a:t>
            </a:r>
            <a:endParaRPr lang="en-US" altLang="ko-KR" sz="1700" b="1"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en-US" altLang="ko-KR" sz="1700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sz="1700" b="1">
                <a:solidFill>
                  <a:srgbClr val="c00000"/>
                </a:solidFill>
                <a:latin typeface="굴림"/>
                <a:ea typeface="굴림"/>
              </a:rPr>
              <a:t>사회안전망</a:t>
            </a:r>
            <a:r>
              <a:rPr lang="en-US" altLang="ko-KR" sz="1700" b="1">
                <a:solidFill>
                  <a:srgbClr val="c00000"/>
                </a:solidFill>
                <a:latin typeface="굴림"/>
                <a:ea typeface="굴림"/>
              </a:rPr>
              <a:t>(social security net)&gt;</a:t>
            </a:r>
            <a:endParaRPr lang="en-US" altLang="ko-KR" sz="17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사회구성원들이 삶의 주기에서 겪을 수 있는 다양한 위험들에 대하여 사회적으로 보호해주는 제도적 장치</a:t>
            </a:r>
            <a:endParaRPr lang="ko-KR" altLang="en-US" sz="1700" b="1"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빈곤의 예방과 제거에 목적</a:t>
            </a:r>
            <a:r>
              <a:rPr lang="en-US" altLang="ko-KR" sz="1700" b="1">
                <a:latin typeface="굴림"/>
                <a:ea typeface="굴림"/>
              </a:rPr>
              <a:t>(</a:t>
            </a:r>
            <a:r>
              <a:rPr lang="ko-KR" altLang="en-US" sz="1700" b="1">
                <a:latin typeface="굴림"/>
                <a:ea typeface="굴림"/>
              </a:rPr>
              <a:t>단기적 사회복지정책</a:t>
            </a:r>
            <a:r>
              <a:rPr lang="en-US" altLang="ko-KR" sz="1700" b="1">
                <a:latin typeface="굴림"/>
                <a:ea typeface="굴림"/>
              </a:rPr>
              <a:t>)</a:t>
            </a:r>
            <a:endParaRPr lang="en-US" altLang="ko-KR" sz="1700" b="1">
              <a:latin typeface="굴림"/>
              <a:ea typeface="굴림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621453"/>
            <a:ext cx="76328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사회보장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(social security)&gt;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출산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양육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실업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노령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장애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질병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빈곤 및 사망 등의 사회적 위험으로부터 모든 국민을 보호하고 국민 삶의 질을 향상시키는 데 필요한 소득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서비스를 보장하는 사회보험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공공부조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사회서비스 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사회보장기본법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27584" y="3861048"/>
            <a:ext cx="7632848" cy="26494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69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76672"/>
            <a:ext cx="172515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구성체계</a:t>
            </a:r>
            <a:endParaRPr lang="en-US" altLang="ko-KR" sz="2200" b="1">
              <a:latin typeface="HY둥근고딕B"/>
              <a:ea typeface="HY둥근고딕B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908720"/>
            <a:ext cx="76328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solidFill>
                  <a:srgbClr val="c00000"/>
                </a:solidFill>
                <a:latin typeface="굴림"/>
                <a:ea typeface="굴림"/>
              </a:rPr>
              <a:t>사회보험</a:t>
            </a:r>
            <a:r>
              <a:rPr lang="en-US" altLang="ko-KR" sz="2000" b="1">
                <a:solidFill>
                  <a:srgbClr val="c00000"/>
                </a:solidFill>
                <a:latin typeface="굴림"/>
                <a:ea typeface="굴림"/>
              </a:rPr>
              <a:t>(social insurance)</a:t>
            </a:r>
            <a:endParaRPr lang="en-US" altLang="ko-KR" sz="20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국민에게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발생하는 사회적 위험을 보험방식에 의하여 대처함으로써 국민의 건강과 소득을 보장하는 제도 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사회보장기본법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solidFill>
                  <a:srgbClr val="c00000"/>
                </a:solidFill>
                <a:latin typeface="굴림"/>
                <a:ea typeface="굴림"/>
              </a:rPr>
              <a:t>공공부조</a:t>
            </a:r>
            <a:r>
              <a:rPr lang="en-US" altLang="ko-KR" sz="2000" b="1">
                <a:solidFill>
                  <a:srgbClr val="c00000"/>
                </a:solidFill>
                <a:latin typeface="굴림"/>
                <a:ea typeface="굴림"/>
              </a:rPr>
              <a:t>(public assistance)</a:t>
            </a:r>
            <a:endParaRPr lang="en-US" altLang="ko-KR" sz="20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국가 및 지방자치단체의 책임하에 생활유지능력이 없거나 생활이 어려운 국민의 최저생활을 보장하고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자립을 지원하는 제도 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사회보장기본법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(3) </a:t>
            </a:r>
            <a:r>
              <a:rPr lang="ko-KR" altLang="en-US" sz="2000" b="1">
                <a:solidFill>
                  <a:srgbClr val="c00000"/>
                </a:solidFill>
                <a:latin typeface="굴림"/>
                <a:ea typeface="굴림"/>
              </a:rPr>
              <a:t>사회서비스</a:t>
            </a:r>
            <a:r>
              <a:rPr lang="en-US" altLang="ko-KR" sz="2000" b="1">
                <a:solidFill>
                  <a:srgbClr val="c00000"/>
                </a:solidFill>
                <a:latin typeface="굴림"/>
                <a:ea typeface="굴림"/>
              </a:rPr>
              <a:t>(social service)</a:t>
            </a:r>
            <a:endParaRPr lang="en-US" altLang="ko-KR" sz="20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국가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지방자치단체 및 민간부문의 도움이 필요한 모든 국민에게 복지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보건의료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교육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고용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주거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문화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환경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등의 분야에서 인간다운 삶을 보장하고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상담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재활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돌봄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정보의 제공 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관련시설의 이용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역량개발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사회참여지원 등을 통하여 국민의 삶의 질이 향상되도록 지원하는 제도 </a:t>
            </a:r>
            <a:r>
              <a:rPr lang="en-US" altLang="ko-KR" b="1">
                <a:latin typeface="굴림"/>
              </a:rPr>
              <a:t>(</a:t>
            </a:r>
            <a:r>
              <a:rPr lang="ko-KR" altLang="en-US" b="1">
                <a:latin typeface="굴림"/>
              </a:rPr>
              <a:t>사회보장기본법</a:t>
            </a:r>
            <a:r>
              <a:rPr lang="en-US" altLang="ko-KR" b="1">
                <a:latin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701749"/>
            <a:ext cx="7632848" cy="2982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(4) </a:t>
            </a:r>
            <a:r>
              <a:rPr lang="ko-KR" altLang="en-US" sz="2000" b="1">
                <a:solidFill>
                  <a:srgbClr val="c00000"/>
                </a:solidFill>
                <a:latin typeface="굴림"/>
                <a:ea typeface="굴림"/>
              </a:rPr>
              <a:t>사회수당</a:t>
            </a:r>
            <a:r>
              <a:rPr lang="en-US" altLang="ko-KR" sz="2000" b="1">
                <a:solidFill>
                  <a:srgbClr val="c00000"/>
                </a:solidFill>
                <a:latin typeface="굴림"/>
                <a:ea typeface="굴림"/>
              </a:rPr>
              <a:t>(social allowance)</a:t>
            </a:r>
            <a:endParaRPr lang="en-US" altLang="ko-KR" sz="20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일정한 인구학적 조건만 갖추면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기여금을 납부하지 않으며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소득조사나 재산조사과정을 거치지 않고 급여를 받는 제도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아동수당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노인수당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장애인수당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양육수당 등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</a:rPr>
              <a:t>인구학적 급여</a:t>
            </a:r>
            <a:r>
              <a:rPr lang="en-US" altLang="ko-KR" b="1">
                <a:latin typeface="굴림"/>
              </a:rPr>
              <a:t>(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demogrant</a:t>
            </a:r>
            <a:r>
              <a:rPr lang="en-US" altLang="ko-KR" b="1">
                <a:latin typeface="굴림"/>
              </a:rPr>
              <a:t>) : </a:t>
            </a:r>
            <a:r>
              <a:rPr lang="ko-KR" altLang="en-US" b="1">
                <a:latin typeface="굴림"/>
                <a:ea typeface="굴림"/>
              </a:rPr>
              <a:t>자력을 조건으로 하지 않고 무차별적으로 </a:t>
            </a:r>
            <a:r>
              <a:rPr lang="ko-KR" altLang="en-US" b="1">
                <a:latin typeface="굴림"/>
              </a:rPr>
              <a:t>행하는 평등한 급여</a:t>
            </a:r>
            <a:endParaRPr lang="ko-KR" altLang="en-US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※ </a:t>
            </a:r>
            <a:r>
              <a:rPr lang="ko-KR" altLang="en-US" b="1">
                <a:latin typeface="굴림"/>
                <a:ea typeface="굴림"/>
              </a:rPr>
              <a:t>사회보험 공공부조의 중간적인 성격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3860755"/>
            <a:ext cx="7632848" cy="180049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※ </a:t>
            </a:r>
            <a:r>
              <a:rPr lang="en-US" altLang="ko-KR" sz="2000" b="1">
                <a:solidFill>
                  <a:srgbClr val="c00000"/>
                </a:solidFill>
                <a:latin typeface="굴림"/>
                <a:ea typeface="굴림"/>
              </a:rPr>
              <a:t>&lt;</a:t>
            </a:r>
            <a:r>
              <a:rPr lang="ko-KR" altLang="en-US" sz="2000" b="1">
                <a:solidFill>
                  <a:srgbClr val="c00000"/>
                </a:solidFill>
                <a:latin typeface="굴림"/>
                <a:ea typeface="굴림"/>
              </a:rPr>
              <a:t>평생사회안전망</a:t>
            </a:r>
            <a:r>
              <a:rPr lang="en-US" altLang="ko-KR" sz="2000" b="1">
                <a:solidFill>
                  <a:srgbClr val="c00000"/>
                </a:solidFill>
                <a:latin typeface="굴림"/>
                <a:ea typeface="굴림"/>
              </a:rPr>
              <a:t>&gt;</a:t>
            </a:r>
            <a:endParaRPr lang="en-US" altLang="ko-KR" sz="20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생애주기에 걸쳐 보편적으로 충족되어야 하는 기본 욕구와 특정한 사회위험에 의하여 발생하는  특수욕구를 동시에 고려하여 소득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서비스를 보장하는 맞춤형 사회보장제도 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사회보장기본법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953494" y="3645024"/>
            <a:ext cx="388843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323528" y="817235"/>
          <a:ext cx="8496943" cy="5636481"/>
        </p:xfrm>
        <a:graphic>
          <a:graphicData uri="http://schemas.openxmlformats.org/drawingml/2006/table">
            <a:tbl>
              <a:tblGrid>
                <a:gridCol w="1512168"/>
                <a:gridCol w="3456384"/>
                <a:gridCol w="3528391"/>
              </a:tblGrid>
              <a:tr h="446207">
                <a:tc>
                  <a:txBody>
                    <a:bodyPr/>
                    <a:p>
                      <a:pPr marL="0" algn="ctr">
                        <a:lnSpc>
                          <a:spcPct val="15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#신디나루"/>
                        </a:rPr>
                        <a:t>구 분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#신디나루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5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#신디나루"/>
                        </a:rPr>
                        <a:t>사 회 보 험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#신디나루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5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#신디나루"/>
                        </a:rPr>
                        <a:t>공 공 부 조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#신디나루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61054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이념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능력주의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보편성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평등주의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선별성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75868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발전근거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근로자의 자조적 공제활동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구빈사업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relief work)</a:t>
                      </a:r>
                      <a:endParaRPr 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61054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대상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전국민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소득계층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생활무능력자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저소득계층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75868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급여요건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정형적 사고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법정적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생활곤궁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653004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급여수준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정형적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보호수준의 하한선이 최저생활보장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최저한도의 필요범위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보호수준의 상한선이 최저생활보장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75868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급여기간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장기적 생활보장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자활할 때까지의 단기적 보조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75868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자산조사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미실시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실시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61054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재원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갹출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피보험자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사용자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등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국고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일반조세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653004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목적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빈곤화 방지의 사전조치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예방적 전략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최저생활의 확보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완화적 전략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75868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특성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수지상등의 원칙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가입의 강제성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급여의 보충성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, 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자립조장의 원칙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375868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권리성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구체적인 권리성이 강함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시혜적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추상적 권리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en-US" altLang="ko-KR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  <a:tr h="526036">
                <a:tc>
                  <a:txBody>
                    <a:bodyPr/>
                    <a:p>
                      <a:pPr marL="12700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소득재분배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수평적 재분배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수직적 재분배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휴먼명조"/>
                        </a:rPr>
                        <a:t>)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p>
                      <a:pPr marL="127000" algn="just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휴먼명조"/>
                        </a:rPr>
                        <a:t>수직적 재분배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73590" marR="73590" marT="36795" marB="3679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ctr" anchorCtr="0">
            <a:normAutofit lnSpcReduction="0"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55576" y="315764"/>
            <a:ext cx="381065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atin typeface="HY둥근고딕B"/>
                <a:ea typeface="HY둥근고딕B"/>
              </a:rPr>
              <a:t>&lt;</a:t>
            </a:r>
            <a:r>
              <a:rPr lang="ko-KR" altLang="en-US" sz="2000" b="1">
                <a:latin typeface="HY둥근고딕B"/>
                <a:ea typeface="HY둥근고딕B"/>
              </a:rPr>
              <a:t>사회보험과 공공부조의 비교</a:t>
            </a:r>
            <a:r>
              <a:rPr lang="en-US" altLang="ko-KR" sz="2000" b="1">
                <a:latin typeface="HY둥근고딕B"/>
                <a:ea typeface="HY둥근고딕B"/>
              </a:rPr>
              <a:t>&gt;</a:t>
            </a:r>
            <a:endParaRPr lang="en-US" altLang="ko-KR" sz="2000" b="1">
              <a:latin typeface="HY둥근고딕B"/>
              <a:ea typeface="HY둥근고딕B"/>
            </a:endParaRPr>
          </a:p>
        </p:txBody>
      </p:sp>
      <p:sp>
        <p:nvSpPr>
          <p:cNvPr id="102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5766" y="548680"/>
            <a:ext cx="2494649" cy="4209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사회보장의 원칙</a:t>
            </a:r>
            <a:endParaRPr lang="en-US" altLang="ko-KR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5" y="1124744"/>
            <a:ext cx="7632850" cy="2121376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베버리지</a:t>
            </a:r>
            <a:r>
              <a:rPr lang="en-US" altLang="ko-KR" sz="2000" b="1">
                <a:latin typeface="굴림"/>
                <a:ea typeface="굴림"/>
              </a:rPr>
              <a:t>(Beveridge)</a:t>
            </a:r>
            <a:r>
              <a:rPr lang="ko-KR" altLang="en-US" sz="2000" b="1">
                <a:latin typeface="굴림"/>
                <a:ea typeface="굴림"/>
              </a:rPr>
              <a:t>의 원칙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2000" b="1">
                <a:latin typeface="굴림"/>
                <a:ea typeface="굴림"/>
              </a:rPr>
              <a:t> </a:t>
            </a:r>
            <a:r>
              <a:rPr lang="ko-KR" altLang="en-US" sz="1700" b="1">
                <a:solidFill>
                  <a:schemeClr val="tx1"/>
                </a:solidFill>
                <a:latin typeface="굴림"/>
              </a:rPr>
              <a:t>➀ 균일한 생활급여     ➁균일한 갹출             ➂관리책임의 통합</a:t>
            </a:r>
            <a:endParaRPr lang="ko-KR" altLang="en-US" sz="1700" b="1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1700" b="1">
                <a:solidFill>
                  <a:schemeClr val="tx1"/>
                </a:solidFill>
                <a:latin typeface="굴림"/>
              </a:rPr>
              <a:t> ➃ 급여의 충분성        ➄적용범위의 포괄성    ➅대상의 계층화 </a:t>
            </a:r>
            <a:br>
              <a:rPr lang="ko-KR" altLang="en-US" b="1">
                <a:solidFill>
                  <a:schemeClr val="tx1"/>
                </a:solidFill>
                <a:latin typeface="굴림"/>
              </a:rPr>
            </a:br>
            <a:endParaRPr lang="ko-KR" altLang="en-US" b="1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b="1">
                <a:solidFill>
                  <a:schemeClr val="tx1"/>
                </a:solidFill>
                <a:latin typeface="굴림"/>
              </a:rPr>
              <a:t>  </a:t>
            </a:r>
            <a:endParaRPr lang="ko-KR" altLang="en-US" sz="1700" b="1">
              <a:solidFill>
                <a:schemeClr val="tx1"/>
              </a:solidFill>
              <a:latin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5" y="2563081"/>
            <a:ext cx="7632848" cy="973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국제노동기구</a:t>
            </a:r>
            <a:r>
              <a:rPr lang="en-US" altLang="ko-KR" sz="2000" b="1">
                <a:latin typeface="굴림"/>
                <a:ea typeface="굴림"/>
              </a:rPr>
              <a:t>(ILO)</a:t>
            </a:r>
            <a:r>
              <a:rPr lang="ko-KR" altLang="en-US" sz="2000" b="1">
                <a:latin typeface="굴림"/>
                <a:ea typeface="굴림"/>
              </a:rPr>
              <a:t>의 원칙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2000" b="1">
                <a:latin typeface="굴림"/>
                <a:ea typeface="굴림"/>
              </a:rPr>
              <a:t> </a:t>
            </a:r>
            <a:r>
              <a:rPr lang="ko-KR" altLang="en-US" sz="1700" b="1">
                <a:solidFill>
                  <a:schemeClr val="tx1"/>
                </a:solidFill>
                <a:latin typeface="굴림"/>
              </a:rPr>
              <a:t>➀ 대상의 보편성        ➁비용부담의 공평성     ➂급여수준의 적절성</a:t>
            </a:r>
            <a:r>
              <a:rPr lang="ko-KR" altLang="en-US" sz="1700">
                <a:solidFill>
                  <a:schemeClr val="tx1"/>
                </a:solidFill>
                <a:latin typeface="굴림"/>
              </a:rPr>
              <a:t> </a:t>
            </a:r>
            <a:endParaRPr lang="ko-KR" altLang="en-US" sz="1700">
              <a:solidFill>
                <a:schemeClr val="tx1"/>
              </a:solidFill>
              <a:latin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05" y="3537012"/>
            <a:ext cx="7632847" cy="1395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(3) </a:t>
            </a:r>
            <a:r>
              <a:rPr lang="ko-KR" altLang="en-US" sz="2000" b="1">
                <a:latin typeface="굴림"/>
                <a:ea typeface="굴림"/>
              </a:rPr>
              <a:t>세계노동조합연맹의 원칙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2000" b="1">
                <a:latin typeface="굴림"/>
                <a:ea typeface="굴림"/>
              </a:rPr>
              <a:t> </a:t>
            </a:r>
            <a:r>
              <a:rPr lang="ko-KR" altLang="en-US" sz="1700" b="1">
                <a:latin typeface="굴림"/>
                <a:ea typeface="굴림"/>
              </a:rPr>
              <a:t>➀근로자 무갹출 ➁의료의 사회화 : 전액 무료의 의료제도 확립</a:t>
            </a:r>
            <a:endParaRPr lang="ko-KR" altLang="en-US" sz="17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</a:rPr>
              <a:t> ➂사회적 위험의 포괄성  ➃적용대상의 보편성 ➄무차별 적용</a:t>
            </a:r>
            <a:endParaRPr lang="ko-KR" altLang="en-US" sz="1700" b="1">
              <a:latin typeface="굴림"/>
              <a:ea typeface="굴림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32" y="4941168"/>
            <a:ext cx="7632847" cy="1324377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(4) </a:t>
            </a:r>
            <a:r>
              <a:rPr lang="ko-KR" altLang="en-US" sz="2000" b="1">
                <a:latin typeface="굴림"/>
                <a:ea typeface="굴림"/>
              </a:rPr>
              <a:t>우리나라의 사회보장 원칙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sz="1700" b="1">
                <a:latin typeface="굴림"/>
                <a:ea typeface="굴림"/>
              </a:rPr>
              <a:t>① </a:t>
            </a:r>
            <a:r>
              <a:rPr lang="ko-KR" altLang="en-US" sz="1700" b="1">
                <a:latin typeface="굴림"/>
                <a:ea typeface="굴림"/>
              </a:rPr>
              <a:t>보편성(적용대상)                  </a:t>
            </a:r>
            <a:r>
              <a:rPr lang="en-US" altLang="ko-KR" sz="1700" b="1">
                <a:latin typeface="굴림"/>
                <a:ea typeface="굴림"/>
              </a:rPr>
              <a:t>② </a:t>
            </a:r>
            <a:r>
              <a:rPr lang="ko-KR" altLang="en-US" sz="1700" b="1">
                <a:latin typeface="굴림"/>
                <a:ea typeface="굴림"/>
              </a:rPr>
              <a:t>형평성(급여수준과 비용부담)</a:t>
            </a:r>
            <a:endParaRPr lang="ko-KR" altLang="en-US" sz="17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sz="1700" b="1">
                <a:latin typeface="굴림"/>
                <a:ea typeface="굴림"/>
              </a:rPr>
              <a:t>③</a:t>
            </a:r>
            <a:r>
              <a:rPr lang="en-US" altLang="ko-KR" sz="1700" b="1">
                <a:latin typeface="굴림"/>
                <a:ea typeface="굴림"/>
              </a:rPr>
              <a:t> </a:t>
            </a:r>
            <a:r>
              <a:rPr lang="ko-KR" altLang="en-US" sz="1700" b="1">
                <a:latin typeface="굴림"/>
                <a:ea typeface="굴림"/>
              </a:rPr>
              <a:t>민주성(정책결정 및 시행과정) </a:t>
            </a:r>
            <a:r>
              <a:rPr lang="ko-KR" altLang="ko-KR" sz="1700" b="1">
                <a:latin typeface="굴림"/>
                <a:ea typeface="굴림"/>
              </a:rPr>
              <a:t>④</a:t>
            </a:r>
            <a:r>
              <a:rPr lang="en-US" altLang="ko-KR" sz="1700" b="1">
                <a:latin typeface="굴림"/>
                <a:ea typeface="굴림"/>
              </a:rPr>
              <a:t> </a:t>
            </a:r>
            <a:r>
              <a:rPr lang="ko-KR" altLang="en-US" sz="1700" b="1">
                <a:latin typeface="굴림"/>
                <a:ea typeface="굴림"/>
              </a:rPr>
              <a:t>연계성</a:t>
            </a:r>
            <a:r>
              <a:rPr lang="en-US" altLang="ko-KR" sz="1700" b="1">
                <a:latin typeface="굴림"/>
                <a:ea typeface="굴림"/>
              </a:rPr>
              <a:t>·</a:t>
            </a:r>
            <a:r>
              <a:rPr lang="ko-KR" altLang="en-US" sz="1700" b="1">
                <a:latin typeface="굴림"/>
                <a:ea typeface="굴림"/>
              </a:rPr>
              <a:t>전문성</a:t>
            </a:r>
            <a:r>
              <a:rPr lang="ko-KR" altLang="en-US" sz="1600" b="1" spc="-69">
                <a:solidFill>
                  <a:schemeClr val="tx1"/>
                </a:solidFill>
                <a:latin typeface="굴림"/>
              </a:rPr>
              <a:t>(국민의 다양한 복지욕구충족)</a:t>
            </a:r>
            <a:endParaRPr lang="ko-KR" altLang="en-US" sz="1600" b="1" spc="-69">
              <a:solidFill>
                <a:schemeClr val="tx1"/>
              </a:solidFill>
              <a:latin typeface="굴림"/>
            </a:endParaRPr>
          </a:p>
        </p:txBody>
      </p:sp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73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10412"/>
            <a:ext cx="1597481" cy="4163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적용대상</a:t>
            </a:r>
            <a:endParaRPr lang="en-US" altLang="ko-KR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802704"/>
            <a:ext cx="7632847" cy="54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보편주의와 선별주의</a:t>
            </a:r>
            <a:endParaRPr lang="ko-KR" altLang="en-US" sz="2000" b="1">
              <a:latin typeface="굴림"/>
              <a:ea typeface="굴림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83568" y="1807564"/>
          <a:ext cx="8139642" cy="4583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4642"/>
                <a:gridCol w="3424800"/>
                <a:gridCol w="3650200"/>
              </a:tblGrid>
              <a:tr h="370840"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endParaRPr lang="ko-KR" altLang="en-US" sz="1700"/>
                    </a:p>
                  </a:txBody>
                  <a:tcPr marL="36000" marR="3600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보편주의</a:t>
                      </a:r>
                      <a:endParaRPr lang="ko-KR" altLang="en-US" sz="1700" b="1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선별주의</a:t>
                      </a:r>
                      <a:endParaRPr lang="ko-KR" altLang="en-US" sz="1700" b="1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이념</a:t>
                      </a:r>
                      <a:endParaRPr lang="ko-KR" altLang="en-US" sz="1700" b="1"/>
                    </a:p>
                  </a:txBody>
                  <a:tcPr marL="36000" marR="3600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∙평등에 근거한 평등한 급여자격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∙제도적 복지관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∙사회적 정도에 따라 급여자격 제한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∙잔여적 복지관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자산조사</a:t>
                      </a:r>
                      <a:endParaRPr lang="ko-KR" altLang="en-US" sz="1700" b="1"/>
                    </a:p>
                  </a:txBody>
                  <a:tcPr marL="36000" marR="3600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∙불필요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∙자산조사 전제</a:t>
                      </a:r>
                      <a:endParaRPr lang="en-US" altLang="ko-KR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비용</a:t>
                      </a:r>
                      <a:endParaRPr lang="ko-KR" altLang="en-US" sz="1700" b="1"/>
                    </a:p>
                  </a:txBody>
                  <a:tcPr marL="36000" marR="3600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∙소요비용 과다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∙소요비용 최소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장점</a:t>
                      </a:r>
                      <a:endParaRPr lang="ko-KR" altLang="en-US" sz="1700" b="1"/>
                    </a:p>
                  </a:txBody>
                  <a:tcPr marL="36000" marR="3600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∙공평성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편익성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사회통합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행정절차 용이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낙인화</a:t>
                      </a:r>
                      <a:r>
                        <a:rPr lang="en-US" altLang="ko-KR" sz="1700"/>
                        <a:t>(stigma)</a:t>
                      </a:r>
                      <a:r>
                        <a:rPr lang="ko-KR" altLang="en-US" sz="1700"/>
                        <a:t>기피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∙예방적 측면에서 유리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∙사회구성원 유대에 공헌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∙비용효과성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대상효율성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∙국가책임의 극소화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∙평등한 사회 구현 목표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∙근로의욕과 독립심을 고취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3824"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단점</a:t>
                      </a:r>
                      <a:endParaRPr lang="ko-KR" altLang="en-US" sz="1700" b="1"/>
                    </a:p>
                  </a:txBody>
                  <a:tcPr marL="36000" marR="3600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∙국가책임의 과다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∙악평등적인 보편주의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∙낙인화 증가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사회분리 조장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∙빈곤의 덫</a:t>
                      </a:r>
                      <a:r>
                        <a:rPr lang="en-US" altLang="ko-KR" sz="1700"/>
                        <a:t>(poverty trap) </a:t>
                      </a:r>
                      <a:r>
                        <a:rPr lang="ko-KR" altLang="en-US" sz="1700"/>
                        <a:t>문제 발생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 vert="horz" lIns="36000" tIns="45720" rIns="36000" bIns="45720" anchor="t" anchorCtr="0"/>
                    <a:p>
                      <a:pPr algn="ctr" latinLnBrk="1">
                        <a:defRPr lang="ko-KR" altLang="en-US"/>
                      </a:pPr>
                      <a:r>
                        <a:rPr lang="ko-KR" altLang="en-US" sz="1700" b="1"/>
                        <a:t>프로그램</a:t>
                      </a:r>
                      <a:endParaRPr lang="ko-KR" altLang="en-US" sz="1700" b="1"/>
                    </a:p>
                  </a:txBody>
                  <a:tcPr marL="36000" marR="3600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노인을 위한 사회보장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국민보건서비스</a:t>
                      </a:r>
                      <a:r>
                        <a:rPr lang="en-US" altLang="ko-KR" sz="1700"/>
                        <a:t>(NHS)</a:t>
                      </a:r>
                      <a:endParaRPr lang="en-US" altLang="ko-KR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무상교육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무상급식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en-US" altLang="ko-KR" sz="1700"/>
                        <a:t>demogrant(</a:t>
                      </a:r>
                      <a:r>
                        <a:rPr lang="ko-KR" altLang="en-US" sz="1700"/>
                        <a:t>아동수당 등</a:t>
                      </a:r>
                      <a:r>
                        <a:rPr lang="en-US" altLang="ko-KR" sz="1700"/>
                        <a:t>)</a:t>
                      </a:r>
                      <a:endParaRPr lang="en-US" altLang="ko-KR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36000" tIns="45720" rIns="36000" bIns="45720" anchor="t" anchorCtr="0"/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공공부조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기초노령연금</a:t>
                      </a:r>
                      <a:r>
                        <a:rPr lang="en-US" altLang="ko-KR" sz="1700"/>
                        <a:t>, </a:t>
                      </a:r>
                      <a:endParaRPr lang="en-US" altLang="ko-KR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장애인연금</a:t>
                      </a:r>
                      <a:r>
                        <a:rPr lang="en-US" altLang="ko-KR" sz="1700"/>
                        <a:t>, </a:t>
                      </a:r>
                      <a:r>
                        <a:rPr lang="ko-KR" altLang="en-US" sz="1700"/>
                        <a:t>근로소득공제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부의 소득세</a:t>
                      </a:r>
                      <a:endParaRPr lang="ko-KR" altLang="en-US" sz="1700"/>
                    </a:p>
                    <a:p>
                      <a:pPr latinLnBrk="1">
                        <a:defRPr lang="ko-KR" altLang="en-US"/>
                      </a:pPr>
                      <a:r>
                        <a:rPr lang="ko-KR" altLang="en-US" sz="1700"/>
                        <a:t>빈민을 위한 주택</a:t>
                      </a:r>
                      <a:endParaRPr lang="ko-KR" altLang="en-US" sz="1700"/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34490" y="1331508"/>
            <a:ext cx="342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b="1"/>
              <a:t>&lt;보편주의와 선별주의의 비교&gt;</a:t>
            </a:r>
            <a:endParaRPr lang="ko-KR" altLang="en-US" b="1"/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74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6328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대상자격 결정을 위한 다른 기준</a:t>
            </a:r>
            <a:endParaRPr lang="ko-KR" altLang="en-US" sz="2000" b="1">
              <a:latin typeface="굴림"/>
              <a:ea typeface="굴림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052736"/>
            <a:ext cx="76328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① </a:t>
            </a:r>
            <a:r>
              <a:rPr lang="ko-KR" altLang="en-US" b="1">
                <a:latin typeface="굴림"/>
                <a:ea typeface="굴림"/>
              </a:rPr>
              <a:t>할등의 </a:t>
            </a:r>
            <a:r>
              <a:rPr lang="en-US" altLang="ko-KR" b="1">
                <a:latin typeface="굴림"/>
                <a:ea typeface="굴림"/>
              </a:rPr>
              <a:t>4</a:t>
            </a:r>
            <a:r>
              <a:rPr lang="ko-KR" altLang="en-US" b="1">
                <a:latin typeface="굴림"/>
                <a:ea typeface="굴림"/>
              </a:rPr>
              <a:t>가지 원칙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귀속적 요구</a:t>
            </a:r>
            <a:r>
              <a:rPr lang="en-US" altLang="ko-KR" b="1">
                <a:latin typeface="굴림"/>
                <a:ea typeface="굴림"/>
              </a:rPr>
              <a:t>	◦ </a:t>
            </a:r>
            <a:r>
              <a:rPr lang="ko-KR" altLang="en-US" b="1">
                <a:latin typeface="굴림"/>
                <a:ea typeface="굴림"/>
              </a:rPr>
              <a:t>보상</a:t>
            </a:r>
            <a:r>
              <a:rPr lang="en-US" altLang="ko-KR" b="1">
                <a:latin typeface="굴림"/>
                <a:ea typeface="굴림"/>
              </a:rPr>
              <a:t>		◦</a:t>
            </a:r>
            <a:r>
              <a:rPr lang="ko-KR" altLang="en-US" b="1">
                <a:latin typeface="굴림"/>
                <a:ea typeface="굴림"/>
              </a:rPr>
              <a:t>진단적 차등</a:t>
            </a:r>
            <a:r>
              <a:rPr lang="en-US" altLang="ko-KR" b="1">
                <a:latin typeface="굴림"/>
                <a:ea typeface="굴림"/>
              </a:rPr>
              <a:t>	◦ </a:t>
            </a:r>
            <a:r>
              <a:rPr lang="ko-KR" altLang="en-US" b="1">
                <a:latin typeface="굴림"/>
                <a:ea typeface="굴림"/>
              </a:rPr>
              <a:t>자산조사 요구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sz="1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② </a:t>
            </a:r>
            <a:r>
              <a:rPr lang="ko-KR" altLang="en-US" b="1">
                <a:latin typeface="굴림"/>
                <a:ea typeface="굴림"/>
              </a:rPr>
              <a:t>기타의 자격기준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2708920"/>
            <a:ext cx="2101857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5) </a:t>
            </a:r>
            <a:r>
              <a:rPr lang="ko-KR" altLang="en-US" sz="2200" b="1">
                <a:latin typeface="HY둥근고딕B"/>
                <a:ea typeface="HY둥근고딕B"/>
              </a:rPr>
              <a:t>급여와 재정</a:t>
            </a:r>
            <a:endParaRPr lang="en-US" altLang="ko-KR" sz="2200" b="1">
              <a:latin typeface="HY둥근고딕B"/>
              <a:ea typeface="HY둥근고딕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3068960"/>
            <a:ext cx="76328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재정</a:t>
            </a:r>
            <a:r>
              <a:rPr lang="en-US" altLang="ko-KR" sz="2000" b="1">
                <a:latin typeface="굴림"/>
                <a:ea typeface="굴림"/>
              </a:rPr>
              <a:t>(finance) : </a:t>
            </a:r>
            <a:r>
              <a:rPr lang="ko-KR" altLang="en-US" sz="2000" b="1">
                <a:latin typeface="굴림"/>
                <a:ea typeface="굴림"/>
              </a:rPr>
              <a:t>사회복지활동에 필요한 비용의 조달 및 배분</a:t>
            </a:r>
            <a:endParaRPr lang="ko-KR" altLang="en-US" sz="2000" b="1">
              <a:latin typeface="굴림"/>
              <a:ea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3700775"/>
            <a:ext cx="763284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재원</a:t>
            </a:r>
            <a:r>
              <a:rPr lang="en-US" altLang="ko-KR" b="1">
                <a:latin typeface="굴림"/>
                <a:ea typeface="굴림"/>
              </a:rPr>
              <a:t>		◦ </a:t>
            </a:r>
            <a:r>
              <a:rPr lang="ko-KR" altLang="en-US" b="1">
                <a:latin typeface="굴림"/>
                <a:ea typeface="굴림"/>
              </a:rPr>
              <a:t>재원조달방식</a:t>
            </a:r>
            <a:r>
              <a:rPr lang="en-US" altLang="ko-KR" b="1">
                <a:latin typeface="굴림"/>
                <a:ea typeface="굴림"/>
              </a:rPr>
              <a:t>	◦ </a:t>
            </a:r>
            <a:r>
              <a:rPr lang="ko-KR" altLang="en-US" b="1">
                <a:latin typeface="굴림"/>
                <a:ea typeface="굴림"/>
              </a:rPr>
              <a:t>재정운영방식</a:t>
            </a:r>
            <a:r>
              <a:rPr lang="en-US" altLang="ko-KR" b="1">
                <a:latin typeface="굴림"/>
                <a:ea typeface="굴림"/>
              </a:rPr>
              <a:t>	◦</a:t>
            </a:r>
            <a:r>
              <a:rPr lang="ko-KR" altLang="en-US" b="1">
                <a:latin typeface="굴림"/>
                <a:ea typeface="굴림"/>
              </a:rPr>
              <a:t>비용부담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4337697"/>
            <a:ext cx="76328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급여</a:t>
            </a:r>
            <a:r>
              <a:rPr lang="en-US" altLang="ko-KR" sz="2000" b="1">
                <a:latin typeface="굴림"/>
                <a:ea typeface="굴림"/>
              </a:rPr>
              <a:t>(benefit)</a:t>
            </a:r>
            <a:endParaRPr lang="ko-KR" altLang="en-US" sz="2000" b="1">
              <a:latin typeface="굴림"/>
              <a:ea typeface="굴림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4930018"/>
            <a:ext cx="7632848" cy="44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급여의 종류 </a:t>
            </a:r>
            <a:r>
              <a:rPr lang="en-US" altLang="ko-KR" b="1">
                <a:latin typeface="굴림"/>
                <a:ea typeface="굴림"/>
              </a:rPr>
              <a:t>	◦ </a:t>
            </a:r>
            <a:r>
              <a:rPr lang="ko-KR" altLang="en-US" b="1">
                <a:latin typeface="굴림"/>
                <a:ea typeface="굴림"/>
              </a:rPr>
              <a:t>급여의 수준</a:t>
            </a:r>
            <a:r>
              <a:rPr lang="en-US" altLang="ko-KR" b="1">
                <a:latin typeface="굴림"/>
                <a:ea typeface="굴림"/>
              </a:rPr>
              <a:t>	◦ </a:t>
            </a:r>
            <a:r>
              <a:rPr lang="ko-KR" altLang="en-US" b="1">
                <a:latin typeface="굴림"/>
                <a:ea typeface="굴림"/>
              </a:rPr>
              <a:t>사회보장의 수준과 성격의 결정요소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75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7760" y="620688"/>
            <a:ext cx="474200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6) </a:t>
            </a:r>
            <a:r>
              <a:rPr lang="ko-KR" altLang="en-US" sz="2200" b="1">
                <a:latin typeface="HY둥근고딕B"/>
                <a:ea typeface="HY둥근고딕B"/>
              </a:rPr>
              <a:t>사회보장의 필요충</a:t>
            </a:r>
            <a:r>
              <a:rPr lang="en-US" altLang="ko-KR" sz="2200" b="1">
                <a:latin typeface="HY둥근고딕B"/>
                <a:ea typeface="HY둥근고딕B"/>
              </a:rPr>
              <a:t>	</a:t>
            </a:r>
            <a:r>
              <a:rPr lang="ko-KR" altLang="en-US" sz="2200" b="1">
                <a:latin typeface="HY둥근고딕B"/>
                <a:ea typeface="HY둥근고딕B"/>
              </a:rPr>
              <a:t>분조건과 한계</a:t>
            </a:r>
            <a:endParaRPr lang="en-US" altLang="ko-KR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124640"/>
            <a:ext cx="76328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필요조건과  충분조건</a:t>
            </a:r>
            <a:endParaRPr lang="ko-KR" altLang="en-US" sz="2000" b="1">
              <a:latin typeface="굴림"/>
              <a:ea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556788"/>
            <a:ext cx="76328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사회보장 한계</a:t>
            </a:r>
            <a:endParaRPr lang="ko-KR" altLang="en-US" sz="2000" b="1">
              <a:latin typeface="굴림"/>
              <a:ea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5792" y="1988736"/>
            <a:ext cx="7632848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사회보장 전체의 한계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사회보험의 한계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</a:rPr>
              <a:t>공공부조의 한계</a:t>
            </a:r>
            <a:endParaRPr lang="ko-KR" altLang="en-US" b="1">
              <a:latin typeface="굴림"/>
              <a:ea typeface="굴림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7760" y="3450962"/>
            <a:ext cx="5864106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7) </a:t>
            </a:r>
            <a:r>
              <a:rPr lang="ko-KR" altLang="en-US" sz="2200" b="1">
                <a:latin typeface="HY둥근고딕B"/>
                <a:ea typeface="HY둥근고딕B"/>
              </a:rPr>
              <a:t>사회보장제도의 악용사례와 악용방지방법</a:t>
            </a:r>
            <a:endParaRPr lang="en-US" altLang="ko-KR" sz="2200" b="1">
              <a:latin typeface="HY둥근고딕B"/>
              <a:ea typeface="HY둥근고딕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584" y="3955018"/>
            <a:ext cx="76328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악용사례</a:t>
            </a:r>
            <a:endParaRPr lang="ko-KR" altLang="en-US" sz="2000" b="1">
              <a:latin typeface="굴림"/>
              <a:ea typeface="굴림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7584" y="4459178"/>
            <a:ext cx="76328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악용방지방법</a:t>
            </a:r>
            <a:endParaRPr lang="ko-KR" altLang="en-US" sz="2000" b="1">
              <a:latin typeface="굴림"/>
              <a:ea typeface="굴림"/>
            </a:endParaRPr>
          </a:p>
        </p:txBody>
      </p:sp>
      <p:sp>
        <p:nvSpPr>
          <p:cNvPr id="1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76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378" y="548680"/>
            <a:ext cx="34451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4. </a:t>
            </a:r>
            <a:r>
              <a:rPr lang="ko-KR" altLang="en-US" sz="2400" b="1">
                <a:latin typeface="HY수평선B"/>
                <a:ea typeface="HY수평선B"/>
              </a:rPr>
              <a:t>복지국가와 복지사회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125905"/>
            <a:ext cx="266611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1) </a:t>
            </a:r>
            <a:r>
              <a:rPr lang="ko-KR" altLang="en-US" sz="2200" b="1">
                <a:latin typeface="HY둥근고딕B"/>
                <a:ea typeface="HY둥근고딕B"/>
              </a:rPr>
              <a:t>복지국가의 개념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579161"/>
            <a:ext cx="7632848" cy="2555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 lang="ko-KR" altLang="en-US"/>
            </a:pPr>
            <a:r>
              <a:rPr lang="en-US" altLang="ko-KR" b="1">
                <a:solidFill>
                  <a:srgbClr val="c00000"/>
                </a:solidFill>
                <a:latin typeface="굴림"/>
              </a:rPr>
              <a:t>&lt;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복지국가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(welfare state)&gt;</a:t>
            </a:r>
            <a:r>
              <a:rPr lang="en-US" altLang="ko-KR" b="1">
                <a:latin typeface="굴림"/>
              </a:rPr>
              <a:t> 	</a:t>
            </a:r>
            <a:r>
              <a:rPr lang="en-US" altLang="ko-KR" b="1">
                <a:solidFill>
                  <a:srgbClr val="0070c0"/>
                </a:solidFill>
                <a:latin typeface="굴림"/>
              </a:rPr>
              <a:t>&gt;</a:t>
            </a:r>
            <a:r>
              <a:rPr lang="ko-KR" altLang="en-US" b="1">
                <a:solidFill>
                  <a:srgbClr val="0070c0"/>
                </a:solidFill>
                <a:latin typeface="굴림"/>
              </a:rPr>
              <a:t>전쟁</a:t>
            </a:r>
            <a:r>
              <a:rPr lang="en-US" altLang="ko-KR" b="1">
                <a:solidFill>
                  <a:srgbClr val="0070c0"/>
                </a:solidFill>
                <a:latin typeface="굴림"/>
              </a:rPr>
              <a:t>(</a:t>
            </a:r>
            <a:r>
              <a:rPr lang="ko-KR" altLang="en-US" b="1">
                <a:solidFill>
                  <a:srgbClr val="0070c0"/>
                </a:solidFill>
                <a:latin typeface="굴림"/>
              </a:rPr>
              <a:t>무력</a:t>
            </a:r>
            <a:r>
              <a:rPr lang="en-US" altLang="ko-KR" b="1">
                <a:solidFill>
                  <a:srgbClr val="0070c0"/>
                </a:solidFill>
                <a:latin typeface="굴림"/>
              </a:rPr>
              <a:t>)</a:t>
            </a:r>
            <a:r>
              <a:rPr lang="ko-KR" altLang="en-US" b="1">
                <a:solidFill>
                  <a:srgbClr val="0070c0"/>
                </a:solidFill>
                <a:latin typeface="굴림"/>
              </a:rPr>
              <a:t>국가</a:t>
            </a:r>
            <a:r>
              <a:rPr lang="en-US" altLang="ko-KR" b="1">
                <a:solidFill>
                  <a:srgbClr val="0070c0"/>
                </a:solidFill>
                <a:latin typeface="굴림"/>
              </a:rPr>
              <a:t>(power state)&lt;</a:t>
            </a:r>
            <a:endParaRPr lang="en-US" altLang="ko-KR" b="1">
              <a:solidFill>
                <a:srgbClr val="0070c0"/>
              </a:solidFill>
              <a:latin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인간다운 생활을 국가가 주체가 되어 실현하고 보장하는 국가</a:t>
            </a:r>
            <a:endParaRPr lang="ko-KR" altLang="en-US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국민들의 복지 향상을 가장 중요한 책임과 의무로 삼는 국가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복지제공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기능이 가장 중심적 국가기능으로 자리잡음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0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이념적으로 사회민주주의를 추구하고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정치적으로 의회민주주의를 신봉하며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경제적으로 혼합경제를 지향하며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사회적으로 완전고용과 사회보장제도가 실현된 국가를 지향한다</a:t>
            </a:r>
            <a:r>
              <a:rPr lang="en-US" altLang="ko-KR" b="1">
                <a:latin typeface="굴림"/>
                <a:ea typeface="굴림"/>
              </a:rPr>
              <a:t>.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4221088"/>
            <a:ext cx="3607078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2) </a:t>
            </a:r>
            <a:r>
              <a:rPr lang="ko-KR" altLang="en-US" sz="2200" b="1">
                <a:latin typeface="HY둥근고딕B"/>
                <a:ea typeface="HY둥근고딕B"/>
              </a:rPr>
              <a:t>복지국가의</a:t>
            </a:r>
            <a:r>
              <a:rPr lang="en-US" altLang="ko-KR" sz="2200" b="1">
                <a:latin typeface="HY둥근고딕B"/>
                <a:ea typeface="HY둥근고딕B"/>
              </a:rPr>
              <a:t> </a:t>
            </a:r>
            <a:r>
              <a:rPr lang="ko-KR" altLang="en-US" sz="2200" b="1">
                <a:latin typeface="HY둥근고딕B"/>
                <a:ea typeface="HY둥근고딕B"/>
              </a:rPr>
              <a:t>이념적 근원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4638541"/>
            <a:ext cx="76328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프랑스 혁명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자유 </a:t>
            </a:r>
            <a:r>
              <a:rPr lang="en-US" altLang="ko-KR" b="1">
                <a:latin typeface="굴림"/>
                <a:ea typeface="굴림"/>
              </a:rPr>
              <a:t>· </a:t>
            </a:r>
            <a:r>
              <a:rPr lang="ko-KR" altLang="en-US" b="1">
                <a:latin typeface="굴림"/>
                <a:ea typeface="굴림"/>
              </a:rPr>
              <a:t>평등 </a:t>
            </a:r>
            <a:r>
              <a:rPr lang="en-US" altLang="ko-KR" b="1">
                <a:latin typeface="굴림"/>
                <a:ea typeface="굴림"/>
              </a:rPr>
              <a:t>· </a:t>
            </a:r>
            <a:r>
              <a:rPr lang="ko-KR" altLang="en-US" b="1">
                <a:latin typeface="굴림"/>
                <a:ea typeface="굴림"/>
              </a:rPr>
              <a:t>박애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Benthum</a:t>
            </a:r>
            <a:r>
              <a:rPr lang="ko-KR" altLang="en-US" b="1">
                <a:latin typeface="굴림"/>
                <a:ea typeface="굴림"/>
              </a:rPr>
              <a:t>의 공리주의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최대다수의 최대행복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Bismarck</a:t>
            </a:r>
            <a:r>
              <a:rPr lang="ko-KR" altLang="en-US" b="1">
                <a:latin typeface="굴림"/>
                <a:ea typeface="굴림"/>
              </a:rPr>
              <a:t>와 </a:t>
            </a:r>
            <a:r>
              <a:rPr lang="en-US" altLang="ko-KR" b="1">
                <a:latin typeface="굴림"/>
                <a:ea typeface="굴림"/>
              </a:rPr>
              <a:t>Beveridge(</a:t>
            </a:r>
            <a:r>
              <a:rPr lang="ko-KR" altLang="en-US" b="1">
                <a:latin typeface="굴림"/>
                <a:ea typeface="굴림"/>
              </a:rPr>
              <a:t>사회보험과 사회보장의 관념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Febian society(</a:t>
            </a:r>
            <a:r>
              <a:rPr lang="ko-KR" altLang="en-US" b="1">
                <a:latin typeface="굴림"/>
                <a:ea typeface="굴림"/>
              </a:rPr>
              <a:t>기간산업과 기초적 서비스의 공유의 원칙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77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55464"/>
            <a:ext cx="266611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3) </a:t>
            </a:r>
            <a:r>
              <a:rPr lang="ko-KR" altLang="en-US" sz="2200" b="1">
                <a:latin typeface="HY둥근고딕B"/>
                <a:ea typeface="HY둥근고딕B"/>
              </a:rPr>
              <a:t>복지국가의 특징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959520"/>
            <a:ext cx="7632848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빈곤의 소멸 내지 현저한 감소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소득의 분배와 재분배를 통한 평등화 지향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완전고용의 실현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사회보장의 충실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혼합경제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3047752"/>
            <a:ext cx="7632848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※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복지국가주의 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(welfare statism)</a:t>
            </a:r>
            <a:endParaRPr lang="en-US" altLang="ko-KR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◦ 국가 개입에 의한 민주주의와 인도주의의 구현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국가 개입의 필요성</a:t>
            </a:r>
            <a:br>
              <a:rPr lang="en-US" altLang="ko-KR" b="1">
                <a:latin typeface="굴림"/>
                <a:ea typeface="굴림"/>
              </a:rPr>
            </a:br>
            <a:r>
              <a:rPr lang="en-US" altLang="ko-KR" b="1">
                <a:latin typeface="굴림"/>
                <a:ea typeface="굴림"/>
              </a:rPr>
              <a:t>	</a:t>
            </a:r>
            <a:r>
              <a:rPr lang="en-US" altLang="ko-KR" b="1">
                <a:solidFill>
                  <a:srgbClr val="0070c0"/>
                </a:solidFill>
                <a:latin typeface="굴림"/>
                <a:ea typeface="굴림"/>
              </a:rPr>
              <a:t>(</a:t>
            </a:r>
            <a:r>
              <a:rPr lang="ko-KR" altLang="en-US" b="1">
                <a:solidFill>
                  <a:srgbClr val="0070c0"/>
                </a:solidFill>
                <a:latin typeface="굴림"/>
                <a:ea typeface="굴림"/>
              </a:rPr>
              <a:t>사회통합∙상호부조∙소득재분배 때문</a:t>
            </a:r>
            <a:r>
              <a:rPr lang="en-US" altLang="ko-KR" b="1">
                <a:solidFill>
                  <a:srgbClr val="0070c0"/>
                </a:solidFill>
                <a:latin typeface="굴림"/>
                <a:ea typeface="굴림"/>
              </a:rPr>
              <a:t>)</a:t>
            </a:r>
            <a:endParaRPr lang="en-US" altLang="ko-KR" b="1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4919960"/>
            <a:ext cx="370165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4) </a:t>
            </a:r>
            <a:r>
              <a:rPr lang="ko-KR" altLang="en-US" sz="2200" b="1">
                <a:latin typeface="HY둥근고딕B"/>
                <a:ea typeface="HY둥근고딕B"/>
              </a:rPr>
              <a:t>복지국가 발전의 네 차원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5424016"/>
            <a:ext cx="76328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① </a:t>
            </a:r>
            <a:r>
              <a:rPr lang="ko-KR" altLang="en-US" b="1">
                <a:latin typeface="굴림"/>
                <a:ea typeface="굴림"/>
              </a:rPr>
              <a:t>복지제도의 포괄성</a:t>
            </a:r>
            <a:r>
              <a:rPr lang="en-US" altLang="ko-KR" b="1">
                <a:latin typeface="굴림"/>
                <a:ea typeface="굴림"/>
              </a:rPr>
              <a:t>		② </a:t>
            </a:r>
            <a:r>
              <a:rPr lang="ko-KR" altLang="en-US" b="1">
                <a:latin typeface="굴림"/>
                <a:ea typeface="굴림"/>
              </a:rPr>
              <a:t>복지수혜자의 보편성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③ </a:t>
            </a:r>
            <a:r>
              <a:rPr lang="ko-KR" altLang="en-US" b="1">
                <a:latin typeface="굴림"/>
                <a:ea typeface="굴림"/>
              </a:rPr>
              <a:t>복지혜택의 적절성</a:t>
            </a:r>
            <a:r>
              <a:rPr lang="en-US" altLang="ko-KR" b="1">
                <a:latin typeface="굴림"/>
                <a:ea typeface="굴림"/>
              </a:rPr>
              <a:t>		④ </a:t>
            </a:r>
            <a:r>
              <a:rPr lang="ko-KR" altLang="en-US" b="1">
                <a:latin typeface="굴림"/>
                <a:ea typeface="굴림"/>
              </a:rPr>
              <a:t>복지혜택의 재분배성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78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2755339" cy="4198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5) </a:t>
            </a:r>
            <a:r>
              <a:rPr lang="ko-KR" altLang="en-US" sz="2200" b="1">
                <a:latin typeface="HY둥근고딕B"/>
                <a:ea typeface="HY둥근고딕B"/>
              </a:rPr>
              <a:t>복지국가발전 단계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597" y="1082789"/>
            <a:ext cx="7632850" cy="5011304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latin typeface="굴림"/>
              </a:rPr>
              <a:t>◦ </a:t>
            </a:r>
            <a:r>
              <a:rPr lang="ko-KR" altLang="en-US" b="1">
                <a:latin typeface="굴림"/>
              </a:rPr>
              <a:t>잔여적 성격의 사회복지에서 제도적인 사회복지로 발전 </a:t>
            </a:r>
            <a:r>
              <a:rPr lang="en-US" altLang="ko-KR" b="1">
                <a:latin typeface="굴림"/>
              </a:rPr>
              <a:t>– </a:t>
            </a:r>
            <a:r>
              <a:rPr lang="ko-KR" altLang="en-US" b="1">
                <a:latin typeface="굴림"/>
              </a:rPr>
              <a:t>대체로 국가마다 상이한 과정을 거쳐 현재의 복지국가로 발전</a:t>
            </a:r>
            <a:endParaRPr lang="ko-KR" altLang="en-US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2000" b="1">
                <a:latin typeface="굴림"/>
              </a:rPr>
              <a:t>(</a:t>
            </a:r>
            <a:r>
              <a:rPr lang="en-US" altLang="ko-KR" b="1">
                <a:latin typeface="굴림"/>
              </a:rPr>
              <a:t>1) </a:t>
            </a:r>
            <a:r>
              <a:rPr lang="ko-KR" altLang="en-US" b="1">
                <a:latin typeface="굴림"/>
              </a:rPr>
              <a:t>태동단계 </a:t>
            </a:r>
            <a:r>
              <a:rPr lang="en-US" altLang="ko-KR" b="1">
                <a:latin typeface="굴림"/>
              </a:rPr>
              <a:t>(1870~1920</a:t>
            </a:r>
            <a:r>
              <a:rPr lang="ko-KR" altLang="en-US" b="1">
                <a:latin typeface="굴림"/>
              </a:rPr>
              <a:t>년대</a:t>
            </a:r>
            <a:r>
              <a:rPr lang="en-US" altLang="ko-KR" b="1">
                <a:latin typeface="굴림"/>
              </a:rPr>
              <a:t>)</a:t>
            </a:r>
            <a:endParaRPr lang="en-US" altLang="ko-KR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latin typeface="굴림"/>
              </a:rPr>
              <a:t>(2) </a:t>
            </a:r>
            <a:r>
              <a:rPr lang="ko-KR" altLang="en-US" b="1">
                <a:latin typeface="굴림"/>
              </a:rPr>
              <a:t>정착단계 </a:t>
            </a:r>
            <a:r>
              <a:rPr lang="en-US" altLang="ko-KR" b="1">
                <a:latin typeface="굴림"/>
              </a:rPr>
              <a:t>(1920~1945</a:t>
            </a:r>
            <a:r>
              <a:rPr lang="ko-KR" altLang="en-US" b="1">
                <a:latin typeface="굴림"/>
              </a:rPr>
              <a:t>년</a:t>
            </a:r>
            <a:r>
              <a:rPr lang="en-US" altLang="ko-KR" b="1">
                <a:latin typeface="굴림"/>
              </a:rPr>
              <a:t>)</a:t>
            </a:r>
            <a:endParaRPr lang="en-US" altLang="ko-KR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latin typeface="굴림"/>
              </a:rPr>
              <a:t>(3) </a:t>
            </a:r>
            <a:r>
              <a:rPr lang="ko-KR" altLang="en-US" b="1">
                <a:latin typeface="굴림"/>
              </a:rPr>
              <a:t>성장단계 </a:t>
            </a:r>
            <a:r>
              <a:rPr lang="en-US" altLang="ko-KR" b="1">
                <a:latin typeface="굴림"/>
              </a:rPr>
              <a:t>(1945~1975</a:t>
            </a:r>
            <a:r>
              <a:rPr lang="ko-KR" altLang="en-US" b="1">
                <a:latin typeface="굴림"/>
              </a:rPr>
              <a:t>년</a:t>
            </a:r>
            <a:r>
              <a:rPr lang="en-US" altLang="ko-KR" b="1">
                <a:latin typeface="굴림"/>
              </a:rPr>
              <a:t>) – 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복지국가의 황금기</a:t>
            </a:r>
            <a:endParaRPr lang="ko-KR" altLang="en-US" b="1">
              <a:solidFill>
                <a:srgbClr val="c00000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b="1">
                <a:latin typeface="굴림"/>
              </a:rPr>
              <a:t>(4) </a:t>
            </a:r>
            <a:r>
              <a:rPr lang="ko-KR" altLang="en-US" b="1">
                <a:latin typeface="굴림"/>
              </a:rPr>
              <a:t>침체 및 재편단계 </a:t>
            </a:r>
            <a:r>
              <a:rPr lang="en-US" altLang="ko-KR" b="1">
                <a:latin typeface="굴림"/>
              </a:rPr>
              <a:t>(1975</a:t>
            </a:r>
            <a:r>
              <a:rPr lang="ko-KR" altLang="en-US" b="1">
                <a:latin typeface="굴림"/>
              </a:rPr>
              <a:t>년</a:t>
            </a:r>
            <a:r>
              <a:rPr lang="en-US" altLang="ko-KR" b="1">
                <a:latin typeface="굴림"/>
              </a:rPr>
              <a:t> </a:t>
            </a:r>
            <a:r>
              <a:rPr lang="ko-KR" altLang="en-US" b="1">
                <a:latin typeface="굴림"/>
              </a:rPr>
              <a:t>이후</a:t>
            </a:r>
            <a:r>
              <a:rPr lang="en-US" altLang="ko-KR" b="1">
                <a:latin typeface="굴림"/>
              </a:rPr>
              <a:t>) : 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위기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·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침체</a:t>
            </a:r>
            <a:r>
              <a:rPr lang="en-US" altLang="ko-KR" b="1">
                <a:solidFill>
                  <a:srgbClr val="c00000"/>
                </a:solidFill>
                <a:latin typeface="굴림"/>
              </a:rPr>
              <a:t>·</a:t>
            </a:r>
            <a:r>
              <a:rPr lang="ko-KR" altLang="en-US" b="1">
                <a:solidFill>
                  <a:srgbClr val="c00000"/>
                </a:solidFill>
                <a:latin typeface="굴림"/>
              </a:rPr>
              <a:t>재편</a:t>
            </a:r>
            <a:endParaRPr lang="ko-KR" altLang="en-US" b="1">
              <a:solidFill>
                <a:srgbClr val="c00000"/>
              </a:solidFill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ko-KR" altLang="en-US" sz="1700" b="1">
                <a:latin typeface="굴림"/>
              </a:rPr>
              <a:t> 제</a:t>
            </a:r>
            <a:r>
              <a:rPr lang="en-US" altLang="ko-KR" sz="1700" b="1">
                <a:latin typeface="굴림"/>
              </a:rPr>
              <a:t>3</a:t>
            </a:r>
            <a:r>
              <a:rPr lang="ko-KR" altLang="en-US" sz="1700" b="1">
                <a:latin typeface="굴림"/>
              </a:rPr>
              <a:t>의 길</a:t>
            </a:r>
            <a:r>
              <a:rPr lang="en-US" altLang="ko-KR" sz="1700" b="1">
                <a:latin typeface="굴림"/>
              </a:rPr>
              <a:t>(The Third Way) – </a:t>
            </a:r>
            <a:r>
              <a:rPr lang="ko-KR" altLang="en-US" sz="1700" b="1">
                <a:latin typeface="굴림"/>
              </a:rPr>
              <a:t>사회보장개혁의</a:t>
            </a:r>
            <a:r>
              <a:rPr lang="en-US" altLang="ko-KR" sz="1700" b="1">
                <a:latin typeface="굴림"/>
              </a:rPr>
              <a:t> </a:t>
            </a:r>
            <a:r>
              <a:rPr lang="ko-KR" altLang="en-US" sz="1700" b="1">
                <a:latin typeface="굴림"/>
              </a:rPr>
              <a:t>시대 </a:t>
            </a:r>
            <a:r>
              <a:rPr lang="en-US" altLang="ko-KR" sz="1700" b="1">
                <a:latin typeface="굴림"/>
              </a:rPr>
              <a:t>(1997~) </a:t>
            </a:r>
            <a:endParaRPr lang="en-US" altLang="ko-KR" sz="1700" b="1">
              <a:latin typeface="굴림"/>
            </a:endParaRPr>
          </a:p>
          <a:p>
            <a:pPr>
              <a:lnSpc>
                <a:spcPct val="140000"/>
              </a:lnSpc>
              <a:defRPr lang="ko-KR" altLang="en-US"/>
            </a:pPr>
            <a:r>
              <a:rPr lang="en-US" altLang="ko-KR" sz="1700" b="1">
                <a:latin typeface="굴림"/>
              </a:rPr>
              <a:t>The Green Paper : New Ambitions for Our Country : A New Contract for Welfare</a:t>
            </a:r>
            <a:r>
              <a:rPr lang="ko-KR" altLang="en-US" sz="1700" b="1">
                <a:latin typeface="굴림"/>
              </a:rPr>
              <a:t> </a:t>
            </a:r>
            <a:r>
              <a:rPr lang="en-US" altLang="ko-KR" sz="1700" b="1">
                <a:latin typeface="굴림"/>
              </a:rPr>
              <a:t>(</a:t>
            </a:r>
            <a:r>
              <a:rPr lang="en-US" altLang="ko-KR" sz="1700" b="1">
                <a:solidFill>
                  <a:srgbClr val="c00000"/>
                </a:solidFill>
                <a:latin typeface="굴림"/>
              </a:rPr>
              <a:t>welfare to work</a:t>
            </a:r>
            <a:r>
              <a:rPr lang="en-US" altLang="ko-KR" sz="1700" b="1">
                <a:latin typeface="굴림"/>
              </a:rPr>
              <a:t>)</a:t>
            </a:r>
            <a:endParaRPr lang="en-US" altLang="ko-KR" sz="1700" b="1"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7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 "</a:t>
            </a:r>
            <a:r>
              <a:rPr xmlns:mc="http://schemas.openxmlformats.org/markup-compatibility/2006" xmlns:hp="http://schemas.haansoft.com/office/presentation/8.0" lang="ko-KR" altLang="en-US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일할 수 있는 사람에게는 일을 하게 하고, 일할 능력이 없는 사람에게는 사회보장을 제공하는 것"을 주요 내용으로 하는 '일을 위한 복지(</a:t>
            </a:r>
            <a:r>
              <a:rPr xmlns:mc="http://schemas.openxmlformats.org/markup-compatibility/2006" xmlns:hp="http://schemas.haansoft.com/office/presentation/8.0" lang="en-US" altLang="ko-KR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welfare to work)'</a:t>
            </a:r>
            <a:r>
              <a:rPr xmlns:mc="http://schemas.openxmlformats.org/markup-compatibility/2006" xmlns:hp="http://schemas.haansoft.com/office/presentation/8.0" lang="ko-KR" altLang="en-US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를</a:t>
            </a:r>
            <a:r>
              <a:rPr xmlns:mc="http://schemas.openxmlformats.org/markup-compatibility/2006" xmlns:hp="http://schemas.haansoft.com/office/presentation/8.0" lang="en-US" altLang="ko-KR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천명.</a:t>
            </a:r>
            <a:endParaRPr xmlns:mc="http://schemas.openxmlformats.org/markup-compatibility/2006" xmlns:hp="http://schemas.haansoft.com/office/presentation/8.0" lang="ko-KR" altLang="en-US" sz="1600" b="1" i="0" kern="1200" spc="5" mc:Ignorable="hp" hp:hslEmbossed="0">
              <a:solidFill>
                <a:srgbClr val="c00000"/>
              </a:solidFill>
              <a:latin typeface="굴림"/>
              <a:ea typeface="굴림"/>
              <a:cs typeface="+mn-cs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 이것은 '모든 사람에게 사회보장을 제공한다'는 보편주의적 </a:t>
            </a:r>
            <a:r>
              <a:rPr xmlns:mc="http://schemas.openxmlformats.org/markup-compatibility/2006" xmlns:hp="http://schemas.haansoft.com/office/presentation/8.0" lang="en-US" altLang="ko-KR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Beveridge</a:t>
            </a:r>
            <a:r>
              <a:rPr xmlns:mc="http://schemas.openxmlformats.org/markup-compatibility/2006" xmlns:hp="http://schemas.haansoft.com/office/presentation/8.0" lang="ko-KR" altLang="en-US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원칙과는 매우 벗어나는 것이고 </a:t>
            </a:r>
            <a:r>
              <a:rPr xmlns:mc="http://schemas.openxmlformats.org/markup-compatibility/2006" xmlns:hp="http://schemas.haansoft.com/office/presentation/8.0" lang="en-US" altLang="ko-KR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Blair</a:t>
            </a:r>
            <a:r>
              <a:rPr xmlns:mc="http://schemas.openxmlformats.org/markup-compatibility/2006" xmlns:hp="http://schemas.haansoft.com/office/presentation/8.0" lang="ko-KR" altLang="en-US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정부의</a:t>
            </a:r>
            <a:r>
              <a:rPr xmlns:mc="http://schemas.openxmlformats.org/markup-compatibility/2006" xmlns:hp="http://schemas.haansoft.com/office/presentation/8.0" lang="en-US" altLang="ko-KR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1600" b="1" i="0" kern="1200" spc="5" mc:Ignorable="hp" hp:hslEmbossed="0">
                <a:solidFill>
                  <a:srgbClr val="c00000"/>
                </a:solidFill>
                <a:latin typeface="굴림"/>
                <a:ea typeface="굴림"/>
                <a:cs typeface="+mn-cs"/>
              </a:rPr>
              <a:t>복지계약을 제시한 것이다. </a:t>
            </a:r>
            <a:endParaRPr xmlns:mc="http://schemas.openxmlformats.org/markup-compatibility/2006" xmlns:hp="http://schemas.haansoft.com/office/presentation/8.0" lang="ko-KR" altLang="en-US" sz="1600" b="1" i="0" kern="1200" spc="5" mc:Ignorable="hp" hp:hslEmbossed="0">
              <a:solidFill>
                <a:srgbClr val="c00000"/>
              </a:solidFill>
              <a:latin typeface="굴림"/>
              <a:ea typeface="굴림"/>
              <a:cs typeface="+mn-cs"/>
            </a:endParaRPr>
          </a:p>
        </p:txBody>
      </p:sp>
      <p:sp>
        <p:nvSpPr>
          <p:cNvPr id="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79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8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562" y="1052736"/>
            <a:ext cx="8064898" cy="1783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(1) </a:t>
            </a:r>
            <a:r>
              <a:rPr lang="ko-KR" altLang="en-US" sz="2000" b="1">
                <a:latin typeface="굴림"/>
                <a:ea typeface="굴림"/>
              </a:rPr>
              <a:t>등장배경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r>
              <a:rPr lang="en-US" altLang="ko-KR" b="1">
                <a:solidFill>
                  <a:srgbClr val="ff0000"/>
                </a:solidFill>
                <a:latin typeface="굴림"/>
                <a:ea typeface="굴림"/>
              </a:rPr>
              <a:t>◦ </a:t>
            </a:r>
            <a:r>
              <a:rPr lang="ko-KR" altLang="en-US" sz="1700" b="1">
                <a:solidFill>
                  <a:srgbClr val="ff0000"/>
                </a:solidFill>
                <a:latin typeface="굴림"/>
                <a:ea typeface="굴림"/>
              </a:rPr>
              <a:t>복지사회(</a:t>
            </a:r>
            <a:r>
              <a:rPr lang="en-US" altLang="ko-KR" sz="1700" b="1">
                <a:solidFill>
                  <a:srgbClr val="ff0000"/>
                </a:solidFill>
                <a:latin typeface="굴림"/>
                <a:ea typeface="굴림"/>
              </a:rPr>
              <a:t>welfare society)</a:t>
            </a:r>
            <a:r>
              <a:rPr lang="ko-KR" altLang="en-US" sz="1700" b="1">
                <a:solidFill>
                  <a:srgbClr val="ff0000"/>
                </a:solidFill>
                <a:latin typeface="굴림"/>
                <a:ea typeface="굴림"/>
              </a:rPr>
              <a:t>는 </a:t>
            </a:r>
            <a:r>
              <a:rPr lang="ko-KR" altLang="en-US" sz="1700" b="1">
                <a:solidFill>
                  <a:srgbClr val="c00000"/>
                </a:solidFill>
                <a:latin typeface="굴림"/>
                <a:ea typeface="굴림"/>
              </a:rPr>
              <a:t>복지국가에 대한 불만과 비판의 복합적 산물로 등장</a:t>
            </a:r>
            <a:endParaRPr lang="ko-KR" altLang="en-US" sz="1700" b="1">
              <a:solidFill>
                <a:srgbClr val="c0000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 ◦ 모든</a:t>
            </a:r>
            <a:r>
              <a:rPr lang="en-US" altLang="ko-KR" b="1">
                <a:solidFill>
                  <a:srgbClr val="c00000"/>
                </a:solidFill>
                <a:latin typeface="굴림"/>
                <a:ea typeface="굴림"/>
              </a:rPr>
              <a:t> </a:t>
            </a:r>
            <a:r>
              <a:rPr lang="ko-KR" altLang="en-US" b="1">
                <a:solidFill>
                  <a:srgbClr val="c00000"/>
                </a:solidFill>
                <a:latin typeface="굴림"/>
                <a:ea typeface="굴림"/>
              </a:rPr>
              <a:t>인간을 최대한 개발하자는 소망에서 출발(복지국가의 실천과정에서 발견된 또 다른 이상국가의 상징적 용어)</a:t>
            </a:r>
            <a:endParaRPr lang="ko-KR" altLang="en-US" b="1">
              <a:solidFill>
                <a:srgbClr val="c00000"/>
              </a:solidFill>
              <a:latin typeface="굴림"/>
              <a:ea typeface="굴림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548680"/>
            <a:ext cx="1593289" cy="4209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200" b="1">
                <a:latin typeface="HY둥근고딕B"/>
                <a:ea typeface="HY둥근고딕B"/>
              </a:rPr>
              <a:t>6) </a:t>
            </a:r>
            <a:r>
              <a:rPr lang="ko-KR" altLang="en-US" sz="2200" b="1">
                <a:latin typeface="HY둥근고딕B"/>
                <a:ea typeface="HY둥근고딕B"/>
              </a:rPr>
              <a:t>복지사회</a:t>
            </a:r>
            <a:endParaRPr lang="ko-KR" altLang="en-US" sz="2200" b="1">
              <a:latin typeface="HY둥근고딕B"/>
              <a:ea typeface="HY둥근고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4" y="2816932"/>
            <a:ext cx="7776869" cy="3019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000" b="1">
                <a:latin typeface="굴림"/>
                <a:ea typeface="굴림"/>
              </a:rPr>
              <a:t>(2) </a:t>
            </a:r>
            <a:r>
              <a:rPr lang="ko-KR" altLang="en-US" sz="2000" b="1">
                <a:latin typeface="굴림"/>
                <a:ea typeface="굴림"/>
              </a:rPr>
              <a:t>특징</a:t>
            </a:r>
            <a:endParaRPr lang="ko-KR" altLang="en-US" sz="2000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보편주의와 예방적 성격을 띤 공공복지서비스가 확대되는 국가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>
                <a:latin typeface="굴림"/>
                <a:ea typeface="굴림"/>
              </a:rPr>
              <a:t> ◦ 공공복지와 민간복지가 공존하는 사회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◦ </a:t>
            </a:r>
            <a:r>
              <a:rPr lang="ko-KR" altLang="en-US" b="1">
                <a:latin typeface="굴림"/>
                <a:ea typeface="굴림"/>
              </a:rPr>
              <a:t>사회구성원이 주체가 되어 풍요로운 환경이 조성되는 사회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상호부조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공동체 의식의 발현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공존의 사회 구현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사람이 중심</a:t>
            </a:r>
            <a:r>
              <a:rPr lang="en-US" altLang="ko-KR" b="1">
                <a:latin typeface="굴림"/>
                <a:ea typeface="굴림"/>
              </a:rPr>
              <a:t>, </a:t>
            </a:r>
            <a:r>
              <a:rPr lang="ko-KR" altLang="en-US" b="1">
                <a:latin typeface="굴림"/>
                <a:ea typeface="굴림"/>
              </a:rPr>
              <a:t>인간의 존엄성과 공동체라는 가치가 기회균등이라는 가치보다 소중히 여김</a:t>
            </a:r>
            <a:endParaRPr lang="en-US" altLang="ko-KR" b="1">
              <a:latin typeface="굴림"/>
              <a:ea typeface="굴림"/>
            </a:endParaRPr>
          </a:p>
        </p:txBody>
      </p:sp>
      <p:sp>
        <p:nvSpPr>
          <p:cNvPr id="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80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8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95468"/>
            <a:ext cx="1155139" cy="4456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1. </a:t>
            </a:r>
            <a:r>
              <a:rPr lang="ko-KR" altLang="en-US" sz="2400" b="1">
                <a:latin typeface="HY수평선B"/>
                <a:ea typeface="HY수평선B"/>
              </a:rPr>
              <a:t>전망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6" y="447055"/>
            <a:ext cx="3987488" cy="4463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/>
              <a:t>VI. </a:t>
            </a:r>
            <a:r>
              <a:rPr lang="ko-KR" altLang="en-US" sz="2400" b="1"/>
              <a:t>사회복지의</a:t>
            </a:r>
            <a:r>
              <a:rPr lang="en-US" altLang="ko-KR" sz="2400" b="1"/>
              <a:t> </a:t>
            </a:r>
            <a:r>
              <a:rPr lang="ko-KR" altLang="en-US" sz="2400" b="1"/>
              <a:t>전망과 과제</a:t>
            </a:r>
            <a:endParaRPr lang="ko-KR" altLang="en-US" sz="2400" b="1"/>
          </a:p>
        </p:txBody>
      </p:sp>
      <p:sp>
        <p:nvSpPr>
          <p:cNvPr id="5" name="TextBox 4"/>
          <p:cNvSpPr txBox="1"/>
          <p:nvPr/>
        </p:nvSpPr>
        <p:spPr>
          <a:xfrm>
            <a:off x="975785" y="1473859"/>
            <a:ext cx="7808682" cy="4620235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세계화시대의 진전</a:t>
            </a: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경제의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세계화에서 복지의 세계화로</a:t>
            </a:r>
            <a:r>
              <a:rPr lang="en-US" altLang="ko-KR" b="1">
                <a:latin typeface="굴림"/>
                <a:ea typeface="굴림"/>
              </a:rPr>
              <a:t>(welfare state</a:t>
            </a:r>
            <a:r>
              <a:rPr lang="ko-KR" altLang="en-US" b="1">
                <a:latin typeface="굴림"/>
                <a:ea typeface="굴림"/>
              </a:rPr>
              <a:t>로부터 </a:t>
            </a:r>
            <a:r>
              <a:rPr lang="en-US" altLang="ko-KR" b="1">
                <a:latin typeface="굴림"/>
                <a:ea typeface="굴림"/>
              </a:rPr>
              <a:t>welfare world</a:t>
            </a:r>
            <a:r>
              <a:rPr lang="ko-KR" altLang="en-US" b="1">
                <a:latin typeface="굴림"/>
                <a:ea typeface="굴림"/>
              </a:rPr>
              <a:t>로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제</a:t>
            </a:r>
            <a:r>
              <a:rPr lang="en-US" altLang="ko-KR" b="1">
                <a:latin typeface="굴림"/>
                <a:ea typeface="굴림"/>
              </a:rPr>
              <a:t>4</a:t>
            </a:r>
            <a:r>
              <a:rPr lang="ko-KR" altLang="en-US" b="1">
                <a:latin typeface="굴림"/>
                <a:ea typeface="굴림"/>
              </a:rPr>
              <a:t>차 산업혁명시대 </a:t>
            </a:r>
            <a:r>
              <a:rPr lang="en-US" altLang="ko-KR" b="1">
                <a:latin typeface="굴림"/>
                <a:ea typeface="굴림"/>
              </a:rPr>
              <a:t>– </a:t>
            </a:r>
            <a:r>
              <a:rPr lang="ko-KR" altLang="en-US" b="1">
                <a:latin typeface="굴림"/>
                <a:ea typeface="굴림"/>
              </a:rPr>
              <a:t>과학 기술의 획기적 진보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경제</a:t>
            </a:r>
            <a:r>
              <a:rPr lang="en-US" altLang="ko-KR" b="1">
                <a:latin typeface="굴림"/>
                <a:ea typeface="굴림"/>
              </a:rPr>
              <a:t>·</a:t>
            </a:r>
            <a:r>
              <a:rPr lang="ko-KR" altLang="en-US" b="1">
                <a:latin typeface="굴림"/>
                <a:ea typeface="굴림"/>
              </a:rPr>
              <a:t>사회구조의 변화</a:t>
            </a:r>
            <a:r>
              <a:rPr lang="en-US" altLang="ko-KR" b="1">
                <a:latin typeface="굴림"/>
                <a:ea typeface="굴림"/>
              </a:rPr>
              <a:t>(</a:t>
            </a:r>
            <a:r>
              <a:rPr lang="ko-KR" altLang="en-US" b="1">
                <a:latin typeface="굴림"/>
                <a:ea typeface="굴림"/>
              </a:rPr>
              <a:t>산업구조 및 고용환경 등</a:t>
            </a:r>
            <a:r>
              <a:rPr lang="en-US" altLang="ko-KR" b="1">
                <a:latin typeface="굴림"/>
                <a:ea typeface="굴림"/>
              </a:rPr>
              <a:t>)</a:t>
            </a:r>
            <a:endParaRPr lang="en-US" altLang="ko-KR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생활패턴 및 의식의 변화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 spc="-22">
                <a:solidFill>
                  <a:schemeClr val="tx1"/>
                </a:solidFill>
                <a:latin typeface="굴림"/>
              </a:rPr>
              <a:t>인구구조의 변화</a:t>
            </a:r>
            <a:r>
              <a:rPr lang="en-US" altLang="ko-KR" b="1" spc="-22">
                <a:solidFill>
                  <a:schemeClr val="tx1"/>
                </a:solidFill>
                <a:latin typeface="굴림"/>
              </a:rPr>
              <a:t>(</a:t>
            </a:r>
            <a:r>
              <a:rPr lang="ko-KR" altLang="en-US" b="1" spc="-22">
                <a:solidFill>
                  <a:schemeClr val="tx1"/>
                </a:solidFill>
                <a:latin typeface="굴림"/>
              </a:rPr>
              <a:t>저출산</a:t>
            </a:r>
            <a:r>
              <a:rPr lang="en-US" altLang="ko-KR" b="1" spc="-22">
                <a:solidFill>
                  <a:schemeClr val="tx1"/>
                </a:solidFill>
                <a:latin typeface="굴림"/>
              </a:rPr>
              <a:t>·</a:t>
            </a:r>
            <a:r>
              <a:rPr lang="ko-KR" altLang="en-US" b="1" spc="-22">
                <a:solidFill>
                  <a:schemeClr val="tx1"/>
                </a:solidFill>
                <a:latin typeface="굴림"/>
              </a:rPr>
              <a:t>초고령사회</a:t>
            </a:r>
            <a:r>
              <a:rPr lang="en-US" altLang="ko-KR" b="1" spc="-22">
                <a:solidFill>
                  <a:schemeClr val="tx1"/>
                </a:solidFill>
                <a:latin typeface="굴림"/>
              </a:rPr>
              <a:t>)</a:t>
            </a:r>
            <a:r>
              <a:rPr lang="ko-KR" altLang="en-US" b="1" spc="-22">
                <a:solidFill>
                  <a:schemeClr val="tx1"/>
                </a:solidFill>
                <a:latin typeface="굴림"/>
              </a:rPr>
              <a:t>에 따른 가족구조 및 부양기능의 변화</a:t>
            </a:r>
            <a:endParaRPr lang="ko-KR" altLang="en-US" b="1" spc="-22">
              <a:solidFill>
                <a:schemeClr val="tx1"/>
              </a:solidFill>
              <a:latin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- </a:t>
            </a:r>
            <a:r>
              <a:rPr lang="ko-KR" altLang="en-US" b="1">
                <a:latin typeface="굴림"/>
                <a:ea typeface="굴림"/>
              </a:rPr>
              <a:t>여성의 사회참여 확대와 역할 구조의 변화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빈곤의 양극화 심화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삶의 질 향상에 대한 욕구의 증가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ko-KR" altLang="en-US" b="1">
                <a:latin typeface="굴림"/>
              </a:rPr>
              <a:t> 새로운 유형의 사회적 위험</a:t>
            </a:r>
            <a:r>
              <a:rPr lang="en-US" altLang="ko-KR" b="1">
                <a:latin typeface="굴림"/>
              </a:rPr>
              <a:t>(new social risks)</a:t>
            </a:r>
            <a:r>
              <a:rPr lang="ko-KR" altLang="en-US" b="1">
                <a:latin typeface="굴림"/>
              </a:rPr>
              <a:t>의 등장으로 다양한 행태의 새로운 클라이언트집단의 생성</a:t>
            </a:r>
            <a:endParaRPr lang="ko-KR" altLang="en-US" b="1">
              <a:latin typeface="굴림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81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8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1155139" cy="444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en-US" altLang="ko-KR" sz="2400" b="1">
                <a:latin typeface="HY수평선B"/>
                <a:ea typeface="HY수평선B"/>
              </a:rPr>
              <a:t>2. </a:t>
            </a:r>
            <a:r>
              <a:rPr lang="ko-KR" altLang="en-US" sz="2400" b="1">
                <a:latin typeface="HY수평선B"/>
                <a:ea typeface="HY수평선B"/>
              </a:rPr>
              <a:t>과제</a:t>
            </a:r>
            <a:endParaRPr lang="en-US" altLang="ko-KR" sz="2400" b="1">
              <a:latin typeface="HY수평선B"/>
              <a:ea typeface="HY수평선B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789" y="1340768"/>
            <a:ext cx="7632850" cy="4200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사회복지의 가치와 정체성 확립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세계적 보편성과 한국적 특수성을 조화시킨 한국적 복지이념 및 복지모형의 설정 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장기적이고 종합적인 사회복지정책의 방향 설정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복지재정의 역할 정립과 국가발전수준에 맞는 안정적 사회복지재정 확보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사회변화와 욕구의 변화에 대응하는 사회복지 프로그램의 개발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en-US" altLang="ko-KR" b="1">
                <a:latin typeface="굴림"/>
                <a:ea typeface="굴림"/>
              </a:rPr>
              <a:t> </a:t>
            </a:r>
            <a:r>
              <a:rPr lang="ko-KR" altLang="en-US" b="1">
                <a:latin typeface="굴림"/>
                <a:ea typeface="굴림"/>
              </a:rPr>
              <a:t>전달체계의 합리적 개편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ko-KR" b="1">
                <a:latin typeface="굴림"/>
                <a:ea typeface="굴림"/>
              </a:rPr>
              <a:t>◦</a:t>
            </a:r>
            <a:r>
              <a:rPr lang="ko-KR" altLang="en-US" b="1">
                <a:latin typeface="굴림"/>
                <a:ea typeface="굴림"/>
              </a:rPr>
              <a:t> 전문인력의 확보와 사회복지사의 전문성 제고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>
                <a:latin typeface="굴림"/>
                <a:ea typeface="굴림"/>
              </a:rPr>
              <a:t>◦ </a:t>
            </a:r>
            <a:r>
              <a:rPr lang="ko-KR" altLang="en-US" b="1">
                <a:latin typeface="굴림"/>
                <a:ea typeface="굴림"/>
              </a:rPr>
              <a:t>사회구성원의 참여를 통한 복지공동체 구축방안 모색</a:t>
            </a:r>
            <a:endParaRPr lang="ko-KR" altLang="en-US" b="1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 lang="ko-KR" altLang="en-US"/>
            </a:pPr>
            <a:endParaRPr lang="ko-KR" altLang="en-US" b="1">
              <a:latin typeface="굴림"/>
              <a:ea typeface="굴림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DAE4D61-9C92-4856-9DAD-A05C7E3CAE56}" type="slidenum">
              <a:rPr lang="en-US" altLang="en-US"/>
              <a:pPr lvl="0">
                <a:defRPr lang="ko-KR" altLang="en-US"/>
              </a:pPr>
              <a:t>82</a:t>
            </a:fld>
            <a:endParaRPr lang="en-US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모양">
  <a:themeElements>
    <a:clrScheme name="모양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모양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모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 rotWithShape="1">
          <a:blip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7524</ep:Words>
  <ep:PresentationFormat>화면 슬라이드 쇼(4:3)</ep:PresentationFormat>
  <ep:Paragraphs>786</ep:Paragraphs>
  <ep:Slides>82</ep:Slides>
  <ep:Notes>6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82</vt:i4>
      </vt:variant>
    </vt:vector>
  </ep:HeadingPairs>
  <ep:TitlesOfParts>
    <vt:vector size="83" baseType="lpstr">
      <vt:lpstr>모양</vt:lpstr>
      <vt:lpstr>사회복지론  대구대학교 평생교육원  사회복지현장실습 강의안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</vt:vector>
  </ep:TitlesOfParts>
  <ep:HyperlinkBase/>
  <ep:Application>Hancom Office Hanshow 2014</ep:Application>
  <ep:AppVersion>0900.0000.01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2019-08-22T14:42:31.000</dcterms:created>
  <dc:creator>Hando</dc:creator>
  <cp:lastModifiedBy>user</cp:lastModifiedBy>
  <dcterms:modified xsi:type="dcterms:W3CDTF">2022-02-28T08:02:08.202</dcterms:modified>
  <cp:revision>234</cp:revision>
  <dc:title>슬라이드 1</dc:title>
</cp:coreProperties>
</file>