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 Id="rId5" Type="http://schemas.openxmlformats.org/officeDocument/2006/relationships/custom-properties" Target="docProps/custom.xml"  /></Relationships>
</file>

<file path=ppt/presentation.xml><?xml version="1.0" encoding="utf-8"?>
<p:presentation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sldMasterIdLst>
    <p:sldMasterId id="2147483740" r:id="rId1"/>
  </p:sldMasterIdLst>
  <p:notesMasterIdLst>
    <p:notesMasterId r:id="rId2"/>
  </p:notesMasterIdLst>
  <p:handoutMasterIdLst>
    <p:handoutMasterId r:id="rId3"/>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6" r:id="rId123"/>
    <p:sldId id="377" r:id="rId124"/>
    <p:sldId id="378" r:id="rId125"/>
    <p:sldId id="379" r:id="rId126"/>
    <p:sldId id="380" r:id="rId127"/>
    <p:sldId id="381" r:id="rId128"/>
    <p:sldId id="382" r:id="rId129"/>
    <p:sldId id="383" r:id="rId130"/>
    <p:sldId id="384" r:id="rId131"/>
    <p:sldId id="385" r:id="rId132"/>
    <p:sldId id="399" r:id="rId133"/>
    <p:sldId id="386" r:id="rId134"/>
    <p:sldId id="387" r:id="rId135"/>
    <p:sldId id="388" r:id="rId136"/>
    <p:sldId id="389" r:id="rId137"/>
    <p:sldId id="390" r:id="rId138"/>
    <p:sldId id="391" r:id="rId139"/>
    <p:sldId id="392" r:id="rId140"/>
    <p:sldId id="393" r:id="rId141"/>
    <p:sldId id="394" r:id="rId142"/>
    <p:sldId id="395" r:id="rId143"/>
    <p:sldId id="396" r:id="rId144"/>
    <p:sldId id="400" r:id="rId145"/>
    <p:sldId id="397" r:id="rId146"/>
    <p:sldId id="398" r:id="rId147"/>
  </p:sldIdLst>
  <p:sldSz cx="9144000" cy="6858000" type="screen4x3"/>
  <p:notesSz cx="6797675" cy="99266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prnPr prnWhat="handouts2" scaleToFitPaper="1"/>
  <p:showPr>
    <p:present/>
    <p:sldAll/>
    <p:penClr>
      <a:srgbClr val="ff0000"/>
    </p:penClr>
    <p:extLst>
      <p:ext uri="{2FDB2607-1784-4EEB-B798-7EB5836EED8A}">
        <p14:showMediaCtrls xmlns:p14="http://schemas.microsoft.com/office/powerpoint/2010/main" val="1"/>
      </p:ext>
    </p:extLst>
  </p:showPr>
  <p:extLst>
    <p:ext uri="ACF4677E-8BD2-47ae-8A1F-98590045965D">
      <hp:hncThemeShow xmlns:hp="http://schemas.haansoft.com/office/presentation/8.0" themeShowType="1" themeSkinType="1" themeTransitionType="1" useThemeTransition="1" byMouseClick="1" attrType="1" dur="2000"/>
    </p:ext>
  </p:extLst>
</p:presentationPr>
</file>

<file path=ppt/tableStyles.xml><?xml version="1.0" encoding="utf-8"?>
<a:tblStyleLst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xmlns:lc="http://schemas.openxmlformats.org/drawingml/2006/lockedCanvas" xmlns:p="http://schemas.openxmlformats.org/presentation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TxStyle/>
      <a:tcStyle>
        <a:tcBdr/>
        <a:fill>
          <a:solidFill>
            <a:schemeClr val="accent1">
              <a:tint val="40000"/>
            </a:schemeClr>
          </a:solidFill>
        </a:fill>
      </a:tcStyle>
    </a:band1H>
    <a:band2H>
      <a:tcTxStyle/>
      <a:tcStyle>
        <a:tcBdr/>
      </a:tcStyle>
    </a:band2H>
    <a:band1V>
      <a:tcTxStyle/>
      <a:tcStyle>
        <a:tcBdr/>
        <a:fill>
          <a:solidFill>
            <a:schemeClr val="accent1">
              <a:tint val="40000"/>
            </a:schemeClr>
          </a:solidFill>
        </a:fill>
      </a:tcStyle>
    </a:band1V>
    <a:band2V>
      <a:tcTxStyle/>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1A66EDD-3DAB-4C5B-A090-DC80EC1FD486}" styleName="Normal Style 1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lum val="90000"/>
            </a:schemeClr>
          </a:solidFill>
        </a:fill>
      </a:tcStyle>
    </a:wholeTbl>
    <a:band1H>
      <a:tcTxStyle/>
      <a:tcStyle>
        <a:tcBdr/>
        <a:fill>
          <a:solidFill>
            <a:schemeClr val="accent1">
              <a:lum val="80000"/>
            </a:schemeClr>
          </a:solidFill>
        </a:fill>
      </a:tcStyle>
    </a:band1H>
    <a:band2H>
      <a:tcTxStyle/>
      <a:tcStyle>
        <a:tcBdr/>
      </a:tcStyle>
    </a:band2H>
    <a:band1V>
      <a:tcTxStyle/>
      <a:tcStyle>
        <a:tcBdr/>
        <a:fill>
          <a:solidFill>
            <a:schemeClr val="accent1">
              <a:lum val="80000"/>
            </a:schemeClr>
          </a:solidFill>
        </a:fill>
      </a:tcStyle>
    </a:band1V>
    <a:band2V>
      <a:tcTxStyle/>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normalViewPr>
    <p:restoredLeft sz="9948"/>
    <p:restoredTop sz="99884"/>
  </p:normalViewPr>
  <p:slideViewPr>
    <p:cSldViewPr>
      <p:cViewPr varScale="1">
        <p:scale>
          <a:sx n="100" d="100"/>
          <a:sy n="100" d="100"/>
        </p:scale>
        <p:origin x="1980" y="96"/>
      </p:cViewPr>
      <p:guideLst>
        <p:guide orient="horz" pos="2149"/>
        <p:guide pos="2874"/>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00" Type="http://schemas.openxmlformats.org/officeDocument/2006/relationships/slide" Target="slides/slide97.xml"  /><Relationship Id="rId101" Type="http://schemas.openxmlformats.org/officeDocument/2006/relationships/slide" Target="slides/slide98.xml"  /><Relationship Id="rId102" Type="http://schemas.openxmlformats.org/officeDocument/2006/relationships/slide" Target="slides/slide99.xml"  /><Relationship Id="rId103" Type="http://schemas.openxmlformats.org/officeDocument/2006/relationships/slide" Target="slides/slide100.xml"  /><Relationship Id="rId104" Type="http://schemas.openxmlformats.org/officeDocument/2006/relationships/slide" Target="slides/slide101.xml"  /><Relationship Id="rId105" Type="http://schemas.openxmlformats.org/officeDocument/2006/relationships/slide" Target="slides/slide102.xml"  /><Relationship Id="rId106" Type="http://schemas.openxmlformats.org/officeDocument/2006/relationships/slide" Target="slides/slide103.xml"  /><Relationship Id="rId107" Type="http://schemas.openxmlformats.org/officeDocument/2006/relationships/slide" Target="slides/slide104.xml"  /><Relationship Id="rId108" Type="http://schemas.openxmlformats.org/officeDocument/2006/relationships/slide" Target="slides/slide105.xml"  /><Relationship Id="rId109" Type="http://schemas.openxmlformats.org/officeDocument/2006/relationships/slide" Target="slides/slide106.xml"  /><Relationship Id="rId11" Type="http://schemas.openxmlformats.org/officeDocument/2006/relationships/slide" Target="slides/slide8.xml"  /><Relationship Id="rId110" Type="http://schemas.openxmlformats.org/officeDocument/2006/relationships/slide" Target="slides/slide107.xml"  /><Relationship Id="rId111" Type="http://schemas.openxmlformats.org/officeDocument/2006/relationships/slide" Target="slides/slide108.xml"  /><Relationship Id="rId112" Type="http://schemas.openxmlformats.org/officeDocument/2006/relationships/slide" Target="slides/slide109.xml"  /><Relationship Id="rId113" Type="http://schemas.openxmlformats.org/officeDocument/2006/relationships/slide" Target="slides/slide110.xml"  /><Relationship Id="rId114" Type="http://schemas.openxmlformats.org/officeDocument/2006/relationships/slide" Target="slides/slide111.xml"  /><Relationship Id="rId115" Type="http://schemas.openxmlformats.org/officeDocument/2006/relationships/slide" Target="slides/slide112.xml"  /><Relationship Id="rId116" Type="http://schemas.openxmlformats.org/officeDocument/2006/relationships/slide" Target="slides/slide113.xml"  /><Relationship Id="rId117" Type="http://schemas.openxmlformats.org/officeDocument/2006/relationships/slide" Target="slides/slide114.xml"  /><Relationship Id="rId118" Type="http://schemas.openxmlformats.org/officeDocument/2006/relationships/slide" Target="slides/slide115.xml"  /><Relationship Id="rId119" Type="http://schemas.openxmlformats.org/officeDocument/2006/relationships/slide" Target="slides/slide116.xml"  /><Relationship Id="rId12" Type="http://schemas.openxmlformats.org/officeDocument/2006/relationships/slide" Target="slides/slide9.xml"  /><Relationship Id="rId120" Type="http://schemas.openxmlformats.org/officeDocument/2006/relationships/slide" Target="slides/slide117.xml"  /><Relationship Id="rId121" Type="http://schemas.openxmlformats.org/officeDocument/2006/relationships/slide" Target="slides/slide118.xml"  /><Relationship Id="rId122" Type="http://schemas.openxmlformats.org/officeDocument/2006/relationships/slide" Target="slides/slide119.xml"  /><Relationship Id="rId123" Type="http://schemas.openxmlformats.org/officeDocument/2006/relationships/slide" Target="slides/slide120.xml"  /><Relationship Id="rId124" Type="http://schemas.openxmlformats.org/officeDocument/2006/relationships/slide" Target="slides/slide121.xml"  /><Relationship Id="rId125" Type="http://schemas.openxmlformats.org/officeDocument/2006/relationships/slide" Target="slides/slide122.xml"  /><Relationship Id="rId126" Type="http://schemas.openxmlformats.org/officeDocument/2006/relationships/slide" Target="slides/slide123.xml"  /><Relationship Id="rId127" Type="http://schemas.openxmlformats.org/officeDocument/2006/relationships/slide" Target="slides/slide124.xml"  /><Relationship Id="rId128" Type="http://schemas.openxmlformats.org/officeDocument/2006/relationships/slide" Target="slides/slide125.xml"  /><Relationship Id="rId129" Type="http://schemas.openxmlformats.org/officeDocument/2006/relationships/slide" Target="slides/slide126.xml"  /><Relationship Id="rId13" Type="http://schemas.openxmlformats.org/officeDocument/2006/relationships/slide" Target="slides/slide10.xml"  /><Relationship Id="rId130" Type="http://schemas.openxmlformats.org/officeDocument/2006/relationships/slide" Target="slides/slide127.xml"  /><Relationship Id="rId131" Type="http://schemas.openxmlformats.org/officeDocument/2006/relationships/slide" Target="slides/slide128.xml"  /><Relationship Id="rId132" Type="http://schemas.openxmlformats.org/officeDocument/2006/relationships/slide" Target="slides/slide129.xml"  /><Relationship Id="rId133" Type="http://schemas.openxmlformats.org/officeDocument/2006/relationships/slide" Target="slides/slide130.xml"  /><Relationship Id="rId134" Type="http://schemas.openxmlformats.org/officeDocument/2006/relationships/slide" Target="slides/slide131.xml"  /><Relationship Id="rId135" Type="http://schemas.openxmlformats.org/officeDocument/2006/relationships/slide" Target="slides/slide132.xml"  /><Relationship Id="rId136" Type="http://schemas.openxmlformats.org/officeDocument/2006/relationships/slide" Target="slides/slide133.xml"  /><Relationship Id="rId137" Type="http://schemas.openxmlformats.org/officeDocument/2006/relationships/slide" Target="slides/slide134.xml"  /><Relationship Id="rId138" Type="http://schemas.openxmlformats.org/officeDocument/2006/relationships/slide" Target="slides/slide135.xml"  /><Relationship Id="rId139" Type="http://schemas.openxmlformats.org/officeDocument/2006/relationships/slide" Target="slides/slide136.xml"  /><Relationship Id="rId14" Type="http://schemas.openxmlformats.org/officeDocument/2006/relationships/slide" Target="slides/slide11.xml"  /><Relationship Id="rId140" Type="http://schemas.openxmlformats.org/officeDocument/2006/relationships/slide" Target="slides/slide137.xml"  /><Relationship Id="rId141" Type="http://schemas.openxmlformats.org/officeDocument/2006/relationships/slide" Target="slides/slide138.xml"  /><Relationship Id="rId142" Type="http://schemas.openxmlformats.org/officeDocument/2006/relationships/slide" Target="slides/slide139.xml"  /><Relationship Id="rId143" Type="http://schemas.openxmlformats.org/officeDocument/2006/relationships/slide" Target="slides/slide140.xml"  /><Relationship Id="rId144" Type="http://schemas.openxmlformats.org/officeDocument/2006/relationships/slide" Target="slides/slide141.xml"  /><Relationship Id="rId145" Type="http://schemas.openxmlformats.org/officeDocument/2006/relationships/slide" Target="slides/slide142.xml"  /><Relationship Id="rId146" Type="http://schemas.openxmlformats.org/officeDocument/2006/relationships/slide" Target="slides/slide143.xml"  /><Relationship Id="rId147" Type="http://schemas.openxmlformats.org/officeDocument/2006/relationships/slide" Target="slides/slide144.xml"  /><Relationship Id="rId148" Type="http://schemas.openxmlformats.org/officeDocument/2006/relationships/presProps" Target="presProps.xml"  /><Relationship Id="rId149" Type="http://schemas.openxmlformats.org/officeDocument/2006/relationships/viewProps" Target="viewProps.xml"  /><Relationship Id="rId15" Type="http://schemas.openxmlformats.org/officeDocument/2006/relationships/slide" Target="slides/slide12.xml"  /><Relationship Id="rId150" Type="http://schemas.openxmlformats.org/officeDocument/2006/relationships/theme" Target="theme/theme1.xml"  /><Relationship Id="rId151" Type="http://schemas.openxmlformats.org/officeDocument/2006/relationships/tableStyles" Target="tableStyles.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slide" Target="slides/slide48.xml"  /><Relationship Id="rId52" Type="http://schemas.openxmlformats.org/officeDocument/2006/relationships/slide" Target="slides/slide49.xml"  /><Relationship Id="rId53" Type="http://schemas.openxmlformats.org/officeDocument/2006/relationships/slide" Target="slides/slide50.xml"  /><Relationship Id="rId54" Type="http://schemas.openxmlformats.org/officeDocument/2006/relationships/slide" Target="slides/slide51.xml"  /><Relationship Id="rId55" Type="http://schemas.openxmlformats.org/officeDocument/2006/relationships/slide" Target="slides/slide52.xml"  /><Relationship Id="rId56" Type="http://schemas.openxmlformats.org/officeDocument/2006/relationships/slide" Target="slides/slide53.xml"  /><Relationship Id="rId57" Type="http://schemas.openxmlformats.org/officeDocument/2006/relationships/slide" Target="slides/slide54.xml"  /><Relationship Id="rId58" Type="http://schemas.openxmlformats.org/officeDocument/2006/relationships/slide" Target="slides/slide55.xml"  /><Relationship Id="rId59" Type="http://schemas.openxmlformats.org/officeDocument/2006/relationships/slide" Target="slides/slide56.xml"  /><Relationship Id="rId6" Type="http://schemas.openxmlformats.org/officeDocument/2006/relationships/slide" Target="slides/slide3.xml"  /><Relationship Id="rId60" Type="http://schemas.openxmlformats.org/officeDocument/2006/relationships/slide" Target="slides/slide57.xml"  /><Relationship Id="rId61" Type="http://schemas.openxmlformats.org/officeDocument/2006/relationships/slide" Target="slides/slide58.xml"  /><Relationship Id="rId62" Type="http://schemas.openxmlformats.org/officeDocument/2006/relationships/slide" Target="slides/slide59.xml"  /><Relationship Id="rId63" Type="http://schemas.openxmlformats.org/officeDocument/2006/relationships/slide" Target="slides/slide60.xml"  /><Relationship Id="rId64" Type="http://schemas.openxmlformats.org/officeDocument/2006/relationships/slide" Target="slides/slide61.xml"  /><Relationship Id="rId65" Type="http://schemas.openxmlformats.org/officeDocument/2006/relationships/slide" Target="slides/slide62.xml"  /><Relationship Id="rId66" Type="http://schemas.openxmlformats.org/officeDocument/2006/relationships/slide" Target="slides/slide63.xml"  /><Relationship Id="rId67" Type="http://schemas.openxmlformats.org/officeDocument/2006/relationships/slide" Target="slides/slide64.xml"  /><Relationship Id="rId68" Type="http://schemas.openxmlformats.org/officeDocument/2006/relationships/slide" Target="slides/slide65.xml"  /><Relationship Id="rId69" Type="http://schemas.openxmlformats.org/officeDocument/2006/relationships/slide" Target="slides/slide66.xml"  /><Relationship Id="rId7" Type="http://schemas.openxmlformats.org/officeDocument/2006/relationships/slide" Target="slides/slide4.xml"  /><Relationship Id="rId70" Type="http://schemas.openxmlformats.org/officeDocument/2006/relationships/slide" Target="slides/slide67.xml"  /><Relationship Id="rId71" Type="http://schemas.openxmlformats.org/officeDocument/2006/relationships/slide" Target="slides/slide68.xml"  /><Relationship Id="rId72" Type="http://schemas.openxmlformats.org/officeDocument/2006/relationships/slide" Target="slides/slide69.xml"  /><Relationship Id="rId73" Type="http://schemas.openxmlformats.org/officeDocument/2006/relationships/slide" Target="slides/slide70.xml"  /><Relationship Id="rId74" Type="http://schemas.openxmlformats.org/officeDocument/2006/relationships/slide" Target="slides/slide71.xml"  /><Relationship Id="rId75" Type="http://schemas.openxmlformats.org/officeDocument/2006/relationships/slide" Target="slides/slide72.xml"  /><Relationship Id="rId76" Type="http://schemas.openxmlformats.org/officeDocument/2006/relationships/slide" Target="slides/slide73.xml"  /><Relationship Id="rId77" Type="http://schemas.openxmlformats.org/officeDocument/2006/relationships/slide" Target="slides/slide74.xml"  /><Relationship Id="rId78" Type="http://schemas.openxmlformats.org/officeDocument/2006/relationships/slide" Target="slides/slide75.xml"  /><Relationship Id="rId79" Type="http://schemas.openxmlformats.org/officeDocument/2006/relationships/slide" Target="slides/slide76.xml"  /><Relationship Id="rId8" Type="http://schemas.openxmlformats.org/officeDocument/2006/relationships/slide" Target="slides/slide5.xml"  /><Relationship Id="rId80" Type="http://schemas.openxmlformats.org/officeDocument/2006/relationships/slide" Target="slides/slide77.xml"  /><Relationship Id="rId81" Type="http://schemas.openxmlformats.org/officeDocument/2006/relationships/slide" Target="slides/slide78.xml"  /><Relationship Id="rId82" Type="http://schemas.openxmlformats.org/officeDocument/2006/relationships/slide" Target="slides/slide79.xml"  /><Relationship Id="rId83" Type="http://schemas.openxmlformats.org/officeDocument/2006/relationships/slide" Target="slides/slide80.xml"  /><Relationship Id="rId84" Type="http://schemas.openxmlformats.org/officeDocument/2006/relationships/slide" Target="slides/slide81.xml"  /><Relationship Id="rId85" Type="http://schemas.openxmlformats.org/officeDocument/2006/relationships/slide" Target="slides/slide82.xml"  /><Relationship Id="rId86" Type="http://schemas.openxmlformats.org/officeDocument/2006/relationships/slide" Target="slides/slide83.xml"  /><Relationship Id="rId87" Type="http://schemas.openxmlformats.org/officeDocument/2006/relationships/slide" Target="slides/slide84.xml"  /><Relationship Id="rId88" Type="http://schemas.openxmlformats.org/officeDocument/2006/relationships/slide" Target="slides/slide85.xml"  /><Relationship Id="rId89" Type="http://schemas.openxmlformats.org/officeDocument/2006/relationships/slide" Target="slides/slide86.xml"  /><Relationship Id="rId9" Type="http://schemas.openxmlformats.org/officeDocument/2006/relationships/slide" Target="slides/slide6.xml"  /><Relationship Id="rId90" Type="http://schemas.openxmlformats.org/officeDocument/2006/relationships/slide" Target="slides/slide87.xml"  /><Relationship Id="rId91" Type="http://schemas.openxmlformats.org/officeDocument/2006/relationships/slide" Target="slides/slide88.xml"  /><Relationship Id="rId92" Type="http://schemas.openxmlformats.org/officeDocument/2006/relationships/slide" Target="slides/slide89.xml"  /><Relationship Id="rId93" Type="http://schemas.openxmlformats.org/officeDocument/2006/relationships/slide" Target="slides/slide90.xml"  /><Relationship Id="rId94" Type="http://schemas.openxmlformats.org/officeDocument/2006/relationships/slide" Target="slides/slide91.xml"  /><Relationship Id="rId95" Type="http://schemas.openxmlformats.org/officeDocument/2006/relationships/slide" Target="slides/slide92.xml"  /><Relationship Id="rId96" Type="http://schemas.openxmlformats.org/officeDocument/2006/relationships/slide" Target="slides/slide93.xml"  /><Relationship Id="rId97" Type="http://schemas.openxmlformats.org/officeDocument/2006/relationships/slide" Target="slides/slide94.xml"  /><Relationship Id="rId98" Type="http://schemas.openxmlformats.org/officeDocument/2006/relationships/slide" Target="slides/slide95.xml"  /><Relationship Id="rId99" Type="http://schemas.openxmlformats.org/officeDocument/2006/relationships/slide" Target="slides/slide96.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idx="0"/>
          </p:nvPr>
        </p:nvSpPr>
        <p:spPr>
          <a:xfrm>
            <a:off x="0" y="0"/>
            <a:ext cx="2945659" cy="496332"/>
          </a:xfrm>
          <a:prstGeom prst="rect">
            <a:avLst/>
          </a:prstGeom>
        </p:spPr>
        <p:txBody>
          <a:bodyPr vert="horz" lIns="91440" tIns="45720" rIns="91440" bIns="45720"/>
          <a:lstStyle>
            <a:lvl1pPr algn="l">
              <a:defRPr sz="1200"/>
            </a:lvl1pPr>
          </a:lstStyle>
          <a:p>
            <a:pPr lvl="0">
              <a:defRPr lang="ko-KR" altLang="en-US"/>
            </a:pPr>
            <a:endParaRPr lang="ko-KR" altLang="en-US"/>
          </a:p>
        </p:txBody>
      </p:sp>
      <p:sp>
        <p:nvSpPr>
          <p:cNvPr id="3" name="날짜 개체 틀 2"/>
          <p:cNvSpPr>
            <a:spLocks noGrp="1"/>
          </p:cNvSpPr>
          <p:nvPr>
            <p:ph type="dt" sz="quarter" idx="1"/>
          </p:nvPr>
        </p:nvSpPr>
        <p:spPr>
          <a:xfrm>
            <a:off x="3850443" y="0"/>
            <a:ext cx="2945659" cy="496332"/>
          </a:xfrm>
          <a:prstGeom prst="rect">
            <a:avLst/>
          </a:prstGeom>
        </p:spPr>
        <p:txBody>
          <a:bodyPr vert="horz" lIns="91440" tIns="45720" rIns="91440" bIns="45720"/>
          <a:lstStyle>
            <a:lvl1pPr algn="r">
              <a:defRPr sz="1200"/>
            </a:lvl1pPr>
          </a:lstStyle>
          <a:p>
            <a:pPr lvl="0">
              <a:defRPr lang="ko-KR" altLang="en-US"/>
            </a:pPr>
            <a:fld id="{0C52AF26-4012-4A70-B982-753FB2F578A7}" type="datetime1">
              <a:rPr lang="ko-KR" altLang="en-US"/>
              <a:pPr lvl="0">
                <a:defRPr lang="ko-KR" altLang="en-US"/>
              </a:pPr>
              <a:t>2025-07-31</a:t>
            </a:fld>
            <a:endParaRPr lang="ko-KR" altLang="en-US"/>
          </a:p>
        </p:txBody>
      </p:sp>
      <p:sp>
        <p:nvSpPr>
          <p:cNvPr id="4" name="바닥글 개체 틀 3"/>
          <p:cNvSpPr>
            <a:spLocks noGrp="1"/>
          </p:cNvSpPr>
          <p:nvPr>
            <p:ph type="ftr" sz="quarter" idx="2"/>
          </p:nvPr>
        </p:nvSpPr>
        <p:spPr>
          <a:xfrm>
            <a:off x="0" y="9428583"/>
            <a:ext cx="2945659" cy="496332"/>
          </a:xfrm>
          <a:prstGeom prst="rect">
            <a:avLst/>
          </a:prstGeom>
        </p:spPr>
        <p:txBody>
          <a:bodyPr vert="horz" lIns="91440" tIns="45720" rIns="91440" bIns="45720" anchor="b"/>
          <a:lstStyle>
            <a:lvl1pPr algn="l">
              <a:defRPr sz="1200"/>
            </a:lvl1pPr>
          </a:lstStyle>
          <a:p>
            <a:pPr lvl="0">
              <a:defRPr lang="ko-KR" altLang="en-US"/>
            </a:pPr>
            <a:endParaRPr lang="ko-KR" altLang="en-US"/>
          </a:p>
        </p:txBody>
      </p:sp>
      <p:sp>
        <p:nvSpPr>
          <p:cNvPr id="5" name="슬라이드 번호 개체 틀 4"/>
          <p:cNvSpPr>
            <a:spLocks noGrp="1"/>
          </p:cNvSpPr>
          <p:nvPr>
            <p:ph type="sldNum" sz="quarter" idx="3"/>
          </p:nvPr>
        </p:nvSpPr>
        <p:spPr>
          <a:xfrm>
            <a:off x="3850443" y="9428583"/>
            <a:ext cx="2945659" cy="496332"/>
          </a:xfrm>
          <a:prstGeom prst="rect">
            <a:avLst/>
          </a:prstGeom>
        </p:spPr>
        <p:txBody>
          <a:bodyPr vert="horz" lIns="91440" tIns="45720" rIns="91440" bIns="45720" anchor="b"/>
          <a:lstStyle>
            <a:lvl1pPr algn="r">
              <a:defRPr sz="1200"/>
            </a:lvl1pPr>
          </a:lstStyle>
          <a:p>
            <a:pPr lvl="0">
              <a:defRPr lang="ko-KR" altLang="en-US"/>
            </a:pPr>
            <a:fld id="{C4CEFF07-EABD-4589-AAF9-17CA1CF22110}" type="slidenum">
              <a:rPr lang="ko-KR" altLang="en-US"/>
              <a:pPr lvl="0">
                <a:defRPr lang="ko-KR" altLang="en-US"/>
              </a:pPr>
              <a:t>‹#›</a:t>
            </a:fld>
            <a:endParaRPr lang="ko-KR" alt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idx="0"/>
          </p:nvPr>
        </p:nvSpPr>
        <p:spPr>
          <a:xfrm>
            <a:off x="0" y="0"/>
            <a:ext cx="2946400" cy="496888"/>
          </a:xfrm>
          <a:prstGeom prst="rect">
            <a:avLst/>
          </a:prstGeom>
        </p:spPr>
        <p:txBody>
          <a:bodyPr vert="horz" lIns="91440" tIns="45720" rIns="91440" bIns="45720"/>
          <a:lstStyle>
            <a:lvl1pPr algn="l">
              <a:defRPr sz="1200"/>
            </a:lvl1pPr>
          </a:lstStyle>
          <a:p>
            <a:pPr lvl="0">
              <a:defRPr lang="ko-KR" altLang="en-US"/>
            </a:pPr>
            <a:endParaRPr lang="ko-KR" altLang="en-US"/>
          </a:p>
        </p:txBody>
      </p:sp>
      <p:sp>
        <p:nvSpPr>
          <p:cNvPr id="3" name="날짜 개체 틀 2"/>
          <p:cNvSpPr>
            <a:spLocks noGrp="1"/>
          </p:cNvSpPr>
          <p:nvPr>
            <p:ph type="dt" idx="1"/>
          </p:nvPr>
        </p:nvSpPr>
        <p:spPr>
          <a:xfrm>
            <a:off x="3849688" y="0"/>
            <a:ext cx="2946400" cy="496888"/>
          </a:xfrm>
          <a:prstGeom prst="rect">
            <a:avLst/>
          </a:prstGeom>
        </p:spPr>
        <p:txBody>
          <a:bodyPr vert="horz" lIns="91440" tIns="45720" rIns="91440" bIns="45720"/>
          <a:lstStyle>
            <a:lvl1pPr algn="r">
              <a:defRPr sz="1200"/>
            </a:lvl1pPr>
          </a:lstStyle>
          <a:p>
            <a:pPr lvl="0">
              <a:defRPr lang="ko-KR" altLang="en-US"/>
            </a:pPr>
            <a:fld id="{76DA02C8-2AAC-43DE-951D-5A8F24C19A01}" type="datetime1">
              <a:rPr lang="ko-KR" altLang="en-US"/>
              <a:pPr lvl="0">
                <a:defRPr lang="ko-KR" altLang="en-US"/>
              </a:pPr>
              <a:t>2025-07-31</a:t>
            </a:fld>
            <a:endParaRPr lang="ko-KR" altLang="en-US"/>
          </a:p>
        </p:txBody>
      </p:sp>
      <p:sp>
        <p:nvSpPr>
          <p:cNvPr id="4" name="슬라이드 이미지 개체 틀 3"/>
          <p:cNvSpPr>
            <a:spLocks noGrp="1" noRot="1" noChangeAspect="1" noTextEdi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anchor="ctr"/>
          <a:lstStyle/>
          <a:p>
            <a:pPr lvl="0">
              <a:defRPr lang="ko-KR" altLang="en-US"/>
            </a:pPr>
            <a:endParaRPr lang="ko-KR" altLang="en-US"/>
          </a:p>
        </p:txBody>
      </p:sp>
      <p:sp>
        <p:nvSpPr>
          <p:cNvPr id="5" name="슬라이드 노트 개체 틀 4"/>
          <p:cNvSpPr>
            <a:spLocks noGrp="1"/>
          </p:cNvSpPr>
          <p:nvPr>
            <p:ph type="body" sz="quarter" idx="3"/>
          </p:nvPr>
        </p:nvSpPr>
        <p:spPr>
          <a:xfrm>
            <a:off x="679450" y="4714875"/>
            <a:ext cx="5438775" cy="4467225"/>
          </a:xfrm>
          <a:prstGeom prst="rect">
            <a:avLst/>
          </a:prstGeom>
        </p:spPr>
        <p:txBody>
          <a:bodyPr vert="horz" lIns="91440" tIns="45720" rIns="91440" bIns="45720">
            <a:normAutofit/>
          </a:bodyPr>
          <a:lstStyle/>
          <a:p>
            <a:pPr lvl="0">
              <a:defRPr lang="ko-KR" altLang="en-US"/>
            </a:pPr>
            <a:r>
              <a:rPr lang="ko-KR" altLang="en-US"/>
              <a:t>마스터 텍스트 스타일을 편집합니다</a:t>
            </a:r>
            <a:endParaRPr lang="ko-KR" altLang="en-US"/>
          </a:p>
          <a:p>
            <a:pPr lvl="1">
              <a:defRPr lang="ko-KR" altLang="en-US"/>
            </a:pPr>
            <a:r>
              <a:rPr lang="ko-KR" altLang="en-US"/>
              <a:t>둘째 수준</a:t>
            </a:r>
            <a:endParaRPr lang="ko-KR" altLang="en-US"/>
          </a:p>
          <a:p>
            <a:pPr lvl="2">
              <a:defRPr lang="ko-KR" altLang="en-US"/>
            </a:pPr>
            <a:r>
              <a:rPr lang="ko-KR" altLang="en-US"/>
              <a:t>셋째 수준</a:t>
            </a:r>
            <a:endParaRPr lang="ko-KR" altLang="en-US"/>
          </a:p>
          <a:p>
            <a:pPr lvl="3">
              <a:defRPr lang="ko-KR" altLang="en-US"/>
            </a:pPr>
            <a:r>
              <a:rPr lang="ko-KR" altLang="en-US"/>
              <a:t>넷째 수준</a:t>
            </a:r>
            <a:endParaRPr lang="ko-KR" altLang="en-US"/>
          </a:p>
          <a:p>
            <a:pPr lvl="4">
              <a:defRPr lang="ko-KR" altLang="en-US"/>
            </a:pPr>
            <a:r>
              <a:rPr lang="ko-KR" altLang="en-US"/>
              <a:t>다섯째 수준</a:t>
            </a:r>
            <a:endParaRPr lang="ko-KR" altLang="en-US"/>
          </a:p>
        </p:txBody>
      </p:sp>
      <p:sp>
        <p:nvSpPr>
          <p:cNvPr id="6" name="바닥글 개체 틀 5"/>
          <p:cNvSpPr>
            <a:spLocks noGrp="1"/>
          </p:cNvSpPr>
          <p:nvPr>
            <p:ph type="ftr" sz="quarter" idx="4"/>
          </p:nvPr>
        </p:nvSpPr>
        <p:spPr>
          <a:xfrm>
            <a:off x="0" y="9428163"/>
            <a:ext cx="2946400" cy="496887"/>
          </a:xfrm>
          <a:prstGeom prst="rect">
            <a:avLst/>
          </a:prstGeom>
        </p:spPr>
        <p:txBody>
          <a:bodyPr vert="horz" lIns="91440" tIns="45720" rIns="91440" bIns="45720" anchor="b"/>
          <a:lstStyle>
            <a:lvl1pPr algn="l">
              <a:defRPr sz="1200"/>
            </a:lvl1pPr>
          </a:lstStyle>
          <a:p>
            <a:pPr lvl="0">
              <a:defRPr lang="ko-KR" altLang="en-US"/>
            </a:pPr>
            <a:endParaRPr lang="ko-KR" altLang="en-US"/>
          </a:p>
        </p:txBody>
      </p:sp>
      <p:sp>
        <p:nvSpPr>
          <p:cNvPr id="7" name="슬라이드 번호 개체 틀 6"/>
          <p:cNvSpPr>
            <a:spLocks noGrp="1"/>
          </p:cNvSpPr>
          <p:nvPr>
            <p:ph type="sldNum" sz="quarter" idx="5"/>
          </p:nvPr>
        </p:nvSpPr>
        <p:spPr>
          <a:xfrm>
            <a:off x="3849688" y="9428163"/>
            <a:ext cx="2946400" cy="496887"/>
          </a:xfrm>
          <a:prstGeom prst="rect">
            <a:avLst/>
          </a:prstGeom>
        </p:spPr>
        <p:txBody>
          <a:bodyPr vert="horz" lIns="91440" tIns="45720" rIns="91440" bIns="45720" anchor="b"/>
          <a:lstStyle>
            <a:lvl1pPr algn="r">
              <a:defRPr sz="1200"/>
            </a:lvl1pPr>
          </a:lstStyle>
          <a:p>
            <a:pPr lvl="0">
              <a:defRPr lang="ko-KR" altLang="en-US"/>
            </a:pPr>
            <a:fld id="{2CB76E7E-9ADB-41FC-A2F8-BC9262002387}" type="slidenum">
              <a:rPr lang="ko-KR" altLang="en-US"/>
              <a:pPr lvl="0">
                <a:defRPr lang="ko-KR" altLang="en-US"/>
              </a:pPr>
              <a:t>‹#›</a:t>
            </a:fld>
            <a:endParaRPr lang="ko-KR"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5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58.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62.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05.xml"  /><Relationship Id="rId2"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4.xml"  /><Relationship Id="rId2" Type="http://schemas.openxmlformats.org/officeDocument/2006/relationships/notesMaster" Target="../notesMasters/notesMaster1.xml"  /></Relationships>
</file>

<file path=ppt/notesSlides/notesSlide1.xml><?xml version="1.0" encoding="utf-8"?>
<p:notes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idx="0"/>
          </p:nvPr>
        </p:nvSpPr>
        <p:spPr/>
      </p:sp>
      <p:sp>
        <p:nvSpPr>
          <p:cNvPr id="3" name="슬라이드 노트 개체 틀 2"/>
          <p:cNvSpPr>
            <a:spLocks noGrp="1"/>
          </p:cNvSpPr>
          <p:nvPr>
            <p:ph type="body" idx="1"/>
          </p:nvPr>
        </p:nvSpPr>
        <p:spPr/>
        <p:txBody>
          <a:bodyPr>
            <a:normAutofit lnSpcReduction="0"/>
          </a:bodyPr>
          <a:lstStyle/>
          <a:p>
            <a:pPr lvl="0">
              <a:defRPr lang="ko-KR" altLang="en-US"/>
            </a:pPr>
            <a:r>
              <a:rPr lang="ko-KR" altLang="en-US"/>
              <a:t/>
            </a:r>
            <a:endParaRPr lang="ko-KR" altLang="en-US"/>
          </a:p>
        </p:txBody>
      </p:sp>
      <p:sp>
        <p:nvSpPr>
          <p:cNvPr id="4" name="슬라이드 번호 개체 틀 3"/>
          <p:cNvSpPr>
            <a:spLocks noGrp="1"/>
          </p:cNvSpPr>
          <p:nvPr>
            <p:ph type="sldNum" sz="quarter" idx="10"/>
          </p:nvPr>
        </p:nvSpPr>
        <p:spPr/>
        <p:txBody>
          <a:bodyPr/>
          <a:lstStyle/>
          <a:p>
            <a:pPr lvl="0">
              <a:defRPr lang="ko-KR" altLang="en-US"/>
            </a:pPr>
            <a:fld id="{2CB76E7E-9ADB-41FC-A2F8-BC9262002387}" type="slidenum">
              <a:rPr lang="en-US" altLang="en-US"/>
              <a:pPr lvl="0">
                <a:defRPr lang="ko-KR" altLang="en-US"/>
              </a:pPr>
              <a:t>37</a:t>
            </a:fld>
            <a:endParaRPr lang="en-US" altLang="en-US"/>
          </a:p>
        </p:txBody>
      </p:sp>
    </p:spTree>
  </p:cSld>
</p:notes>
</file>

<file path=ppt/notesSlides/notesSlide2.xml><?xml version="1.0" encoding="utf-8"?>
<p:notes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idx="0"/>
          </p:nvPr>
        </p:nvSpPr>
        <p:spPr/>
      </p:sp>
      <p:sp>
        <p:nvSpPr>
          <p:cNvPr id="3" name="슬라이드 노트 개체 틀 2"/>
          <p:cNvSpPr>
            <a:spLocks noGrp="1"/>
          </p:cNvSpPr>
          <p:nvPr>
            <p:ph type="body" idx="1"/>
          </p:nvPr>
        </p:nvSpPr>
        <p:spPr/>
        <p:txBody>
          <a:bodyPr>
            <a:normAutofit lnSpcReduction="0"/>
          </a:bodyPr>
          <a:lstStyle/>
          <a:p>
            <a:pPr lvl="0">
              <a:defRPr lang="ko-KR" altLang="en-US"/>
            </a:pPr>
            <a:r>
              <a:rPr lang="ko-KR" altLang="en-US"/>
              <a:t/>
            </a:r>
            <a:endParaRPr lang="ko-KR" altLang="en-US"/>
          </a:p>
        </p:txBody>
      </p:sp>
      <p:sp>
        <p:nvSpPr>
          <p:cNvPr id="4" name="슬라이드 번호 개체 틀 3"/>
          <p:cNvSpPr>
            <a:spLocks noGrp="1"/>
          </p:cNvSpPr>
          <p:nvPr>
            <p:ph type="sldNum" sz="quarter" idx="10"/>
          </p:nvPr>
        </p:nvSpPr>
        <p:spPr/>
        <p:txBody>
          <a:bodyPr/>
          <a:lstStyle/>
          <a:p>
            <a:pPr lvl="0">
              <a:defRPr lang="ko-KR" altLang="en-US"/>
            </a:pPr>
            <a:fld id="{2CB76E7E-9ADB-41FC-A2F8-BC9262002387}" type="slidenum">
              <a:rPr lang="en-US" altLang="en-US"/>
              <a:pPr lvl="0">
                <a:defRPr lang="ko-KR" altLang="en-US"/>
              </a:pPr>
              <a:t>44</a:t>
            </a:fld>
            <a:endParaRPr lang="en-US" altLang="en-US"/>
          </a:p>
        </p:txBody>
      </p:sp>
    </p:spTree>
  </p:cSld>
</p:notes>
</file>

<file path=ppt/notesSlides/notesSlide3.xml><?xml version="1.0" encoding="utf-8"?>
<p:notes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idx="0"/>
          </p:nvPr>
        </p:nvSpPr>
        <p:spPr/>
      </p:sp>
      <p:sp>
        <p:nvSpPr>
          <p:cNvPr id="3" name="슬라이드 노트 개체 틀 2"/>
          <p:cNvSpPr>
            <a:spLocks noGrp="1"/>
          </p:cNvSpPr>
          <p:nvPr>
            <p:ph type="body" idx="1"/>
          </p:nvPr>
        </p:nvSpPr>
        <p:spPr/>
        <p:txBody>
          <a:bodyPr>
            <a:normAutofit lnSpcReduction="0"/>
          </a:bodyPr>
          <a:lstStyle/>
          <a:p>
            <a:pPr lvl="0">
              <a:defRPr lang="ko-KR" altLang="en-US"/>
            </a:pPr>
            <a:r>
              <a:rPr lang="ko-KR" altLang="en-US"/>
              <a:t/>
            </a:r>
            <a:endParaRPr lang="ko-KR" altLang="en-US"/>
          </a:p>
        </p:txBody>
      </p:sp>
      <p:sp>
        <p:nvSpPr>
          <p:cNvPr id="4" name="슬라이드 번호 개체 틀 3"/>
          <p:cNvSpPr>
            <a:spLocks noGrp="1"/>
          </p:cNvSpPr>
          <p:nvPr>
            <p:ph type="sldNum" sz="quarter" idx="10"/>
          </p:nvPr>
        </p:nvSpPr>
        <p:spPr/>
        <p:txBody>
          <a:bodyPr/>
          <a:lstStyle/>
          <a:p>
            <a:pPr lvl="0">
              <a:defRPr lang="ko-KR" altLang="en-US"/>
            </a:pPr>
            <a:fld id="{2CB76E7E-9ADB-41FC-A2F8-BC9262002387}" type="slidenum">
              <a:rPr lang="en-US" altLang="en-US"/>
              <a:pPr lvl="0">
                <a:defRPr lang="ko-KR" altLang="en-US"/>
              </a:pPr>
              <a:t>54</a:t>
            </a:fld>
            <a:endParaRPr lang="en-US" altLang="en-US"/>
          </a:p>
        </p:txBody>
      </p:sp>
    </p:spTree>
  </p:cSld>
</p:notes>
</file>

<file path=ppt/notesSlides/notesSlide4.xml><?xml version="1.0" encoding="utf-8"?>
<p:notes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idx="0"/>
          </p:nvPr>
        </p:nvSpPr>
        <p:spPr/>
      </p:sp>
      <p:sp>
        <p:nvSpPr>
          <p:cNvPr id="3" name="슬라이드 노트 개체 틀 2"/>
          <p:cNvSpPr>
            <a:spLocks noGrp="1"/>
          </p:cNvSpPr>
          <p:nvPr>
            <p:ph type="body" idx="1"/>
          </p:nvPr>
        </p:nvSpPr>
        <p:spPr/>
        <p:txBody>
          <a:bodyPr>
            <a:normAutofit lnSpcReduction="0"/>
          </a:bodyPr>
          <a:lstStyle/>
          <a:p>
            <a:pPr lvl="0">
              <a:defRPr lang="ko-KR" altLang="en-US"/>
            </a:pPr>
            <a:r>
              <a:rPr lang="ko-KR" altLang="en-US"/>
              <a:t/>
            </a:r>
            <a:endParaRPr lang="ko-KR" altLang="en-US"/>
          </a:p>
        </p:txBody>
      </p:sp>
      <p:sp>
        <p:nvSpPr>
          <p:cNvPr id="4" name="슬라이드 번호 개체 틀 3"/>
          <p:cNvSpPr>
            <a:spLocks noGrp="1"/>
          </p:cNvSpPr>
          <p:nvPr>
            <p:ph type="sldNum" sz="quarter" idx="10"/>
          </p:nvPr>
        </p:nvSpPr>
        <p:spPr/>
        <p:txBody>
          <a:bodyPr/>
          <a:lstStyle/>
          <a:p>
            <a:pPr lvl="0">
              <a:defRPr lang="ko-KR" altLang="en-US"/>
            </a:pPr>
            <a:fld id="{2CB76E7E-9ADB-41FC-A2F8-BC9262002387}" type="slidenum">
              <a:rPr lang="en-US" altLang="en-US"/>
              <a:pPr lvl="0">
                <a:defRPr lang="ko-KR" altLang="en-US"/>
              </a:pPr>
              <a:t>58</a:t>
            </a:fld>
            <a:endParaRPr lang="en-US" altLang="en-US"/>
          </a:p>
        </p:txBody>
      </p:sp>
    </p:spTree>
  </p:cSld>
</p:notes>
</file>

<file path=ppt/notesSlides/notesSlide5.xml><?xml version="1.0" encoding="utf-8"?>
<p:notes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idx="0"/>
          </p:nvPr>
        </p:nvSpPr>
        <p:spPr/>
      </p:sp>
      <p:sp>
        <p:nvSpPr>
          <p:cNvPr id="3" name="슬라이드 노트 개체 틀 2"/>
          <p:cNvSpPr>
            <a:spLocks noGrp="1"/>
          </p:cNvSpPr>
          <p:nvPr>
            <p:ph type="body" idx="1"/>
          </p:nvPr>
        </p:nvSpPr>
        <p:spPr/>
        <p:txBody>
          <a:bodyPr>
            <a:normAutofit lnSpcReduction="0"/>
          </a:bodyPr>
          <a:lstStyle/>
          <a:p>
            <a:pPr lvl="0">
              <a:defRPr lang="ko-KR" altLang="en-US"/>
            </a:pPr>
            <a:r>
              <a:rPr lang="ko-KR" altLang="en-US"/>
              <a:t/>
            </a:r>
            <a:endParaRPr lang="ko-KR" altLang="en-US"/>
          </a:p>
        </p:txBody>
      </p:sp>
      <p:sp>
        <p:nvSpPr>
          <p:cNvPr id="4" name="슬라이드 번호 개체 틀 3"/>
          <p:cNvSpPr>
            <a:spLocks noGrp="1"/>
          </p:cNvSpPr>
          <p:nvPr>
            <p:ph type="sldNum" sz="quarter" idx="10"/>
          </p:nvPr>
        </p:nvSpPr>
        <p:spPr/>
        <p:txBody>
          <a:bodyPr/>
          <a:lstStyle/>
          <a:p>
            <a:pPr lvl="0">
              <a:defRPr lang="ko-KR" altLang="en-US"/>
            </a:pPr>
            <a:fld id="{2CB76E7E-9ADB-41FC-A2F8-BC9262002387}" type="slidenum">
              <a:rPr lang="en-US" altLang="en-US"/>
              <a:pPr lvl="0">
                <a:defRPr lang="ko-KR" altLang="en-US"/>
              </a:pPr>
              <a:t>105</a:t>
            </a:fld>
            <a:endParaRPr lang="en-US" altLang="en-US"/>
          </a:p>
        </p:txBody>
      </p:sp>
    </p:spTree>
  </p:cSld>
</p:notes>
</file>

<file path=ppt/notesSlides/notesSlide6.xml><?xml version="1.0" encoding="utf-8"?>
<p:notes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idx="0"/>
          </p:nvPr>
        </p:nvSpPr>
        <p:spPr/>
      </p:sp>
      <p:sp>
        <p:nvSpPr>
          <p:cNvPr id="3" name="슬라이드 노트 개체 틀 2"/>
          <p:cNvSpPr>
            <a:spLocks noGrp="1"/>
          </p:cNvSpPr>
          <p:nvPr>
            <p:ph type="body" idx="1"/>
          </p:nvPr>
        </p:nvSpPr>
        <p:spPr/>
        <p:txBody>
          <a:bodyPr>
            <a:normAutofit lnSpcReduction="0"/>
          </a:bodyPr>
          <a:lstStyle/>
          <a:p>
            <a:pPr lvl="0">
              <a:defRPr lang="ko-KR" altLang="en-US"/>
            </a:pPr>
            <a:r>
              <a:rPr lang="ko-KR" altLang="en-US"/>
              <a:t/>
            </a:r>
            <a:endParaRPr lang="ko-KR" altLang="en-US"/>
          </a:p>
        </p:txBody>
      </p:sp>
      <p:sp>
        <p:nvSpPr>
          <p:cNvPr id="4" name="슬라이드 번호 개체 틀 3"/>
          <p:cNvSpPr>
            <a:spLocks noGrp="1"/>
          </p:cNvSpPr>
          <p:nvPr>
            <p:ph type="sldNum" sz="quarter" idx="10"/>
          </p:nvPr>
        </p:nvSpPr>
        <p:spPr/>
        <p:txBody>
          <a:bodyPr/>
          <a:lstStyle/>
          <a:p>
            <a:pPr lvl="0">
              <a:defRPr lang="ko-KR" altLang="en-US"/>
            </a:pPr>
            <a:fld id="{2CB76E7E-9ADB-41FC-A2F8-BC9262002387}" type="slidenum">
              <a:rPr lang="en-US" altLang="en-US"/>
              <a:pPr lvl="0">
                <a:defRPr lang="ko-KR" altLang="en-US"/>
              </a:pPr>
              <a:t>117</a:t>
            </a:fld>
            <a:endParaRPr lang="en-US" alt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Sp="0" showMasterPhAnim="1" matchingName="제목 슬라이드" type="title" preserve="1">
  <p:cSld name="제목 슬라이드">
    <p:spTree>
      <p:nvGrpSpPr>
        <p:cNvPr id="1" name=""/>
        <p:cNvGrpSpPr/>
        <p:nvPr/>
      </p:nvGrpSpPr>
      <p:grpSpPr>
        <a:xfrm>
          <a:off x="0" y="0"/>
          <a:ext cx="0" cy="0"/>
          <a:chOff x="0" y="0"/>
          <a:chExt cx="0" cy="0"/>
        </a:xfrm>
      </p:grpSpPr>
      <p:sp>
        <p:nvSpPr>
          <p:cNvPr id="15" name="모서리가 둥근 직사각형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60">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10" name="모서리가 둥근 직사각형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5" name="제목 4"/>
          <p:cNvSpPr>
            <a:spLocks noGrp="1"/>
          </p:cNvSpPr>
          <p:nvPr>
            <p:ph type="ctrTitle" idx="0"/>
          </p:nvPr>
        </p:nvSpPr>
        <p:spPr>
          <a:xfrm>
            <a:off x="722376" y="1820206"/>
            <a:ext cx="7772400" cy="1828800"/>
          </a:xfrm>
        </p:spPr>
        <p:txBody>
          <a:bodyPr lIns="45718" rIns="45718" bIns="45718"/>
          <a:lstStyle>
            <a:lvl1pPr algn="r">
              <a:defRPr xmlns:mc="http://schemas.openxmlformats.org/markup-compatibility/2006" xmlns:hp="http://schemas.haansoft.com/office/presentation/8.0" sz="4500" b="1" mc:Ignorable="hp" hp:hslEmbossed="0">
                <a:solidFill>
                  <a:schemeClr val="accent1">
                    <a:tint val="88000"/>
                    <a:satMod val="150000"/>
                  </a:schemeClr>
                </a:solidFill>
                <a:effectLst>
                  <a:outerShdw blurRad="53975" dist="22860" dir="5400000" algn="tl" rotWithShape="0">
                    <a:srgbClr val="000000">
                      <a:alpha val="55000"/>
                    </a:srgbClr>
                  </a:outerShdw>
                </a:effectLst>
              </a:defRPr>
            </a:lvl1pPr>
          </a:lstStyle>
          <a:p>
            <a:pPr lvl="0">
              <a:defRPr lang="ko-KR" altLang="en-US"/>
            </a:pPr>
            <a:r>
              <a:rPr lang="ko-KR" altLang="en-US"/>
              <a:t>마스터 제목 스타일 편집</a:t>
            </a:r>
            <a:endParaRPr lang="en-US"/>
          </a:p>
        </p:txBody>
      </p:sp>
      <p:sp>
        <p:nvSpPr>
          <p:cNvPr id="20" name="부제목 19"/>
          <p:cNvSpPr>
            <a:spLocks noGrp="1"/>
          </p:cNvSpPr>
          <p:nvPr>
            <p:ph type="subTitle" idx="1"/>
          </p:nvPr>
        </p:nvSpPr>
        <p:spPr>
          <a:xfrm>
            <a:off x="722376" y="3685032"/>
            <a:ext cx="7772400" cy="914400"/>
          </a:xfrm>
        </p:spPr>
        <p:txBody>
          <a:bodyPr lIns="182878"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defRPr lang="ko-KR" altLang="en-US"/>
            </a:pPr>
            <a:r>
              <a:rPr lang="ko-KR" altLang="en-US"/>
              <a:t>마스터 부제목 스타일 편집</a:t>
            </a:r>
            <a:endParaRPr lang="en-US"/>
          </a:p>
        </p:txBody>
      </p:sp>
      <p:sp>
        <p:nvSpPr>
          <p:cNvPr id="19" name="날짜 개체 틀 18"/>
          <p:cNvSpPr>
            <a:spLocks noGrp="1"/>
          </p:cNvSpPr>
          <p:nvPr>
            <p:ph type="dt" sz="half" idx="10"/>
          </p:nvPr>
        </p:nvSpPr>
        <p:spPr/>
        <p:txBody>
          <a:bodyPr/>
          <a:lstStyle/>
          <a:p>
            <a:pPr lvl="0">
              <a:defRPr lang="ko-KR" altLang="en-US"/>
            </a:pPr>
            <a:fld id="{391B701B-5272-4811-9C92-0AB78397BE3A}" type="datetime1">
              <a:rPr lang="ko-KR" altLang="en-US"/>
              <a:pPr lvl="0">
                <a:defRPr lang="ko-KR" altLang="en-US"/>
              </a:pPr>
              <a:t>2025-02-19</a:t>
            </a:fld>
            <a:endParaRPr lang="ko-KR" altLang="en-US"/>
          </a:p>
        </p:txBody>
      </p:sp>
      <p:sp>
        <p:nvSpPr>
          <p:cNvPr id="8" name="바닥글 개체 틀 7"/>
          <p:cNvSpPr>
            <a:spLocks noGrp="1"/>
          </p:cNvSpPr>
          <p:nvPr>
            <p:ph type="ftr" sz="quarter" idx="11"/>
          </p:nvPr>
        </p:nvSpPr>
        <p:spPr/>
        <p:txBody>
          <a:bodyPr/>
          <a:lstStyle/>
          <a:p>
            <a:pPr lvl="0">
              <a:defRPr lang="ko-KR" altLang="en-US"/>
            </a:pPr>
            <a:r>
              <a:rPr lang="ko-KR" altLang="en-US"/>
              <a:t/>
            </a:r>
            <a:endParaRPr lang="ko-KR" altLang="en-US"/>
          </a:p>
        </p:txBody>
      </p:sp>
      <p:sp>
        <p:nvSpPr>
          <p:cNvPr id="11" name="슬라이드 번호 개체 틀 10"/>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2.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PhAnim="1" matchingName="제목 및 내용"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idx="0"/>
          </p:nvPr>
        </p:nvSpPr>
        <p:spPr>
          <a:xfrm>
            <a:off x="502920" y="4983480"/>
            <a:ext cx="8183880" cy="1051560"/>
          </a:xfrm>
        </p:spPr>
        <p:txBody>
          <a:bodyPr/>
          <a:lstStyle/>
          <a:p>
            <a:pPr lvl="0">
              <a:defRPr lang="ko-KR" altLang="en-US"/>
            </a:pPr>
            <a:r>
              <a:rPr lang="ko-KR" altLang="en-US"/>
              <a:t>마스터 제목 스타일 편집</a:t>
            </a:r>
            <a:endParaRPr lang="en-US"/>
          </a:p>
        </p:txBody>
      </p:sp>
      <p:sp>
        <p:nvSpPr>
          <p:cNvPr id="3" name="내용 개체 틀 2"/>
          <p:cNvSpPr>
            <a:spLocks noGrp="1"/>
          </p:cNvSpPr>
          <p:nvPr>
            <p:ph idx="1"/>
          </p:nvPr>
        </p:nvSpPr>
        <p:spPr>
          <a:xfrm>
            <a:off x="502920" y="530352"/>
            <a:ext cx="8183880" cy="4187952"/>
          </a:xfrm>
        </p:spPr>
        <p:txBody>
          <a:body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4" name="날짜 개체 틀 3"/>
          <p:cNvSpPr>
            <a:spLocks noGrp="1"/>
          </p:cNvSpPr>
          <p:nvPr>
            <p:ph type="dt" sz="half" idx="10"/>
          </p:nvPr>
        </p:nvSpPr>
        <p:spPr/>
        <p:txBody>
          <a:bodyPr/>
          <a:lstStyle/>
          <a:p>
            <a:pPr lvl="0">
              <a:defRPr lang="ko-KR" altLang="en-US"/>
            </a:pPr>
            <a:fld id="{A60E3A3A-6651-4525-887B-B66938413DE4}" type="datetime1">
              <a:rPr lang="ko-KR" altLang="en-US"/>
              <a:pPr lvl="0">
                <a:defRPr lang="ko-KR" altLang="en-US"/>
              </a:pPr>
              <a:t>2025-02-19</a:t>
            </a:fld>
            <a:endParaRPr lang="ko-KR" altLang="en-US"/>
          </a:p>
        </p:txBody>
      </p:sp>
      <p:sp>
        <p:nvSpPr>
          <p:cNvPr id="5" name="바닥글 개체 틀 4"/>
          <p:cNvSpPr>
            <a:spLocks noGrp="1"/>
          </p:cNvSpPr>
          <p:nvPr>
            <p:ph type="ftr" sz="quarter" idx="11"/>
          </p:nvPr>
        </p:nvSpPr>
        <p:spPr/>
        <p:txBody>
          <a:bodyPr/>
          <a:lstStyle/>
          <a:p>
            <a:pPr lvl="0">
              <a:defRPr lang="ko-KR" altLang="en-US"/>
            </a:pPr>
            <a:r>
              <a:rPr lang="ko-KR" altLang="en-US"/>
              <a:t/>
            </a: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3.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Sp="0" showMasterPhAnim="1" matchingName="구역 머리글" type="secHead" preserve="1">
  <p:cSld name="구역 머리글">
    <p:spTree>
      <p:nvGrpSpPr>
        <p:cNvPr id="1" name=""/>
        <p:cNvGrpSpPr/>
        <p:nvPr/>
      </p:nvGrpSpPr>
      <p:grpSpPr>
        <a:xfrm>
          <a:off x="0" y="0"/>
          <a:ext cx="0" cy="0"/>
          <a:chOff x="0" y="0"/>
          <a:chExt cx="0" cy="0"/>
        </a:xfrm>
      </p:grpSpPr>
      <p:sp>
        <p:nvSpPr>
          <p:cNvPr id="14" name="모서리가 둥근 직사각형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60">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11" name="모서리가 둥근 직사각형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2" name="제목 1"/>
          <p:cNvSpPr>
            <a:spLocks noGrp="1"/>
          </p:cNvSpPr>
          <p:nvPr>
            <p:ph type="title" idx="0"/>
          </p:nvPr>
        </p:nvSpPr>
        <p:spPr>
          <a:xfrm>
            <a:off x="468344" y="4928616"/>
            <a:ext cx="8183880" cy="676656"/>
          </a:xfrm>
        </p:spPr>
        <p:txBody>
          <a:bodyPr lIns="91438" bIns="0" anchor="b"/>
          <a:lstStyle>
            <a:lvl1pPr algn="l">
              <a:buNone/>
              <a:defRPr sz="3600" b="0" cap="none" baseline="0">
                <a:solidFill>
                  <a:schemeClr val="bg2">
                    <a:shade val="25000"/>
                  </a:schemeClr>
                </a:solidFill>
              </a:defRPr>
            </a:lvl1pPr>
          </a:lstStyle>
          <a:p>
            <a:pPr lvl="0">
              <a:defRPr lang="ko-KR" altLang="en-US"/>
            </a:pPr>
            <a:r>
              <a:rPr lang="ko-KR" altLang="en-US"/>
              <a:t>마스터 제목 스타일 편집</a:t>
            </a:r>
            <a:endParaRPr lang="en-US"/>
          </a:p>
        </p:txBody>
      </p:sp>
      <p:sp>
        <p:nvSpPr>
          <p:cNvPr id="3" name="텍스트 개체 틀 2"/>
          <p:cNvSpPr>
            <a:spLocks noGrp="1"/>
          </p:cNvSpPr>
          <p:nvPr>
            <p:ph type="body" idx="1"/>
          </p:nvPr>
        </p:nvSpPr>
        <p:spPr>
          <a:xfrm>
            <a:off x="468344" y="5624484"/>
            <a:ext cx="8183880" cy="420624"/>
          </a:xfrm>
        </p:spPr>
        <p:txBody>
          <a:bodyPr lIns="118870" tIns="0" anchor="t"/>
          <a:lstStyle>
            <a:lvl1pPr marL="0" marR="36576" indent="0" algn="l">
              <a:spcBef>
                <a:spcPts val="0"/>
              </a:spcBef>
              <a:spcAft>
                <a:spcPts val="0"/>
              </a:spcAft>
              <a:buNone/>
              <a:defRPr sz="1800" b="0">
                <a:solidFill>
                  <a:schemeClr val="accent1">
                    <a:shade val="50000"/>
                    <a:satMod val="11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defRPr lang="ko-KR" altLang="en-US"/>
            </a:pPr>
            <a:r>
              <a:rPr lang="ko-KR" altLang="en-US"/>
              <a:t>마스터 텍스트 스타일을 편집합니다</a:t>
            </a:r>
            <a:endParaRPr lang="ko-KR" altLang="en-US"/>
          </a:p>
        </p:txBody>
      </p:sp>
      <p:sp>
        <p:nvSpPr>
          <p:cNvPr id="4" name="날짜 개체 틀 3"/>
          <p:cNvSpPr>
            <a:spLocks noGrp="1"/>
          </p:cNvSpPr>
          <p:nvPr>
            <p:ph type="dt" sz="half" idx="10"/>
          </p:nvPr>
        </p:nvSpPr>
        <p:spPr/>
        <p:txBody>
          <a:bodyPr/>
          <a:lstStyle/>
          <a:p>
            <a:pPr lvl="0">
              <a:defRPr lang="ko-KR" altLang="en-US"/>
            </a:pPr>
            <a:fld id="{1B0B10CB-75B6-4572-8607-3BD5EFCE3314}" type="datetime1">
              <a:rPr lang="ko-KR" altLang="en-US"/>
              <a:pPr lvl="0">
                <a:defRPr lang="ko-KR" altLang="en-US"/>
              </a:pPr>
              <a:t>2025-02-19</a:t>
            </a:fld>
            <a:endParaRPr lang="ko-KR" altLang="en-US"/>
          </a:p>
        </p:txBody>
      </p:sp>
      <p:sp>
        <p:nvSpPr>
          <p:cNvPr id="5" name="바닥글 개체 틀 4"/>
          <p:cNvSpPr>
            <a:spLocks noGrp="1"/>
          </p:cNvSpPr>
          <p:nvPr>
            <p:ph type="ftr" sz="quarter" idx="11"/>
          </p:nvPr>
        </p:nvSpPr>
        <p:spPr/>
        <p:txBody>
          <a:bodyPr/>
          <a:lstStyle/>
          <a:p>
            <a:pPr lvl="0">
              <a:defRPr lang="ko-KR" altLang="en-US"/>
            </a:pPr>
            <a:r>
              <a:rPr lang="ko-KR" altLang="en-US"/>
              <a:t/>
            </a: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4.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PhAnim="1" matchingName="콘텐츠 2개"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idx="0"/>
          </p:nvPr>
        </p:nvSpPr>
        <p:spPr/>
        <p:txBody>
          <a:bodyPr/>
          <a:lstStyle/>
          <a:p>
            <a:pPr lvl="0">
              <a:defRPr lang="ko-KR" altLang="en-US"/>
            </a:pPr>
            <a:r>
              <a:rPr lang="ko-KR" altLang="en-US"/>
              <a:t>마스터 제목 스타일 편집</a:t>
            </a:r>
            <a:endParaRPr lang="en-US"/>
          </a:p>
        </p:txBody>
      </p:sp>
      <p:sp>
        <p:nvSpPr>
          <p:cNvPr id="3" name="내용 개체 틀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4" name="내용 개체 틀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5" name="날짜 개체 틀 4"/>
          <p:cNvSpPr>
            <a:spLocks noGrp="1"/>
          </p:cNvSpPr>
          <p:nvPr>
            <p:ph type="dt" sz="half" idx="10"/>
          </p:nvPr>
        </p:nvSpPr>
        <p:spPr/>
        <p:txBody>
          <a:bodyPr/>
          <a:lstStyle/>
          <a:p>
            <a:pPr lvl="0">
              <a:defRPr lang="ko-KR" altLang="en-US"/>
            </a:pPr>
            <a:fld id="{589097CE-62D3-4C65-9812-FD15FA49CE1A}" type="datetime1">
              <a:rPr lang="ko-KR" altLang="en-US"/>
              <a:pPr lvl="0">
                <a:defRPr lang="ko-KR" altLang="en-US"/>
              </a:pPr>
              <a:t>2025-02-19</a:t>
            </a:fld>
            <a:endParaRPr lang="ko-KR" altLang="en-US"/>
          </a:p>
        </p:txBody>
      </p:sp>
      <p:sp>
        <p:nvSpPr>
          <p:cNvPr id="6" name="바닥글 개체 틀 5"/>
          <p:cNvSpPr>
            <a:spLocks noGrp="1"/>
          </p:cNvSpPr>
          <p:nvPr>
            <p:ph type="ftr" sz="quarter" idx="11"/>
          </p:nvPr>
        </p:nvSpPr>
        <p:spPr/>
        <p:txBody>
          <a:bodyPr/>
          <a:lstStyle/>
          <a:p>
            <a:pPr lvl="0">
              <a:defRPr lang="ko-KR" altLang="en-US"/>
            </a:pPr>
            <a:r>
              <a:rPr lang="ko-KR" altLang="en-US"/>
              <a:t/>
            </a:r>
            <a:endParaRPr lang="ko-KR" altLang="en-US"/>
          </a:p>
        </p:txBody>
      </p:sp>
      <p:sp>
        <p:nvSpPr>
          <p:cNvPr id="7" name="슬라이드 번호 개체 틀 6"/>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5.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PhAnim="1" matchingName="비교"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idx="0"/>
          </p:nvPr>
        </p:nvSpPr>
        <p:spPr>
          <a:xfrm>
            <a:off x="502920" y="4983480"/>
            <a:ext cx="8183880" cy="1051560"/>
          </a:xfrm>
        </p:spPr>
        <p:txBody>
          <a:bodyPr anchor="b"/>
          <a:lstStyle>
            <a:lvl1pPr>
              <a:defRPr b="1"/>
            </a:lvl1pPr>
          </a:lstStyle>
          <a:p>
            <a:pPr lvl="0">
              <a:defRPr lang="ko-KR" altLang="en-US"/>
            </a:pPr>
            <a:r>
              <a:rPr lang="ko-KR" altLang="en-US"/>
              <a:t>마스터 제목 스타일 편집</a:t>
            </a:r>
            <a:endParaRPr lang="en-US"/>
          </a:p>
        </p:txBody>
      </p:sp>
      <p:sp>
        <p:nvSpPr>
          <p:cNvPr id="3" name="텍스트 개체 틀 2"/>
          <p:cNvSpPr>
            <a:spLocks noGrp="1"/>
          </p:cNvSpPr>
          <p:nvPr>
            <p:ph type="body" idx="1"/>
          </p:nvPr>
        </p:nvSpPr>
        <p:spPr>
          <a:xfrm>
            <a:off x="607224" y="579438"/>
            <a:ext cx="3931920" cy="792162"/>
          </a:xfrm>
        </p:spPr>
        <p:txBody>
          <a:bodyPr lIns="146302"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defRPr lang="ko-KR" altLang="en-US"/>
            </a:pPr>
            <a:r>
              <a:rPr lang="ko-KR" altLang="en-US"/>
              <a:t>마스터 텍스트 스타일을 편집합니다</a:t>
            </a:r>
            <a:endParaRPr lang="ko-KR" altLang="en-US"/>
          </a:p>
        </p:txBody>
      </p:sp>
      <p:sp>
        <p:nvSpPr>
          <p:cNvPr id="4" name="텍스트 개체 틀 3"/>
          <p:cNvSpPr>
            <a:spLocks noGrp="1"/>
          </p:cNvSpPr>
          <p:nvPr>
            <p:ph type="body" sz="half" idx="3"/>
          </p:nvPr>
        </p:nvSpPr>
        <p:spPr>
          <a:xfrm>
            <a:off x="4652169" y="579438"/>
            <a:ext cx="3931920" cy="792162"/>
          </a:xfrm>
        </p:spPr>
        <p:txBody>
          <a:bodyPr lIns="137158"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defRPr lang="ko-KR" altLang="en-US"/>
            </a:pPr>
            <a:r>
              <a:rPr lang="ko-KR" altLang="en-US"/>
              <a:t>마스터 텍스트 스타일을 편집합니다</a:t>
            </a:r>
            <a:endParaRPr lang="ko-KR" altLang="en-US"/>
          </a:p>
        </p:txBody>
      </p:sp>
      <p:sp>
        <p:nvSpPr>
          <p:cNvPr id="5" name="내용 개체 틀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6" name="내용 개체 틀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7" name="날짜 개체 틀 6"/>
          <p:cNvSpPr>
            <a:spLocks noGrp="1"/>
          </p:cNvSpPr>
          <p:nvPr>
            <p:ph type="dt" sz="half" idx="10"/>
          </p:nvPr>
        </p:nvSpPr>
        <p:spPr/>
        <p:txBody>
          <a:bodyPr/>
          <a:lstStyle/>
          <a:p>
            <a:pPr lvl="0">
              <a:defRPr lang="ko-KR" altLang="en-US"/>
            </a:pPr>
            <a:fld id="{A7505E5E-5A4C-47A2-A797-68EF9438813E}" type="datetime1">
              <a:rPr lang="ko-KR" altLang="en-US"/>
              <a:pPr lvl="0">
                <a:defRPr lang="ko-KR" altLang="en-US"/>
              </a:pPr>
              <a:t>2025-02-19</a:t>
            </a:fld>
            <a:endParaRPr lang="ko-KR" altLang="en-US"/>
          </a:p>
        </p:txBody>
      </p:sp>
      <p:sp>
        <p:nvSpPr>
          <p:cNvPr id="8" name="바닥글 개체 틀 7"/>
          <p:cNvSpPr>
            <a:spLocks noGrp="1"/>
          </p:cNvSpPr>
          <p:nvPr>
            <p:ph type="ftr" sz="quarter" idx="11"/>
          </p:nvPr>
        </p:nvSpPr>
        <p:spPr/>
        <p:txBody>
          <a:bodyPr/>
          <a:lstStyle/>
          <a:p>
            <a:pPr lvl="0">
              <a:defRPr lang="ko-KR" altLang="en-US"/>
            </a:pPr>
            <a:r>
              <a:rPr lang="ko-KR" altLang="en-US"/>
              <a:t/>
            </a:r>
            <a:endParaRPr lang="ko-KR" altLang="en-US"/>
          </a:p>
        </p:txBody>
      </p:sp>
      <p:sp>
        <p:nvSpPr>
          <p:cNvPr id="9" name="슬라이드 번호 개체 틀 8"/>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6.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PhAnim="1" matchingName="제목만"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idx="0"/>
          </p:nvPr>
        </p:nvSpPr>
        <p:spPr/>
        <p:txBody>
          <a:bodyPr/>
          <a:lstStyle/>
          <a:p>
            <a:pPr lvl="0">
              <a:defRPr lang="ko-KR" altLang="en-US"/>
            </a:pPr>
            <a:r>
              <a:rPr lang="ko-KR" altLang="en-US"/>
              <a:t>마스터 제목 스타일 편집</a:t>
            </a:r>
            <a:endParaRPr lang="en-US"/>
          </a:p>
        </p:txBody>
      </p:sp>
      <p:sp>
        <p:nvSpPr>
          <p:cNvPr id="3" name="날짜 개체 틀 2"/>
          <p:cNvSpPr>
            <a:spLocks noGrp="1"/>
          </p:cNvSpPr>
          <p:nvPr>
            <p:ph type="dt" sz="half" idx="10"/>
          </p:nvPr>
        </p:nvSpPr>
        <p:spPr/>
        <p:txBody>
          <a:bodyPr/>
          <a:lstStyle/>
          <a:p>
            <a:pPr lvl="0">
              <a:defRPr lang="ko-KR" altLang="en-US"/>
            </a:pPr>
            <a:fld id="{6D5358A8-8772-46F5-82C0-4C9FFD773693}" type="datetime1">
              <a:rPr lang="ko-KR" altLang="en-US"/>
              <a:pPr lvl="0">
                <a:defRPr lang="ko-KR" altLang="en-US"/>
              </a:pPr>
              <a:t>2025-02-19</a:t>
            </a:fld>
            <a:endParaRPr lang="ko-KR" altLang="en-US"/>
          </a:p>
        </p:txBody>
      </p:sp>
      <p:sp>
        <p:nvSpPr>
          <p:cNvPr id="4" name="바닥글 개체 틀 3"/>
          <p:cNvSpPr>
            <a:spLocks noGrp="1"/>
          </p:cNvSpPr>
          <p:nvPr>
            <p:ph type="ftr" sz="quarter" idx="11"/>
          </p:nvPr>
        </p:nvSpPr>
        <p:spPr/>
        <p:txBody>
          <a:bodyPr/>
          <a:lstStyle/>
          <a:p>
            <a:pPr lvl="0">
              <a:defRPr lang="ko-KR" altLang="en-US"/>
            </a:pPr>
            <a:r>
              <a:rPr lang="ko-KR" altLang="en-US"/>
              <a:t/>
            </a:r>
            <a:endParaRPr lang="ko-KR" altLang="en-US"/>
          </a:p>
        </p:txBody>
      </p:sp>
      <p:sp>
        <p:nvSpPr>
          <p:cNvPr id="5" name="슬라이드 번호 개체 틀 4"/>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7.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Sp="0" showMasterPhAnim="1" matchingName="빈 화면" type="blank" preserve="1">
  <p:cSld name="빈 화면">
    <p:spTree>
      <p:nvGrpSpPr>
        <p:cNvPr id="1" name=""/>
        <p:cNvGrpSpPr/>
        <p:nvPr/>
      </p:nvGrpSpPr>
      <p:grpSpPr>
        <a:xfrm>
          <a:off x="0" y="0"/>
          <a:ext cx="0" cy="0"/>
          <a:chOff x="0" y="0"/>
          <a:chExt cx="0" cy="0"/>
        </a:xfrm>
      </p:grpSpPr>
      <p:sp>
        <p:nvSpPr>
          <p:cNvPr id="7" name="모서리가 둥근 직사각형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60">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2"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3" name="바닥글 개체 틀 2"/>
          <p:cNvSpPr>
            <a:spLocks noGrp="1"/>
          </p:cNvSpPr>
          <p:nvPr>
            <p:ph type="ftr" sz="quarter" idx="11"/>
          </p:nvPr>
        </p:nvSpPr>
        <p:spPr/>
        <p:txBody>
          <a:bodyPr/>
          <a:lstStyle/>
          <a:p>
            <a:pPr lvl="0">
              <a:defRPr lang="ko-KR" altLang="en-US"/>
            </a:pPr>
            <a:r>
              <a:rPr lang="ko-KR" altLang="en-US"/>
              <a:t/>
            </a:r>
            <a:endParaRPr lang="ko-KR" altLang="en-US"/>
          </a:p>
        </p:txBody>
      </p:sp>
      <p:sp>
        <p:nvSpPr>
          <p:cNvPr id="4" name="슬라이드 번호 개체 틀 3"/>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8.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PhAnim="1" matchingName="캡션 있는 콘텐츠"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idx="0"/>
          </p:nvPr>
        </p:nvSpPr>
        <p:spPr>
          <a:xfrm>
            <a:off x="5538784" y="533400"/>
            <a:ext cx="2971800" cy="914400"/>
          </a:xfrm>
        </p:spPr>
        <p:txBody>
          <a:bodyPr anchor="b"/>
          <a:lstStyle>
            <a:lvl1pPr algn="l">
              <a:buNone/>
              <a:defRPr sz="2200" b="1">
                <a:solidFill>
                  <a:schemeClr val="accent1"/>
                </a:solidFill>
              </a:defRPr>
            </a:lvl1pPr>
          </a:lstStyle>
          <a:p>
            <a:pPr lvl="0">
              <a:defRPr lang="ko-KR" altLang="en-US"/>
            </a:pPr>
            <a:r>
              <a:rPr lang="ko-KR" altLang="en-US"/>
              <a:t>마스터 제목 스타일 편집</a:t>
            </a:r>
            <a:endParaRPr lang="en-US"/>
          </a:p>
        </p:txBody>
      </p:sp>
      <p:sp>
        <p:nvSpPr>
          <p:cNvPr id="3" name="텍스트 개체 틀 2"/>
          <p:cNvSpPr>
            <a:spLocks noGrp="1"/>
          </p:cNvSpPr>
          <p:nvPr>
            <p:ph type="body" idx="2"/>
          </p:nvPr>
        </p:nvSpPr>
        <p:spPr>
          <a:xfrm>
            <a:off x="5538847" y="1447802"/>
            <a:ext cx="2971800" cy="4206112"/>
          </a:xfrm>
        </p:spPr>
        <p:txBody>
          <a:bodyPr lIns="91438"/>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4" name="내용 개체 틀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5" name="날짜 개체 틀 4"/>
          <p:cNvSpPr>
            <a:spLocks noGrp="1"/>
          </p:cNvSpPr>
          <p:nvPr>
            <p:ph type="dt" sz="half" idx="10"/>
          </p:nvPr>
        </p:nvSpPr>
        <p:spPr/>
        <p:txBody>
          <a:bodyPr/>
          <a:lstStyle/>
          <a:p>
            <a:pPr lvl="0">
              <a:defRPr lang="ko-KR" altLang="en-US"/>
            </a:pPr>
            <a:fld id="{E80E4C56-940E-4CE0-9D30-5EE17D17DDF1}" type="datetime1">
              <a:rPr lang="ko-KR" altLang="en-US"/>
              <a:pPr lvl="0">
                <a:defRPr lang="ko-KR" altLang="en-US"/>
              </a:pPr>
              <a:t>2025-02-19</a:t>
            </a:fld>
            <a:endParaRPr lang="ko-KR" altLang="en-US"/>
          </a:p>
        </p:txBody>
      </p:sp>
      <p:sp>
        <p:nvSpPr>
          <p:cNvPr id="6" name="바닥글 개체 틀 5"/>
          <p:cNvSpPr>
            <a:spLocks noGrp="1"/>
          </p:cNvSpPr>
          <p:nvPr>
            <p:ph type="ftr" sz="quarter" idx="11"/>
          </p:nvPr>
        </p:nvSpPr>
        <p:spPr/>
        <p:txBody>
          <a:bodyPr/>
          <a:lstStyle/>
          <a:p>
            <a:pPr lvl="0">
              <a:defRPr lang="ko-KR" altLang="en-US"/>
            </a:pPr>
            <a:r>
              <a:rPr lang="ko-KR" altLang="en-US"/>
              <a:t/>
            </a:r>
            <a:endParaRPr lang="ko-KR" altLang="en-US"/>
          </a:p>
        </p:txBody>
      </p:sp>
      <p:sp>
        <p:nvSpPr>
          <p:cNvPr id="7" name="슬라이드 번호 개체 틀 6"/>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9.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Sp="0" showMasterPhAnim="1" matchingName="캡션 있는 그림" type="picTx" preserve="1">
  <p:cSld name="캡션 있는 그림">
    <p:spTree>
      <p:nvGrpSpPr>
        <p:cNvPr id="1" name=""/>
        <p:cNvGrpSpPr/>
        <p:nvPr/>
      </p:nvGrpSpPr>
      <p:grpSpPr>
        <a:xfrm>
          <a:off x="0" y="0"/>
          <a:ext cx="0" cy="0"/>
          <a:chOff x="0" y="0"/>
          <a:chExt cx="0" cy="0"/>
        </a:xfrm>
      </p:grpSpPr>
      <p:sp>
        <p:nvSpPr>
          <p:cNvPr id="15" name="모서리가 둥근 직사각형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60">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11" name="한쪽 모서리가 둥근 사각형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2" name="제목 1"/>
          <p:cNvSpPr>
            <a:spLocks noGrp="1"/>
          </p:cNvSpPr>
          <p:nvPr>
            <p:ph type="title" idx="0"/>
          </p:nvPr>
        </p:nvSpPr>
        <p:spPr>
          <a:xfrm>
            <a:off x="457200" y="5012056"/>
            <a:ext cx="8229600" cy="1051560"/>
          </a:xfrm>
        </p:spPr>
        <p:txBody>
          <a:bodyPr anchor="t"/>
          <a:lstStyle>
            <a:lvl1pPr algn="l">
              <a:buNone/>
              <a:defRPr sz="3600" b="0">
                <a:solidFill>
                  <a:schemeClr val="bg2">
                    <a:shade val="25000"/>
                  </a:schemeClr>
                </a:solidFill>
              </a:defRPr>
            </a:lvl1pPr>
          </a:lstStyle>
          <a:p>
            <a:pPr lvl="0">
              <a:defRPr lang="ko-KR" altLang="en-US"/>
            </a:pPr>
            <a:r>
              <a:rPr lang="ko-KR" altLang="en-US"/>
              <a:t>마스터 제목 스타일 편집</a:t>
            </a:r>
            <a:endParaRPr lang="en-US"/>
          </a:p>
        </p:txBody>
      </p:sp>
      <p:sp>
        <p:nvSpPr>
          <p:cNvPr id="4" name="텍스트 개체 틀 3"/>
          <p:cNvSpPr>
            <a:spLocks noGrp="1"/>
          </p:cNvSpPr>
          <p:nvPr>
            <p:ph type="body" sz="half" idx="2"/>
          </p:nvPr>
        </p:nvSpPr>
        <p:spPr bwMode="grayWhite">
          <a:xfrm>
            <a:off x="6462712" y="533400"/>
            <a:ext cx="2240280" cy="4211480"/>
          </a:xfrm>
        </p:spPr>
        <p:txBody>
          <a:bodyPr lIns="91438"/>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5" name="날짜 개체 틀 4"/>
          <p:cNvSpPr>
            <a:spLocks noGrp="1"/>
          </p:cNvSpPr>
          <p:nvPr>
            <p:ph type="dt" sz="half" idx="10"/>
          </p:nvPr>
        </p:nvSpPr>
        <p:spPr/>
        <p:txBody>
          <a:bodyPr/>
          <a:lstStyle/>
          <a:p>
            <a:pPr lvl="0">
              <a:defRPr lang="ko-KR" altLang="en-US"/>
            </a:pPr>
            <a:fld id="{AE690A57-69DD-4CE3-A434-35A07EFDD021}" type="datetime1">
              <a:rPr lang="ko-KR" altLang="en-US"/>
              <a:pPr lvl="0">
                <a:defRPr lang="ko-KR" altLang="en-US"/>
              </a:pPr>
              <a:t>2025-02-19</a:t>
            </a:fld>
            <a:endParaRPr lang="ko-KR" altLang="en-US"/>
          </a:p>
        </p:txBody>
      </p:sp>
      <p:sp>
        <p:nvSpPr>
          <p:cNvPr id="6" name="바닥글 개체 틀 5"/>
          <p:cNvSpPr>
            <a:spLocks noGrp="1"/>
          </p:cNvSpPr>
          <p:nvPr>
            <p:ph type="ftr" sz="quarter" idx="11"/>
          </p:nvPr>
        </p:nvSpPr>
        <p:spPr/>
        <p:txBody>
          <a:bodyPr/>
          <a:lstStyle/>
          <a:p>
            <a:pPr lvl="0">
              <a:defRPr lang="ko-KR" altLang="en-US"/>
            </a:pPr>
            <a:r>
              <a:rPr lang="ko-KR" altLang="en-US"/>
              <a:t/>
            </a:r>
            <a:endParaRPr lang="ko-KR" altLang="en-US"/>
          </a:p>
        </p:txBody>
      </p:sp>
      <p:sp>
        <p:nvSpPr>
          <p:cNvPr id="7" name="슬라이드 번호 개체 틀 6"/>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
        <p:nvSpPr>
          <p:cNvPr id="3" name="그림 개체 틀 2"/>
          <p:cNvSpPr>
            <a:spLocks noGrp="1" noTextEdit="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lstStyle>
          <a:p>
            <a:pPr lvl="0">
              <a:defRPr lang="ko-KR" altLang="en-US"/>
            </a:pPr>
            <a:r>
              <a:rPr lang="ko-KR" altLang="en-US"/>
              <a:t>그림을 추가하려면 아이콘을 클릭하십시오</a:t>
            </a:r>
            <a:endParaRPr lang="en-US"/>
          </a:p>
        </p:txBody>
      </p:sp>
    </p:spTree>
  </p:cSld>
  <p:clrMapOvr>
    <a:masterClrMapping/>
  </p:clrMapOvr>
  <p:transition xmlns:mc="http://schemas.openxmlformats.org/markup-compatibility/2006" xmlns:hp="http://schemas.haansoft.com/office/presentation/8.0" mc:Ignorable="hp" hp:hslDur="500"/>
</p:sldLayout>
</file>

<file path=ppt/slideLayouts/slideLayout10.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PhAnim="1" matchingName="제목 및 세로 텍스트"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idx="0"/>
          </p:nvPr>
        </p:nvSpPr>
        <p:spPr>
          <a:xfrm>
            <a:off x="502920" y="4983480"/>
            <a:ext cx="8183880" cy="1051560"/>
          </a:xfrm>
        </p:spPr>
        <p:txBody>
          <a:bodyPr/>
          <a:lstStyle/>
          <a:p>
            <a:pPr lvl="0">
              <a:defRPr lang="ko-KR" altLang="en-US"/>
            </a:pPr>
            <a:r>
              <a:rPr lang="ko-KR" altLang="en-US"/>
              <a:t>마스터 제목 스타일 편집</a:t>
            </a:r>
            <a:endParaRPr lang="en-US"/>
          </a:p>
        </p:txBody>
      </p:sp>
      <p:sp>
        <p:nvSpPr>
          <p:cNvPr id="3" name="세로 텍스트 개체 틀 2"/>
          <p:cNvSpPr>
            <a:spLocks noGrp="1"/>
          </p:cNvSpPr>
          <p:nvPr>
            <p:ph type="body" orient="vert" idx="1"/>
          </p:nvPr>
        </p:nvSpPr>
        <p:spPr>
          <a:xfrm>
            <a:off x="502920" y="530352"/>
            <a:ext cx="8183880" cy="4187952"/>
          </a:xfrm>
        </p:spPr>
        <p:txBody>
          <a:bodyPr vert="eaVert"/>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4" name="날짜 개체 틀 3"/>
          <p:cNvSpPr>
            <a:spLocks noGrp="1"/>
          </p:cNvSpPr>
          <p:nvPr>
            <p:ph type="dt" sz="half" idx="10"/>
          </p:nvPr>
        </p:nvSpPr>
        <p:spPr/>
        <p:txBody>
          <a:bodyPr/>
          <a:lstStyle/>
          <a:p>
            <a:pPr lvl="0">
              <a:defRPr lang="ko-KR" altLang="en-US"/>
            </a:pPr>
            <a:fld id="{20C052D8-3FE9-4FE4-9782-DEAE2B3E72D2}" type="datetime1">
              <a:rPr lang="ko-KR" altLang="en-US"/>
              <a:pPr lvl="0">
                <a:defRPr lang="ko-KR" altLang="en-US"/>
              </a:pPr>
              <a:t>2025-02-19</a:t>
            </a:fld>
            <a:endParaRPr lang="ko-KR" altLang="en-US"/>
          </a:p>
        </p:txBody>
      </p:sp>
      <p:sp>
        <p:nvSpPr>
          <p:cNvPr id="5" name="바닥글 개체 틀 4"/>
          <p:cNvSpPr>
            <a:spLocks noGrp="1"/>
          </p:cNvSpPr>
          <p:nvPr>
            <p:ph type="ftr" sz="quarter" idx="11"/>
          </p:nvPr>
        </p:nvSpPr>
        <p:spPr/>
        <p:txBody>
          <a:bodyPr/>
          <a:lstStyle/>
          <a:p>
            <a:pPr lvl="0">
              <a:defRPr lang="ko-KR" altLang="en-US"/>
            </a:pPr>
            <a:r>
              <a:rPr lang="ko-KR" altLang="en-US"/>
              <a:t/>
            </a: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Layouts/slideLayout11.xml><?xml version="1.0" encoding="utf-8"?>
<p:sldLayout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showMasterPhAnim="1" matchingName="세로 제목 및 텍스트"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idx="0"/>
          </p:nvPr>
        </p:nvSpPr>
        <p:spPr>
          <a:xfrm>
            <a:off x="6629400" y="533404"/>
            <a:ext cx="1981200" cy="5257799"/>
          </a:xfrm>
        </p:spPr>
        <p:txBody>
          <a:bodyPr vert="eaVert"/>
          <a:lstStyle/>
          <a:p>
            <a:pPr lvl="0">
              <a:defRPr lang="ko-KR" altLang="en-US"/>
            </a:pPr>
            <a:r>
              <a:rPr lang="ko-KR" altLang="en-US"/>
              <a:t>마스터 제목 스타일 편집</a:t>
            </a:r>
            <a:endParaRPr lang="en-US"/>
          </a:p>
        </p:txBody>
      </p:sp>
      <p:sp>
        <p:nvSpPr>
          <p:cNvPr id="3" name="세로 텍스트 개체 틀 2"/>
          <p:cNvSpPr>
            <a:spLocks noGrp="1"/>
          </p:cNvSpPr>
          <p:nvPr>
            <p:ph type="body" orient="vert" idx="1"/>
          </p:nvPr>
        </p:nvSpPr>
        <p:spPr>
          <a:xfrm>
            <a:off x="533400" y="533402"/>
            <a:ext cx="5943600" cy="5257801"/>
          </a:xfrm>
        </p:spPr>
        <p:txBody>
          <a:bodyPr vert="eaVert"/>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4" name="날짜 개체 틀 3"/>
          <p:cNvSpPr>
            <a:spLocks noGrp="1"/>
          </p:cNvSpPr>
          <p:nvPr>
            <p:ph type="dt" sz="half" idx="10"/>
          </p:nvPr>
        </p:nvSpPr>
        <p:spPr/>
        <p:txBody>
          <a:bodyPr/>
          <a:lstStyle/>
          <a:p>
            <a:pPr lvl="0">
              <a:defRPr lang="ko-KR" altLang="en-US"/>
            </a:pPr>
            <a:fld id="{8E368E43-97AC-4462-A995-C44589A2C9DF}" type="datetime1">
              <a:rPr lang="ko-KR" altLang="en-US"/>
              <a:pPr lvl="0">
                <a:defRPr lang="ko-KR" altLang="en-US"/>
              </a:pPr>
              <a:t>2025-02-19</a:t>
            </a:fld>
            <a:endParaRPr lang="ko-KR" altLang="en-US"/>
          </a:p>
        </p:txBody>
      </p:sp>
      <p:sp>
        <p:nvSpPr>
          <p:cNvPr id="5" name="바닥글 개체 틀 4"/>
          <p:cNvSpPr>
            <a:spLocks noGrp="1"/>
          </p:cNvSpPr>
          <p:nvPr>
            <p:ph type="ftr" sz="quarter" idx="11"/>
          </p:nvPr>
        </p:nvSpPr>
        <p:spPr/>
        <p:txBody>
          <a:bodyPr/>
          <a:lstStyle/>
          <a:p>
            <a:pPr lvl="0">
              <a:defRPr lang="ko-KR" altLang="en-US"/>
            </a:pPr>
            <a:r>
              <a:rPr lang="ko-KR" altLang="en-US"/>
              <a:t/>
            </a:r>
            <a:endParaRPr lang="ko-KR" altLang="en-US"/>
          </a:p>
        </p:txBody>
      </p:sp>
      <p:sp>
        <p:nvSpPr>
          <p:cNvPr id="6" name="슬라이드 번호 개체 틀 5"/>
          <p:cNvSpPr>
            <a:spLocks noGrp="1"/>
          </p:cNvSpPr>
          <p:nvPr>
            <p:ph type="sldNum" sz="quarter" idx="12"/>
          </p:nvPr>
        </p:nvSpPr>
        <p:spPr/>
        <p:txBody>
          <a:bodyPr/>
          <a:lstStyle/>
          <a:p>
            <a:pPr lvl="0">
              <a:defRPr lang="ko-KR" altLang="en-US"/>
            </a:pPr>
            <a:fld id="{7DAE4D61-9C92-4856-9DAD-A05C7E3CAE56}" type="slidenum">
              <a:rPr lang="ko-KR" altLang="en-US"/>
              <a:pPr lvl="0">
                <a:defRPr lang="ko-KR" altLang="en-US"/>
              </a:pPr>
              <a:t>‹#›</a:t>
            </a:fld>
            <a:endParaRPr lang="ko-KR" altLang="en-US"/>
          </a:p>
        </p:txBody>
      </p:sp>
    </p:spTree>
  </p:cSld>
  <p:clrMapOvr>
    <a:masterClrMapping/>
  </p:clrMapOvr>
  <p:transition xmlns:mc="http://schemas.openxmlformats.org/markup-compatibility/2006" xmlns:hp="http://schemas.haansoft.com/office/presentation/8.0" mc:Ignorable="hp" hp:hslDur="50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name="모양">
    <p:bg>
      <p:bgRef idx="1001">
        <a:schemeClr val="bg2"/>
      </p:bgRef>
    </p:bg>
    <p:spTree>
      <p:nvGrpSpPr>
        <p:cNvPr id="1" name=""/>
        <p:cNvGrpSpPr/>
        <p:nvPr/>
      </p:nvGrpSpPr>
      <p:grpSpPr>
        <a:xfrm>
          <a:off x="0" y="0"/>
          <a:ext cx="0" cy="0"/>
          <a:chOff x="0" y="0"/>
          <a:chExt cx="0" cy="0"/>
        </a:xfrm>
      </p:grpSpPr>
      <p:sp>
        <p:nvSpPr>
          <p:cNvPr id="7" name="모서리가 둥근 직사각형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60">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9" name="모서리가 둥근 직사각형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defRPr lang="ko-KR" altLang="en-US"/>
            </a:pPr>
            <a:endParaRPr lang="en-US"/>
          </a:p>
        </p:txBody>
      </p:sp>
      <p:sp>
        <p:nvSpPr>
          <p:cNvPr id="13" name="제목 개체 틀 12"/>
          <p:cNvSpPr>
            <a:spLocks noGrp="1"/>
          </p:cNvSpPr>
          <p:nvPr>
            <p:ph type="title" idx="0"/>
          </p:nvPr>
        </p:nvSpPr>
        <p:spPr>
          <a:xfrm>
            <a:off x="502920" y="4985590"/>
            <a:ext cx="8183880" cy="1051560"/>
          </a:xfrm>
          <a:prstGeom prst="rect">
            <a:avLst/>
          </a:prstGeom>
        </p:spPr>
        <p:txBody>
          <a:bodyPr vert="horz" anchor="b">
            <a:normAutofit lnSpcReduction="0"/>
          </a:bodyPr>
          <a:lstStyle/>
          <a:p>
            <a:pPr lvl="0">
              <a:defRPr lang="ko-KR" altLang="en-US"/>
            </a:pPr>
            <a:r>
              <a:rPr lang="ko-KR" altLang="en-US"/>
              <a:t>마스터 제목 스타일 편집</a:t>
            </a:r>
            <a:endParaRPr lang="en-US"/>
          </a:p>
        </p:txBody>
      </p:sp>
      <p:sp>
        <p:nvSpPr>
          <p:cNvPr id="4" name="텍스트 개체 틀 3"/>
          <p:cNvSpPr>
            <a:spLocks noGrp="1"/>
          </p:cNvSpPr>
          <p:nvPr>
            <p:ph type="body" idx="1"/>
          </p:nvPr>
        </p:nvSpPr>
        <p:spPr>
          <a:xfrm>
            <a:off x="502920" y="530352"/>
            <a:ext cx="8183880" cy="4187952"/>
          </a:xfrm>
          <a:prstGeom prst="rect">
            <a:avLst/>
          </a:prstGeom>
        </p:spPr>
        <p:txBody>
          <a:bodyPr vert="horz" lIns="182878" tIns="91438">
            <a:normAutofit lnSpcReduction="0"/>
          </a:bodyPr>
          <a:lstStyle/>
          <a:p>
            <a:pPr lvl="0" eaLnBrk="1" latinLnBrk="0" hangingPunct="1">
              <a:defRPr lang="ko-KR" altLang="en-US"/>
            </a:pPr>
            <a:r>
              <a:rPr lang="ko-KR" altLang="en-US"/>
              <a:t>마스터 텍스트 스타일을 편집합니다</a:t>
            </a:r>
            <a:endParaRPr lang="ko-KR" altLang="en-US"/>
          </a:p>
          <a:p>
            <a:pPr lvl="1" eaLnBrk="1" latinLnBrk="0" hangingPunct="1">
              <a:defRPr lang="ko-KR" altLang="en-US"/>
            </a:pPr>
            <a:r>
              <a:rPr lang="ko-KR" altLang="en-US"/>
              <a:t>둘째 수준</a:t>
            </a:r>
            <a:endParaRPr lang="ko-KR" altLang="en-US"/>
          </a:p>
          <a:p>
            <a:pPr lvl="2" eaLnBrk="1" latinLnBrk="0" hangingPunct="1">
              <a:defRPr lang="ko-KR" altLang="en-US"/>
            </a:pPr>
            <a:r>
              <a:rPr lang="ko-KR" altLang="en-US"/>
              <a:t>셋째 수준</a:t>
            </a:r>
            <a:endParaRPr lang="ko-KR" altLang="en-US"/>
          </a:p>
          <a:p>
            <a:pPr lvl="3" eaLnBrk="1" latinLnBrk="0" hangingPunct="1">
              <a:defRPr lang="ko-KR" altLang="en-US"/>
            </a:pPr>
            <a:r>
              <a:rPr lang="ko-KR" altLang="en-US"/>
              <a:t>넷째 수준</a:t>
            </a:r>
            <a:endParaRPr lang="ko-KR" altLang="en-US"/>
          </a:p>
          <a:p>
            <a:pPr lvl="4" eaLnBrk="1" latinLnBrk="0" hangingPunct="1">
              <a:defRPr lang="ko-KR" altLang="en-US"/>
            </a:pPr>
            <a:r>
              <a:rPr lang="ko-KR" altLang="en-US"/>
              <a:t>다섯째 수준</a:t>
            </a:r>
            <a:endParaRPr lang="en-US"/>
          </a:p>
        </p:txBody>
      </p:sp>
      <p:sp>
        <p:nvSpPr>
          <p:cNvPr id="25" name="날짜 개체 틀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lstStyle>
          <a:p>
            <a:pPr lvl="0">
              <a:defRPr lang="ko-KR" altLang="en-US"/>
            </a:pPr>
            <a:fld id="{31B0B221-6A14-4403-BBF0-882A5316C4AB}" type="datetime1">
              <a:rPr lang="ko-KR" altLang="en-US"/>
              <a:pPr lvl="0">
                <a:defRPr lang="ko-KR" altLang="en-US"/>
              </a:pPr>
              <a:t>2025-02-19</a:t>
            </a:fld>
            <a:endParaRPr lang="ko-KR" altLang="en-US"/>
          </a:p>
        </p:txBody>
      </p:sp>
      <p:sp>
        <p:nvSpPr>
          <p:cNvPr id="18" name="바닥글 개체 틀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lstStyle>
          <a:p>
            <a:pPr lvl="0">
              <a:defRPr lang="ko-KR" altLang="en-US"/>
            </a:pPr>
            <a:r>
              <a:rPr lang="ko-KR" altLang="en-US"/>
              <a:t/>
            </a:r>
            <a:endParaRPr lang="ko-KR" altLang="en-US"/>
          </a:p>
        </p:txBody>
      </p:sp>
      <p:sp>
        <p:nvSpPr>
          <p:cNvPr id="5" name="슬라이드 번호 개체 틀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lstStyle>
          <a:p>
            <a:pPr lvl="0">
              <a:defRPr lang="ko-KR" altLang="en-US"/>
            </a:pPr>
            <a:fld id="{7DAE4D61-9C92-4856-9DAD-A05C7E3CAE56}" type="slidenum">
              <a:rPr lang="ko-KR" altLang="en-US"/>
              <a:pPr lvl="0">
                <a:defRPr lang="ko-KR" altLang="en-US"/>
              </a:pPr>
              <a:t>‹#›</a:t>
            </a:fld>
            <a:endParaRPr lang="ko-KR"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ransition xmlns:mc="http://schemas.openxmlformats.org/markup-compatibility/2006" xmlns:hp="http://schemas.haansoft.com/office/presentation/8.0" mc:Ignorable="hp" hp:hslDur="500"/>
  <p:hf hdr="0" ftr="0"/>
  <p:txStyles>
    <p:titleStyle>
      <a:lvl1pPr algn="l" rtl="0" eaLnBrk="1" latinLnBrk="1" hangingPunct="1">
        <a:spcBef>
          <a:spcPct val="0"/>
        </a:spcBef>
        <a:buNone/>
        <a:defRPr xmlns:mc="http://schemas.openxmlformats.org/markup-compatibility/2006" xmlns:hp="http://schemas.haansoft.com/office/presentation/8.0" kumimoji="0" sz="3600" b="1" kern="1200" mc:Ignorable="hp" hp:hslEmbossed="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p:titleStyle>
    <p:bodyStyle>
      <a:lvl1pPr marL="265176" indent="-265176" algn="l" rtl="0" eaLnBrk="1" latinLnBrk="1" hangingPunct="1">
        <a:spcBef>
          <a:spcPts val="250"/>
        </a:spcBef>
        <a:buClr>
          <a:schemeClr val="accent1"/>
        </a:buClr>
        <a:buSzPct val="80000"/>
        <a:buFont typeface="Wingdings 2"/>
        <a:buChar char=""/>
        <a:defRPr kumimoji="0" sz="2800" kern="1200">
          <a:solidFill>
            <a:schemeClr val="tx1"/>
          </a:solidFill>
          <a:latin typeface="+mn-lt"/>
          <a:ea typeface="+mn-ea"/>
          <a:cs typeface="+mn-cs"/>
        </a:defRPr>
      </a:lvl1pPr>
      <a:lvl2pPr marL="548640" indent="-201168" algn="l" rtl="0" eaLnBrk="1" latinLnBrk="1"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1"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1"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1"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1"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1"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1"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1"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png"  /><Relationship Id="rId3" Type="http://schemas.openxmlformats.org/officeDocument/2006/relationships/image" Target="../media/image3.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8.xml.rels><?xml version="1.0" encoding="UTF-8" standalone="yes" ?><Relationships xmlns="http://schemas.openxmlformats.org/package/2006/relationships"><Relationship Id="rId1" Type="http://schemas.openxmlformats.org/officeDocument/2006/relationships/notesSlide" Target="../notesSlides/notesSlide1.xml"  /><Relationship Id="rId2" Type="http://schemas.openxmlformats.org/officeDocument/2006/relationships/slideLayout" Target="../slideLayouts/slideLayout7.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2.xml.rels><?xml version="1.0" encoding="UTF-8" standalone="yes" ?><Relationships xmlns="http://schemas.openxmlformats.org/package/2006/relationships"><Relationship Id="rId1" Type="http://schemas.openxmlformats.org/officeDocument/2006/relationships/notesSlide" Target="../notesSlides/notesSlide2.xml"  /><Relationship Id="rId2" Type="http://schemas.openxmlformats.org/officeDocument/2006/relationships/slideLayout" Target="../slideLayouts/slideLayout7.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8.xml.rels><?xml version="1.0" encoding="UTF-8" standalone="yes" ?><Relationships xmlns="http://schemas.openxmlformats.org/package/2006/relationships"><Relationship Id="rId1" Type="http://schemas.openxmlformats.org/officeDocument/2006/relationships/notesSlide" Target="../notesSlides/notesSlide3.xml"  /><Relationship Id="rId2" Type="http://schemas.openxmlformats.org/officeDocument/2006/relationships/slideLayout" Target="../slideLayouts/slideLayout7.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2.xml.rels><?xml version="1.0" encoding="UTF-8" standalone="yes" ?><Relationships xmlns="http://schemas.openxmlformats.org/package/2006/relationships"><Relationship Id="rId1" Type="http://schemas.openxmlformats.org/officeDocument/2006/relationships/notesSlide" Target="../notesSlides/notesSlide4.xml"  /><Relationship Id="rId2" Type="http://schemas.openxmlformats.org/officeDocument/2006/relationships/slideLayout" Target="../slideLayouts/slideLayout7.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5.xml.rels><?xml version="1.0" encoding="UTF-8" standalone="yes" ?><Relationships xmlns="http://schemas.openxmlformats.org/package/2006/relationships"><Relationship Id="rId1" Type="http://schemas.openxmlformats.org/officeDocument/2006/relationships/notesSlide" Target="../notesSlides/notesSlide5.xml"  /><Relationship Id="rId2" Type="http://schemas.openxmlformats.org/officeDocument/2006/relationships/slideLayout" Target="../slideLayouts/slideLayout7.xml"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4.xml.rels><?xml version="1.0" encoding="UTF-8" standalone="yes" ?><Relationships xmlns="http://schemas.openxmlformats.org/package/2006/relationships"><Relationship Id="rId1" Type="http://schemas.openxmlformats.org/officeDocument/2006/relationships/notesSlide" Target="../notesSlides/notesSlide6.xml"  /><Relationship Id="rId2" Type="http://schemas.openxmlformats.org/officeDocument/2006/relationships/slideLayout" Target="../slideLayouts/slideLayout7.xml"  /></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idx="0"/>
          </p:nvPr>
        </p:nvSpPr>
        <p:spPr>
          <a:xfrm>
            <a:off x="755576" y="1772816"/>
            <a:ext cx="7772400" cy="2016224"/>
          </a:xfrm>
        </p:spPr>
        <p:txBody>
          <a:bodyPr>
            <a:noAutofit/>
          </a:bodyPr>
          <a:lstStyle/>
          <a:p>
            <a:pPr algn="ctr">
              <a:defRPr lang="ko-KR" altLang="en-US"/>
            </a:pPr>
            <a:r>
              <a:rPr lang="ko-KR" altLang="en-US" sz="5200"/>
              <a:t>사회복지론</a:t>
            </a:r>
            <a:br>
              <a:rPr lang="en-US" altLang="ko-KR"/>
            </a:br>
            <a:br>
              <a:rPr lang="en-US" altLang="ko-KR"/>
            </a:br>
            <a:r>
              <a:rPr lang="ko-KR" altLang="en-US" sz="1700">
                <a:solidFill>
                  <a:srgbClr val="0000ff"/>
                </a:solidFill>
              </a:rPr>
              <a:t>대구대학교 평생교육원 </a:t>
            </a:r>
            <a:br>
              <a:rPr lang="en-US" altLang="ko-KR" sz="1700">
                <a:solidFill>
                  <a:srgbClr val="0000ff"/>
                </a:solidFill>
              </a:rPr>
            </a:br>
            <a:r>
              <a:rPr lang="ko-KR" altLang="en-US" sz="1700">
                <a:solidFill>
                  <a:srgbClr val="0000ff"/>
                </a:solidFill>
              </a:rPr>
              <a:t>사회복지현장실습 강의안</a:t>
            </a:r>
            <a:br>
              <a:rPr lang="en-US" altLang="ko-KR" sz="1700"/>
            </a:br>
            <a:br>
              <a:rPr lang="en-US" altLang="ko-KR" sz="1700"/>
            </a:br>
            <a:endParaRPr lang="ko-KR" altLang="en-US" sz="1700"/>
          </a:p>
        </p:txBody>
      </p:sp>
      <p:sp>
        <p:nvSpPr>
          <p:cNvPr id="3" name="부제목 2"/>
          <p:cNvSpPr>
            <a:spLocks noGrp="1"/>
          </p:cNvSpPr>
          <p:nvPr>
            <p:ph type="subTitle" idx="1"/>
          </p:nvPr>
        </p:nvSpPr>
        <p:spPr>
          <a:xfrm>
            <a:off x="755576" y="4530824"/>
            <a:ext cx="7772400" cy="914400"/>
          </a:xfrm>
        </p:spPr>
        <p:txBody>
          <a:bodyPr>
            <a:normAutofit/>
          </a:bodyPr>
          <a:lstStyle/>
          <a:p>
            <a:pPr lvl="0">
              <a:defRPr lang="ko-KR" altLang="en-US"/>
            </a:pPr>
            <a:r>
              <a:rPr lang="ko-KR" altLang="en-US" b="1">
                <a:solidFill>
                  <a:schemeClr val="tx1"/>
                </a:solidFill>
              </a:rPr>
              <a:t>대구대학교 사회복지학과 명예교수</a:t>
            </a:r>
            <a:endParaRPr lang="ko-KR" altLang="en-US" b="1">
              <a:solidFill>
                <a:schemeClr val="tx1"/>
              </a:solidFill>
            </a:endParaRPr>
          </a:p>
          <a:p>
            <a:pPr lvl="0">
              <a:spcBef>
                <a:spcPct val="0"/>
              </a:spcBef>
              <a:defRPr lang="ko-KR" altLang="en-US"/>
            </a:pPr>
            <a:r>
              <a:rPr lang="ko-KR" altLang="en-US" b="1">
                <a:solidFill>
                  <a:schemeClr val="tx1"/>
                </a:solidFill>
              </a:rPr>
              <a:t>철학박사   </a:t>
            </a:r>
            <a:r>
              <a:rPr lang="ko-KR" altLang="en-US" sz="1700" b="1">
                <a:solidFill>
                  <a:schemeClr val="tx1"/>
                </a:solidFill>
              </a:rPr>
              <a:t> </a:t>
            </a:r>
            <a:r>
              <a:rPr lang="ko-KR" altLang="en-US" sz="3000" b="1">
                <a:solidFill>
                  <a:schemeClr val="tx1"/>
                </a:solidFill>
              </a:rPr>
              <a:t>김 태 진</a:t>
            </a:r>
            <a:endParaRPr lang="ko-KR" altLang="en-US" sz="3000" b="1">
              <a:solidFill>
                <a:schemeClr val="tx1"/>
              </a:solidFill>
            </a:endParaRPr>
          </a:p>
        </p:txBody>
      </p:sp>
      <p:sp>
        <p:nvSpPr>
          <p:cNvPr id="7" name="날짜 개체 틀 18"/>
          <p:cNvSpPr>
            <a:spLocks noGrp="1"/>
          </p:cNvSpPr>
          <p:nvPr>
            <p:ph type="dt" sz="half" idx="10"/>
          </p:nvPr>
        </p:nvSpPr>
        <p:spPr/>
        <p:txBody>
          <a:bodyPr/>
          <a:lstStyle/>
          <a:p>
            <a:pPr lvl="0">
              <a:defRPr lang="ko-KR" altLang="en-US"/>
            </a:pPr>
            <a:fld id="{391B701B-5272-4811-9C92-0AB78397BE3A}" type="datetime1">
              <a:rPr lang="ko-KR" altLang="en-US"/>
              <a:pPr lvl="0">
                <a:defRPr lang="ko-KR" altLang="en-US"/>
              </a:pPr>
              <a:t>2025-02-19</a:t>
            </a:fld>
            <a:endParaRPr lang="ko-KR" altLang="en-US"/>
          </a:p>
        </p:txBody>
      </p:sp>
      <p:sp>
        <p:nvSpPr>
          <p:cNvPr id="8" name="슬라이드 번호 개체 틀 10"/>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19872" y="764704"/>
            <a:ext cx="1167368" cy="492443"/>
          </a:xfrm>
          <a:prstGeom prst="rect">
            <a:avLst/>
          </a:prstGeom>
          <a:noFill/>
        </p:spPr>
        <p:txBody>
          <a:bodyPr wrap="none">
            <a:spAutoFit/>
          </a:bodyPr>
          <a:lstStyle/>
          <a:p>
            <a:pPr lvl="0">
              <a:defRPr lang="ko-KR" altLang="en-US"/>
            </a:pPr>
            <a:r>
              <a:rPr lang="ko-KR" altLang="en-US" sz="2600">
                <a:ea typeface="(환)돋움중둥근체"/>
              </a:rPr>
              <a:t>목   차</a:t>
            </a:r>
            <a:endParaRPr lang="ko-KR" altLang="en-US" sz="2600">
              <a:ea typeface="(환)돋움중둥근체"/>
            </a:endParaRPr>
          </a:p>
        </p:txBody>
      </p:sp>
      <p:sp>
        <p:nvSpPr>
          <p:cNvPr id="8" name="TextBox 7"/>
          <p:cNvSpPr txBox="1"/>
          <p:nvPr/>
        </p:nvSpPr>
        <p:spPr>
          <a:xfrm>
            <a:off x="2047231" y="1376772"/>
            <a:ext cx="4396977" cy="4758474"/>
          </a:xfrm>
          <a:prstGeom prst="rect">
            <a:avLst/>
          </a:prstGeom>
          <a:noFill/>
        </p:spPr>
        <p:txBody>
          <a:bodyPr vert="horz" wrap="square" lIns="91440" tIns="45720" rIns="91440" bIns="45720" anchor="t">
            <a:spAutoFit/>
          </a:bodyPr>
          <a:lstStyle/>
          <a:p>
            <a:pPr marL="971550" lvl="1" indent="-514350">
              <a:lnSpc>
                <a:spcPct val="170000"/>
              </a:lnSpc>
              <a:defRPr lang="ko-KR" altLang="en-US"/>
            </a:pPr>
            <a:r>
              <a:rPr lang="en-US" altLang="ko-KR" sz="2000" b="1">
                <a:solidFill>
                  <a:schemeClr val="tx1"/>
                </a:solidFill>
                <a:latin typeface="MS PMincho"/>
                <a:ea typeface="MS PMincho"/>
              </a:rPr>
              <a:t>Ⅰ. </a:t>
            </a:r>
            <a:r>
              <a:rPr lang="en-US" altLang="ko-KR" sz="2000" b="1">
                <a:solidFill>
                  <a:schemeClr val="tx1"/>
                </a:solidFill>
                <a:latin typeface="Adobe Fangsong Std R"/>
                <a:ea typeface="Adobe Fangsong Std R"/>
              </a:rPr>
              <a:t>	</a:t>
            </a:r>
            <a:r>
              <a:rPr lang="ko-KR" altLang="en-US" sz="2000" b="1">
                <a:solidFill>
                  <a:schemeClr val="tx1"/>
                </a:solidFill>
              </a:rPr>
              <a:t>삶과</a:t>
            </a:r>
            <a:r>
              <a:rPr lang="en-US" altLang="ko-KR" sz="2000" b="1">
                <a:solidFill>
                  <a:schemeClr val="tx1"/>
                </a:solidFill>
              </a:rPr>
              <a:t> </a:t>
            </a:r>
            <a:r>
              <a:rPr lang="ko-KR" altLang="en-US" sz="2000" b="1">
                <a:solidFill>
                  <a:schemeClr val="tx1"/>
                </a:solidFill>
              </a:rPr>
              <a:t>사회복지</a:t>
            </a:r>
            <a:endParaRPr lang="ko-KR" altLang="en-US" sz="2000" b="1">
              <a:solidFill>
                <a:schemeClr val="tx1"/>
              </a:solidFill>
            </a:endParaRPr>
          </a:p>
          <a:p>
            <a:pPr marL="971550" lvl="1" indent="-514350">
              <a:lnSpc>
                <a:spcPct val="170000"/>
              </a:lnSpc>
              <a:defRPr lang="ko-KR" altLang="en-US"/>
            </a:pPr>
            <a:r>
              <a:rPr lang="en-US" altLang="ko-KR" sz="2000" b="1">
                <a:solidFill>
                  <a:schemeClr val="tx1"/>
                </a:solidFill>
                <a:latin typeface="MS PMincho"/>
                <a:ea typeface="MS PMincho"/>
              </a:rPr>
              <a:t>Ⅱ.</a:t>
            </a:r>
            <a:r>
              <a:rPr lang="en-US" altLang="ko-KR" sz="2000" b="1">
                <a:solidFill>
                  <a:schemeClr val="tx1"/>
                </a:solidFill>
                <a:latin typeface="굴림"/>
              </a:rPr>
              <a:t>  </a:t>
            </a:r>
            <a:r>
              <a:rPr lang="ko-KR" altLang="en-US" sz="2000" b="1">
                <a:solidFill>
                  <a:schemeClr val="tx1"/>
                </a:solidFill>
              </a:rPr>
              <a:t>사회복지의 개념적 기초</a:t>
            </a:r>
            <a:endParaRPr lang="ko-KR" altLang="en-US" sz="2000" b="1">
              <a:solidFill>
                <a:schemeClr val="tx1"/>
              </a:solidFill>
            </a:endParaRPr>
          </a:p>
          <a:p>
            <a:pPr marL="971550" lvl="1" indent="-514350">
              <a:lnSpc>
                <a:spcPct val="170000"/>
              </a:lnSpc>
              <a:defRPr lang="ko-KR" altLang="en-US"/>
            </a:pPr>
            <a:r>
              <a:rPr lang="ko-KR" altLang="ko-KR" sz="2000" b="1">
                <a:solidFill>
                  <a:schemeClr val="tx1"/>
                </a:solidFill>
                <a:latin typeface="MS PMincho"/>
              </a:rPr>
              <a:t>Ⅲ</a:t>
            </a:r>
            <a:r>
              <a:rPr lang="en-US" altLang="ko-KR" sz="2000" b="1">
                <a:solidFill>
                  <a:schemeClr val="tx1"/>
                </a:solidFill>
                <a:latin typeface="MS PMincho"/>
                <a:ea typeface="MS PMincho"/>
              </a:rPr>
              <a:t>.</a:t>
            </a:r>
            <a:r>
              <a:rPr lang="en-US" altLang="ko-KR" sz="2000" b="1">
                <a:solidFill>
                  <a:schemeClr val="tx1"/>
                </a:solidFill>
                <a:latin typeface="굴림"/>
              </a:rPr>
              <a:t>  </a:t>
            </a:r>
            <a:r>
              <a:rPr lang="ko-KR" altLang="en-US" sz="2000" b="1">
                <a:solidFill>
                  <a:schemeClr val="tx1"/>
                </a:solidFill>
                <a:latin typeface="굴림"/>
              </a:rPr>
              <a:t>사회복지실천현장</a:t>
            </a:r>
            <a:endParaRPr lang="ko-KR" altLang="en-US" sz="2000" b="1">
              <a:solidFill>
                <a:schemeClr val="tx1"/>
              </a:solidFill>
              <a:latin typeface="굴림"/>
            </a:endParaRPr>
          </a:p>
          <a:p>
            <a:pPr marL="971550" lvl="1" indent="-514350">
              <a:lnSpc>
                <a:spcPct val="170000"/>
              </a:lnSpc>
              <a:defRPr lang="ko-KR" altLang="en-US"/>
            </a:pPr>
            <a:r>
              <a:rPr lang="ko-KR" altLang="ko-KR" sz="2000" b="1">
                <a:solidFill>
                  <a:schemeClr val="tx1"/>
                </a:solidFill>
                <a:latin typeface="MS PMincho"/>
              </a:rPr>
              <a:t>Ⅳ</a:t>
            </a:r>
            <a:r>
              <a:rPr lang="en-US" altLang="ko-KR" sz="2000" b="1">
                <a:solidFill>
                  <a:schemeClr val="tx1"/>
                </a:solidFill>
                <a:latin typeface="MS PMincho"/>
                <a:ea typeface="MS PMincho"/>
              </a:rPr>
              <a:t>.</a:t>
            </a:r>
            <a:r>
              <a:rPr lang="en-US" altLang="ko-KR" sz="2000" b="1">
                <a:solidFill>
                  <a:schemeClr val="tx1"/>
                </a:solidFill>
                <a:latin typeface="굴림"/>
              </a:rPr>
              <a:t> </a:t>
            </a:r>
            <a:r>
              <a:rPr lang="ko-KR" altLang="en-US" sz="2000" b="1">
                <a:solidFill>
                  <a:schemeClr val="tx1"/>
                </a:solidFill>
                <a:latin typeface="굴림"/>
              </a:rPr>
              <a:t> </a:t>
            </a:r>
            <a:r>
              <a:rPr lang="ko-KR" altLang="en-US" sz="2000" b="1">
                <a:solidFill>
                  <a:schemeClr val="tx1"/>
                </a:solidFill>
              </a:rPr>
              <a:t>사회복지의 역사</a:t>
            </a:r>
            <a:endParaRPr lang="ko-KR" altLang="en-US" sz="2000" b="1">
              <a:solidFill>
                <a:schemeClr val="tx1"/>
              </a:solidFill>
            </a:endParaRPr>
          </a:p>
          <a:p>
            <a:pPr marL="971550" lvl="1" indent="-514350">
              <a:lnSpc>
                <a:spcPct val="170000"/>
              </a:lnSpc>
              <a:defRPr lang="ko-KR" altLang="en-US"/>
            </a:pPr>
            <a:r>
              <a:rPr lang="en-US" altLang="ko-KR" sz="2000" b="1">
                <a:solidFill>
                  <a:schemeClr val="tx1"/>
                </a:solidFill>
                <a:latin typeface="MS PMincho"/>
                <a:ea typeface="MS PMincho"/>
              </a:rPr>
              <a:t>Ⅴ</a:t>
            </a:r>
            <a:r>
              <a:rPr lang="en-US" altLang="ko-KR" sz="2000" b="1">
                <a:solidFill>
                  <a:schemeClr val="tx1"/>
                </a:solidFill>
                <a:latin typeface="#신디나루"/>
              </a:rPr>
              <a:t>.</a:t>
            </a:r>
            <a:r>
              <a:rPr lang="en-US" altLang="ko-KR" sz="2000" b="1">
                <a:solidFill>
                  <a:schemeClr val="tx1"/>
                </a:solidFill>
                <a:latin typeface="굴림"/>
              </a:rPr>
              <a:t> </a:t>
            </a:r>
            <a:r>
              <a:rPr lang="ko-KR" altLang="en-US" sz="2000" b="1">
                <a:solidFill>
                  <a:schemeClr val="tx1"/>
                </a:solidFill>
                <a:latin typeface="굴림"/>
              </a:rPr>
              <a:t> </a:t>
            </a:r>
            <a:r>
              <a:rPr lang="ko-KR" altLang="en-US" sz="2000" b="1">
                <a:solidFill>
                  <a:schemeClr val="tx1"/>
                </a:solidFill>
              </a:rPr>
              <a:t>사회복지법과 사회복지정책</a:t>
            </a:r>
            <a:endParaRPr lang="ko-KR" altLang="en-US" sz="2000" b="1">
              <a:solidFill>
                <a:schemeClr val="tx1"/>
              </a:solidFill>
            </a:endParaRPr>
          </a:p>
          <a:p>
            <a:pPr marL="971550" lvl="1" indent="-514350">
              <a:lnSpc>
                <a:spcPct val="170000"/>
              </a:lnSpc>
              <a:defRPr lang="ko-KR" altLang="en-US"/>
            </a:pPr>
            <a:r>
              <a:rPr lang="ko-KR" altLang="ko-KR" sz="2000" b="1">
                <a:solidFill>
                  <a:schemeClr val="tx1"/>
                </a:solidFill>
                <a:latin typeface="MS PMincho"/>
                <a:ea typeface="(한)매직체"/>
              </a:rPr>
              <a:t>Ⅵ</a:t>
            </a:r>
            <a:r>
              <a:rPr lang="en-US" altLang="ko-KR" sz="2000" b="1">
                <a:solidFill>
                  <a:schemeClr val="tx1"/>
                </a:solidFill>
                <a:latin typeface="굴림"/>
              </a:rPr>
              <a:t>. </a:t>
            </a:r>
            <a:r>
              <a:rPr lang="ko-KR" altLang="en-US" sz="2000" b="1">
                <a:solidFill>
                  <a:schemeClr val="tx1"/>
                </a:solidFill>
                <a:latin typeface="굴림"/>
              </a:rPr>
              <a:t> 사회보장정책</a:t>
            </a:r>
            <a:endParaRPr lang="ko-KR" altLang="en-US" sz="2000" b="1">
              <a:solidFill>
                <a:schemeClr val="tx1"/>
              </a:solidFill>
              <a:latin typeface="굴림"/>
            </a:endParaRPr>
          </a:p>
          <a:p>
            <a:pPr marL="971550" lvl="1" indent="-514350">
              <a:lnSpc>
                <a:spcPct val="170000"/>
              </a:lnSpc>
              <a:defRPr lang="ko-KR" altLang="en-US"/>
            </a:pPr>
            <a:r>
              <a:rPr lang="en-US" altLang="ko-KR" sz="2000" b="1">
                <a:solidFill>
                  <a:schemeClr val="tx1"/>
                </a:solidFill>
                <a:latin typeface="MS PMincho"/>
                <a:ea typeface="MS PMincho"/>
              </a:rPr>
              <a:t>Ⅶ</a:t>
            </a:r>
            <a:r>
              <a:rPr lang="en-US" altLang="ko-KR" sz="2000" b="1">
                <a:solidFill>
                  <a:schemeClr val="tx1"/>
                </a:solidFill>
                <a:latin typeface="MS PMincho"/>
                <a:ea typeface="(한)매직체"/>
              </a:rPr>
              <a:t>.</a:t>
            </a:r>
            <a:r>
              <a:rPr lang="en-US" altLang="ko-KR" sz="2000">
                <a:solidFill>
                  <a:schemeClr val="tx1"/>
                </a:solidFill>
                <a:latin typeface="MS PMincho"/>
                <a:ea typeface="(한)매직체"/>
              </a:rPr>
              <a:t> </a:t>
            </a:r>
            <a:r>
              <a:rPr lang="ko-KR" altLang="en-US" sz="2000">
                <a:solidFill>
                  <a:schemeClr val="tx1"/>
                </a:solidFill>
                <a:latin typeface="MS PMincho"/>
                <a:ea typeface="(한)매직체"/>
              </a:rPr>
              <a:t> </a:t>
            </a:r>
            <a:r>
              <a:rPr lang="ko-KR" altLang="en-US" sz="2000" b="1">
                <a:solidFill>
                  <a:schemeClr val="tx1"/>
                </a:solidFill>
                <a:latin typeface="굴림"/>
              </a:rPr>
              <a:t>사회복지의</a:t>
            </a:r>
            <a:r>
              <a:rPr lang="en-US" altLang="ko-KR" sz="2000" b="1">
                <a:solidFill>
                  <a:schemeClr val="tx1"/>
                </a:solidFill>
                <a:latin typeface="굴림"/>
              </a:rPr>
              <a:t> </a:t>
            </a:r>
            <a:r>
              <a:rPr lang="ko-KR" altLang="en-US" sz="2000" b="1">
                <a:solidFill>
                  <a:schemeClr val="tx1"/>
                </a:solidFill>
                <a:latin typeface="굴림"/>
              </a:rPr>
              <a:t>전망과 과제</a:t>
            </a:r>
            <a:endParaRPr lang="ko-KR" altLang="en-US" sz="2000" b="1">
              <a:solidFill>
                <a:schemeClr val="tx1"/>
              </a:solidFill>
              <a:latin typeface="굴림"/>
            </a:endParaRPr>
          </a:p>
          <a:p>
            <a:pPr marL="971550" lvl="1" indent="-514350">
              <a:lnSpc>
                <a:spcPct val="170000"/>
              </a:lnSpc>
              <a:defRPr lang="ko-KR" altLang="en-US"/>
            </a:pPr>
            <a:r>
              <a:rPr lang="en-US" altLang="ko-KR" sz="2000" b="1">
                <a:solidFill>
                  <a:schemeClr val="tx1"/>
                </a:solidFill>
                <a:latin typeface="MS PMincho"/>
                <a:ea typeface="MS PMincho"/>
              </a:rPr>
              <a:t>Ⅷ</a:t>
            </a:r>
            <a:r>
              <a:rPr lang="en-US" altLang="ko-KR" sz="2000" b="1">
                <a:solidFill>
                  <a:schemeClr val="tx1"/>
                </a:solidFill>
                <a:latin typeface="굴림"/>
              </a:rPr>
              <a:t>. </a:t>
            </a:r>
            <a:r>
              <a:rPr lang="ko-KR" altLang="en-US" sz="2000" b="1">
                <a:solidFill>
                  <a:schemeClr val="tx1"/>
                </a:solidFill>
                <a:latin typeface="굴림"/>
              </a:rPr>
              <a:t> 현장실습 발표</a:t>
            </a:r>
            <a:endParaRPr lang="ko-KR" altLang="en-US" sz="2000" b="1">
              <a:solidFill>
                <a:schemeClr val="tx1"/>
              </a:solidFill>
              <a:latin typeface="굴림"/>
            </a:endParaRPr>
          </a:p>
          <a:p>
            <a:pPr marL="971550" lvl="1" indent="-514350">
              <a:lnSpc>
                <a:spcPct val="170000"/>
              </a:lnSpc>
              <a:defRPr lang="ko-KR" altLang="en-US"/>
            </a:pPr>
            <a:r>
              <a:rPr lang="ko-KR" altLang="en-US" sz="2000" b="1">
                <a:solidFill>
                  <a:schemeClr val="tx1"/>
                </a:solidFill>
                <a:latin typeface="굴림"/>
              </a:rPr>
              <a:t>Ⅸ.  종합 평가</a:t>
            </a:r>
            <a:endParaRPr lang="ko-KR" altLang="en-US" sz="2000" b="1">
              <a:solidFill>
                <a:schemeClr val="tx1"/>
              </a:solidFill>
              <a:latin typeface="굴림"/>
            </a:endParaRPr>
          </a:p>
        </p:txBody>
      </p:sp>
      <p:sp>
        <p:nvSpPr>
          <p:cNvPr id="12"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3"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3712920" y="3011684"/>
            <a:ext cx="859080" cy="453320"/>
          </a:xfrm>
          <a:prstGeom prst="rect">
            <a:avLst/>
          </a:prstGeom>
          <a:noFill/>
        </p:spPr>
        <p:txBody>
          <a:bodyPr wrap="none">
            <a:spAutoFit/>
          </a:bodyPr>
          <a:lstStyle/>
          <a:p>
            <a:pPr lvl="0">
              <a:defRPr lang="ko-KR" altLang="en-US"/>
            </a:pPr>
            <a:r>
              <a:rPr lang="en-US" altLang="ko-KR" sz="2400" b="1">
                <a:latin typeface="굴림"/>
                <a:cs typeface="굴림"/>
              </a:rPr>
              <a:t>1. </a:t>
            </a:r>
            <a:r>
              <a:rPr lang="ko-KR" altLang="en-US" sz="2400" b="1">
                <a:latin typeface="굴림"/>
              </a:rPr>
              <a:t>삶</a:t>
            </a:r>
            <a:endParaRPr lang="en-US" altLang="ko-KR" sz="2400" b="1">
              <a:latin typeface="굴림"/>
              <a:cs typeface="굴림"/>
            </a:endParaRPr>
          </a:p>
        </p:txBody>
      </p:sp>
      <p:sp>
        <p:nvSpPr>
          <p:cNvPr id="4" name="TextBox 28"/>
          <p:cNvSpPr txBox="1"/>
          <p:nvPr/>
        </p:nvSpPr>
        <p:spPr>
          <a:xfrm>
            <a:off x="3280872" y="1823532"/>
            <a:ext cx="2649820" cy="471993"/>
          </a:xfrm>
          <a:prstGeom prst="rect">
            <a:avLst/>
          </a:prstGeom>
          <a:noFill/>
        </p:spPr>
        <p:txBody>
          <a:bodyPr wrap="none">
            <a:spAutoFit/>
          </a:bodyPr>
          <a:lstStyle/>
          <a:p>
            <a:pPr lvl="0">
              <a:defRPr lang="ko-KR" altLang="en-US"/>
            </a:pPr>
            <a:r>
              <a:rPr lang="en-US" altLang="ko-KR" sz="2500" b="1">
                <a:latin typeface="한컴 솔잎 M"/>
                <a:ea typeface="한컴 솔잎 M"/>
                <a:cs typeface="굴림"/>
              </a:rPr>
              <a:t>Ⅰ</a:t>
            </a:r>
            <a:r>
              <a:rPr lang="en-US" altLang="ko-KR" sz="2500" b="1">
                <a:latin typeface="굴림"/>
                <a:cs typeface="굴림"/>
              </a:rPr>
              <a:t>. </a:t>
            </a:r>
            <a:r>
              <a:rPr lang="ko-KR" altLang="en-US" sz="2500" b="1">
                <a:latin typeface="굴림"/>
              </a:rPr>
              <a:t>삶과</a:t>
            </a:r>
            <a:r>
              <a:rPr lang="en-US" altLang="ko-KR" sz="2500" b="1">
                <a:latin typeface="굴림"/>
                <a:cs typeface="굴림"/>
              </a:rPr>
              <a:t> </a:t>
            </a:r>
            <a:r>
              <a:rPr lang="ko-KR" altLang="en-US" sz="2500" b="1">
                <a:latin typeface="굴림"/>
              </a:rPr>
              <a:t>사회복지</a:t>
            </a:r>
            <a:endParaRPr lang="ko-KR" altLang="en-US" sz="2500" b="1">
              <a:latin typeface="굴림"/>
            </a:endParaRPr>
          </a:p>
        </p:txBody>
      </p:sp>
      <p:sp>
        <p:nvSpPr>
          <p:cNvPr id="5" name="TextBox 6"/>
          <p:cNvSpPr txBox="1"/>
          <p:nvPr/>
        </p:nvSpPr>
        <p:spPr>
          <a:xfrm>
            <a:off x="3712920" y="3479711"/>
            <a:ext cx="1154355" cy="453345"/>
          </a:xfrm>
          <a:prstGeom prst="rect">
            <a:avLst/>
          </a:prstGeom>
          <a:noFill/>
        </p:spPr>
        <p:txBody>
          <a:bodyPr wrap="none">
            <a:spAutoFit/>
          </a:bodyPr>
          <a:lstStyle/>
          <a:p>
            <a:pPr lvl="0">
              <a:defRPr lang="ko-KR" altLang="en-US"/>
            </a:pPr>
            <a:r>
              <a:rPr lang="ko-KR" altLang="en-US" sz="2400" b="1">
                <a:latin typeface="굴림"/>
              </a:rPr>
              <a:t>2</a:t>
            </a:r>
            <a:r>
              <a:rPr lang="en-US" altLang="ko-KR" sz="2400" b="1">
                <a:latin typeface="굴림"/>
                <a:cs typeface="굴림"/>
              </a:rPr>
              <a:t>. </a:t>
            </a:r>
            <a:r>
              <a:rPr lang="ko-KR" altLang="en-US" sz="2400" b="1">
                <a:latin typeface="굴림"/>
              </a:rPr>
              <a:t>복지</a:t>
            </a:r>
            <a:endParaRPr lang="ko-KR" altLang="en-US" sz="2400" b="1">
              <a:latin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55576" y="368660"/>
            <a:ext cx="878914" cy="471827"/>
          </a:xfrm>
          <a:prstGeom prst="rect">
            <a:avLst/>
          </a:prstGeom>
          <a:noFill/>
        </p:spPr>
        <p:txBody>
          <a:bodyPr wrap="none">
            <a:spAutoFit/>
          </a:bodyPr>
          <a:lstStyle/>
          <a:p>
            <a:pPr lvl="0">
              <a:defRPr lang="ko-KR" altLang="en-US"/>
            </a:pPr>
            <a:r>
              <a:rPr lang="en-US" altLang="ko-KR" sz="2500" b="1">
                <a:latin typeface="굴림"/>
                <a:cs typeface="굴림"/>
              </a:rPr>
              <a:t>1. </a:t>
            </a:r>
            <a:r>
              <a:rPr lang="ko-KR" altLang="en-US" sz="2500" b="1">
                <a:latin typeface="굴림"/>
              </a:rPr>
              <a:t>삶</a:t>
            </a:r>
            <a:endParaRPr lang="en-US" altLang="ko-KR" sz="2500" b="1">
              <a:latin typeface="굴림"/>
              <a:cs typeface="굴림"/>
            </a:endParaRPr>
          </a:p>
        </p:txBody>
      </p:sp>
      <p:sp>
        <p:nvSpPr>
          <p:cNvPr id="10" name="TextBox 9"/>
          <p:cNvSpPr txBox="1"/>
          <p:nvPr/>
        </p:nvSpPr>
        <p:spPr>
          <a:xfrm>
            <a:off x="899591" y="872716"/>
            <a:ext cx="2001724" cy="453360"/>
          </a:xfrm>
          <a:prstGeom prst="rect">
            <a:avLst/>
          </a:prstGeom>
          <a:noFill/>
        </p:spPr>
        <p:txBody>
          <a:bodyPr wrap="none">
            <a:spAutoFit/>
          </a:bodyPr>
          <a:lstStyle/>
          <a:p>
            <a:pPr lvl="0">
              <a:defRPr lang="ko-KR" altLang="en-US"/>
            </a:pPr>
            <a:r>
              <a:rPr lang="en-US" altLang="ko-KR" sz="2400" b="1">
                <a:latin typeface="굴림체"/>
                <a:ea typeface="굴림체"/>
              </a:rPr>
              <a:t>1) </a:t>
            </a:r>
            <a:r>
              <a:rPr lang="ko-KR" altLang="en-US" sz="2400" b="1">
                <a:latin typeface="굴림체"/>
                <a:ea typeface="굴림체"/>
              </a:rPr>
              <a:t>삶의 의미</a:t>
            </a:r>
            <a:endParaRPr lang="ko-KR" altLang="en-US" sz="2400" b="1">
              <a:latin typeface="굴림체"/>
              <a:ea typeface="굴림체"/>
            </a:endParaRPr>
          </a:p>
        </p:txBody>
      </p:sp>
      <p:sp>
        <p:nvSpPr>
          <p:cNvPr id="13" name="TextBox 12"/>
          <p:cNvSpPr txBox="1"/>
          <p:nvPr/>
        </p:nvSpPr>
        <p:spPr>
          <a:xfrm>
            <a:off x="639419" y="2132856"/>
            <a:ext cx="7865162" cy="2551539"/>
          </a:xfrm>
          <a:prstGeom prst="rect">
            <a:avLst/>
          </a:prstGeom>
          <a:noFill/>
        </p:spPr>
        <p:txBody>
          <a:bodyPr wrap="square">
            <a:spAutoFit/>
          </a:bodyPr>
          <a:lstStyle/>
          <a:p>
            <a:pPr>
              <a:lnSpc>
                <a:spcPct val="150000"/>
              </a:lnSpc>
              <a:defRPr lang="ko-KR" altLang="en-US"/>
            </a:pPr>
            <a:r>
              <a:rPr lang="en-US" altLang="ko-KR" b="1">
                <a:latin typeface="+mn-ea"/>
              </a:rPr>
              <a:t>-</a:t>
            </a:r>
            <a:r>
              <a:rPr lang="ko-KR" altLang="en-US" b="1">
                <a:latin typeface="+mn-ea"/>
              </a:rPr>
              <a:t> </a:t>
            </a:r>
            <a:r>
              <a:rPr lang="ko-KR" altLang="en-US" b="1">
                <a:solidFill>
                  <a:srgbClr val="ff0000"/>
                </a:solidFill>
                <a:latin typeface="+mn-ea"/>
              </a:rPr>
              <a:t>삶</a:t>
            </a:r>
            <a:r>
              <a:rPr lang="ko-KR" altLang="en-US" b="1">
                <a:latin typeface="+mn-ea"/>
              </a:rPr>
              <a:t> </a:t>
            </a:r>
            <a:r>
              <a:rPr lang="en-US" altLang="ko-KR" b="1">
                <a:latin typeface="+mn-ea"/>
              </a:rPr>
              <a:t>:</a:t>
            </a:r>
            <a:r>
              <a:rPr lang="ko-KR" altLang="en-US" b="1">
                <a:latin typeface="+mn-ea"/>
              </a:rPr>
              <a:t> 사는 일  </a:t>
            </a:r>
            <a:r>
              <a:rPr lang="en-US" altLang="ko-KR" b="1">
                <a:latin typeface="+mn-ea"/>
              </a:rPr>
              <a:t>·</a:t>
            </a:r>
            <a:r>
              <a:rPr lang="ko-KR" altLang="en-US" b="1">
                <a:latin typeface="+mn-ea"/>
              </a:rPr>
              <a:t>  살아 있는 현상</a:t>
            </a:r>
            <a:r>
              <a:rPr lang="en-US" altLang="ko-KR" b="1">
                <a:latin typeface="+mn-ea"/>
              </a:rPr>
              <a:t>(</a:t>
            </a:r>
            <a:r>
              <a:rPr lang="ko-KR" altLang="en-US" b="1">
                <a:latin typeface="+mn-ea"/>
              </a:rPr>
              <a:t>生</a:t>
            </a:r>
            <a:r>
              <a:rPr lang="en-US" altLang="ko-KR" b="1">
                <a:latin typeface="+mn-ea"/>
              </a:rPr>
              <a:t>)</a:t>
            </a:r>
            <a:endParaRPr lang="en-US" altLang="ko-KR" b="1">
              <a:latin typeface="+mn-ea"/>
            </a:endParaRPr>
          </a:p>
          <a:p>
            <a:pPr>
              <a:lnSpc>
                <a:spcPct val="150000"/>
              </a:lnSpc>
              <a:defRPr lang="ko-KR" altLang="en-US"/>
            </a:pPr>
            <a:r>
              <a:rPr lang="en-US" altLang="ko-KR" b="1">
                <a:latin typeface="+mn-ea"/>
              </a:rPr>
              <a:t>- </a:t>
            </a:r>
            <a:r>
              <a:rPr lang="ko-KR" altLang="en-US" b="1">
                <a:latin typeface="+mn-ea"/>
              </a:rPr>
              <a:t>삶</a:t>
            </a:r>
            <a:r>
              <a:rPr lang="en-US" altLang="ko-KR" b="1">
                <a:latin typeface="+mn-ea"/>
              </a:rPr>
              <a:t>(</a:t>
            </a:r>
            <a:r>
              <a:rPr lang="ko-KR" altLang="en-US" b="1">
                <a:latin typeface="+mn-ea"/>
              </a:rPr>
              <a:t>生活</a:t>
            </a:r>
            <a:r>
              <a:rPr lang="en-US" altLang="ko-KR" b="1">
                <a:latin typeface="+mn-ea"/>
              </a:rPr>
              <a:t>)</a:t>
            </a:r>
            <a:r>
              <a:rPr lang="ko-KR" altLang="en-US" b="1">
                <a:latin typeface="+mn-ea"/>
              </a:rPr>
              <a:t>이란 사람에게만 쓰는</a:t>
            </a:r>
            <a:r>
              <a:rPr lang="en-US" altLang="ko-KR" b="1">
                <a:latin typeface="+mn-ea"/>
              </a:rPr>
              <a:t> </a:t>
            </a:r>
            <a:r>
              <a:rPr lang="ko-KR" altLang="en-US" b="1">
                <a:latin typeface="+mn-ea"/>
              </a:rPr>
              <a:t>말로서</a:t>
            </a:r>
            <a:r>
              <a:rPr lang="en-US" altLang="ko-KR" b="1">
                <a:latin typeface="+mn-ea"/>
              </a:rPr>
              <a:t>, </a:t>
            </a:r>
            <a:r>
              <a:rPr lang="ko-KR" altLang="en-US" b="1">
                <a:latin typeface="+mn-ea"/>
              </a:rPr>
              <a:t>삶의 참 뜻은 ｢</a:t>
            </a:r>
            <a:r>
              <a:rPr lang="ko-KR" altLang="en-US" b="1">
                <a:solidFill>
                  <a:srgbClr val="0000ff"/>
                </a:solidFill>
                <a:latin typeface="+mn-ea"/>
              </a:rPr>
              <a:t>살아간다</a:t>
            </a:r>
            <a:r>
              <a:rPr lang="ko-KR" altLang="en-US" b="1">
                <a:latin typeface="+mn-ea"/>
              </a:rPr>
              <a:t>｣는 것이며</a:t>
            </a:r>
            <a:r>
              <a:rPr lang="en-US" altLang="ko-KR" b="1">
                <a:latin typeface="+mn-ea"/>
              </a:rPr>
              <a:t>, </a:t>
            </a:r>
            <a:r>
              <a:rPr lang="ko-KR" altLang="en-US" b="1">
                <a:latin typeface="+mn-ea"/>
              </a:rPr>
              <a:t>산다는 것은 ｢</a:t>
            </a:r>
            <a:r>
              <a:rPr lang="ko-KR" altLang="en-US" b="1">
                <a:solidFill>
                  <a:srgbClr val="0000ff"/>
                </a:solidFill>
                <a:latin typeface="+mn-ea"/>
              </a:rPr>
              <a:t>스스로를 발전시킨다</a:t>
            </a:r>
            <a:r>
              <a:rPr lang="ko-KR" altLang="en-US" b="1">
                <a:latin typeface="+mn-ea"/>
              </a:rPr>
              <a:t>｣는 의미</a:t>
            </a:r>
            <a:r>
              <a:rPr lang="en-US" altLang="ko-KR" b="1">
                <a:latin typeface="+mn-ea"/>
              </a:rPr>
              <a:t> </a:t>
            </a:r>
            <a:endParaRPr lang="en-US" altLang="ko-KR" b="1">
              <a:latin typeface="+mn-ea"/>
            </a:endParaRPr>
          </a:p>
          <a:p>
            <a:pPr>
              <a:lnSpc>
                <a:spcPct val="150000"/>
              </a:lnSpc>
              <a:defRPr lang="ko-KR" altLang="en-US"/>
            </a:pPr>
            <a:r>
              <a:rPr lang="ko-KR" altLang="en-US" b="1">
                <a:latin typeface="+mn-ea"/>
              </a:rPr>
              <a:t>- 人間의 삶 : 사람과 사람 사이의 관계 (무리지어 서로 관계맺으며 살아간다)</a:t>
            </a:r>
            <a:endParaRPr lang="ko-KR" altLang="en-US" b="1">
              <a:latin typeface="+mn-ea"/>
            </a:endParaRPr>
          </a:p>
          <a:p>
            <a:pPr>
              <a:lnSpc>
                <a:spcPct val="150000"/>
              </a:lnSpc>
              <a:defRPr lang="ko-KR" altLang="en-US"/>
            </a:pPr>
            <a:r>
              <a:rPr lang="ko-KR" altLang="en-US" b="1">
                <a:latin typeface="+mn-ea"/>
              </a:rPr>
              <a:t>   </a:t>
            </a:r>
            <a:r>
              <a:rPr lang="ko-KR" altLang="en-US" b="1">
                <a:solidFill>
                  <a:srgbClr val="0000ff"/>
                </a:solidFill>
                <a:latin typeface="+mn-ea"/>
              </a:rPr>
              <a:t>함께 (</a:t>
            </a:r>
            <a:r>
              <a:rPr lang="en-US" altLang="ko-KR" b="1">
                <a:solidFill>
                  <a:srgbClr val="ff0000"/>
                </a:solidFill>
                <a:latin typeface="+mn-ea"/>
              </a:rPr>
              <a:t>together </a:t>
            </a:r>
            <a:r>
              <a:rPr lang="ko-KR" altLang="en-US" b="1">
                <a:solidFill>
                  <a:srgbClr val="ff0000"/>
                </a:solidFill>
                <a:latin typeface="+mn-ea"/>
              </a:rPr>
              <a:t>·</a:t>
            </a:r>
            <a:r>
              <a:rPr lang="en-US" altLang="ko-KR" b="1">
                <a:solidFill>
                  <a:srgbClr val="ff0000"/>
                </a:solidFill>
                <a:latin typeface="+mn-ea"/>
              </a:rPr>
              <a:t> ensemble</a:t>
            </a:r>
            <a:r>
              <a:rPr lang="en-US" altLang="ko-KR" b="1">
                <a:solidFill>
                  <a:srgbClr val="0000ff"/>
                </a:solidFill>
                <a:latin typeface="+mn-ea"/>
              </a:rPr>
              <a:t>)</a:t>
            </a:r>
            <a:r>
              <a:rPr lang="ko-KR" altLang="en-US" b="1">
                <a:solidFill>
                  <a:srgbClr val="0000ff"/>
                </a:solidFill>
                <a:latin typeface="+mn-ea"/>
              </a:rPr>
              <a:t>· 같이(和合) · 더불어 · 共同 · 同行</a:t>
            </a:r>
            <a:endParaRPr lang="ko-KR" altLang="en-US" b="1">
              <a:solidFill>
                <a:srgbClr val="0000ff"/>
              </a:solidFill>
              <a:latin typeface="+mn-ea"/>
            </a:endParaRPr>
          </a:p>
          <a:p>
            <a:pPr>
              <a:lnSpc>
                <a:spcPct val="150000"/>
              </a:lnSpc>
              <a:defRPr lang="ko-KR" altLang="en-US"/>
            </a:pPr>
            <a:r>
              <a:rPr lang="ko-KR" altLang="en-US" b="1">
                <a:latin typeface="+mn-ea"/>
              </a:rPr>
              <a:t>-人間關係 : 행복의 원천인 동시에 불행의 주된 근원</a:t>
            </a:r>
            <a:endParaRPr lang="ko-KR" altLang="en-US" b="1">
              <a:latin typeface="+mn-ea"/>
            </a:endParaRPr>
          </a:p>
        </p:txBody>
      </p:sp>
      <p:sp>
        <p:nvSpPr>
          <p:cNvPr id="15" name="TextBox 14"/>
          <p:cNvSpPr txBox="1"/>
          <p:nvPr/>
        </p:nvSpPr>
        <p:spPr>
          <a:xfrm>
            <a:off x="755576" y="4606901"/>
            <a:ext cx="5689038" cy="910547"/>
          </a:xfrm>
          <a:prstGeom prst="rect">
            <a:avLst/>
          </a:prstGeom>
          <a:noFill/>
        </p:spPr>
        <p:txBody>
          <a:bodyPr wrap="none">
            <a:spAutoFit/>
          </a:bodyPr>
          <a:lstStyle/>
          <a:p>
            <a:pPr>
              <a:lnSpc>
                <a:spcPct val="150000"/>
              </a:lnSpc>
              <a:defRPr lang="ko-KR" altLang="en-US"/>
            </a:pPr>
            <a:r>
              <a:rPr lang="en-US" altLang="ko-KR" b="1">
                <a:latin typeface="+mn-ea"/>
              </a:rPr>
              <a:t>- </a:t>
            </a:r>
            <a:r>
              <a:rPr lang="ko-KR" altLang="en-US" b="1">
                <a:latin typeface="+mn-ea"/>
              </a:rPr>
              <a:t>삶은 시간과 공간에 의해 좌우되며</a:t>
            </a:r>
            <a:r>
              <a:rPr lang="en-US" altLang="ko-KR" b="1">
                <a:latin typeface="+mn-ea"/>
              </a:rPr>
              <a:t>, </a:t>
            </a:r>
            <a:r>
              <a:rPr lang="ko-KR" altLang="en-US" b="1">
                <a:latin typeface="+mn-ea"/>
              </a:rPr>
              <a:t>항상 변하고 있다</a:t>
            </a:r>
            <a:endParaRPr lang="ko-KR" altLang="en-US" b="1">
              <a:latin typeface="+mn-ea"/>
            </a:endParaRPr>
          </a:p>
          <a:p>
            <a:pPr algn="ctr">
              <a:lnSpc>
                <a:spcPct val="150000"/>
              </a:lnSpc>
              <a:defRPr lang="ko-KR" altLang="en-US"/>
            </a:pPr>
            <a:r>
              <a:rPr lang="en-US" altLang="ko-KR" b="1">
                <a:solidFill>
                  <a:srgbClr val="ff0000"/>
                </a:solidFill>
                <a:latin typeface="+mn-ea"/>
              </a:rPr>
              <a:t>(</a:t>
            </a:r>
            <a:r>
              <a:rPr lang="ko-KR" altLang="en-US" b="1">
                <a:solidFill>
                  <a:srgbClr val="ff0000"/>
                </a:solidFill>
                <a:latin typeface="+mn-ea"/>
              </a:rPr>
              <a:t>人生之事 塞翁之馬</a:t>
            </a:r>
            <a:r>
              <a:rPr lang="en-US" altLang="ko-KR" b="1">
                <a:solidFill>
                  <a:srgbClr val="ff0000"/>
                </a:solidFill>
                <a:latin typeface="+mn-ea"/>
              </a:rPr>
              <a:t> </a:t>
            </a:r>
            <a:r>
              <a:rPr lang="ko-KR" altLang="en-US" b="1">
                <a:solidFill>
                  <a:srgbClr val="ff0000"/>
                </a:solidFill>
                <a:latin typeface="+mn-ea"/>
              </a:rPr>
              <a:t> ･  人生無常</a:t>
            </a:r>
            <a:r>
              <a:rPr lang="en-US" altLang="ko-KR" b="1">
                <a:solidFill>
                  <a:srgbClr val="ff0000"/>
                </a:solidFill>
                <a:latin typeface="+mn-ea"/>
              </a:rPr>
              <a:t>)</a:t>
            </a:r>
            <a:endParaRPr lang="en-US" altLang="ko-KR" b="1">
              <a:solidFill>
                <a:srgbClr val="ff0000"/>
              </a:solidFill>
              <a:latin typeface="+mn-ea"/>
            </a:endParaRPr>
          </a:p>
        </p:txBody>
      </p:sp>
      <p:grpSp>
        <p:nvGrpSpPr>
          <p:cNvPr id="1031" name=""/>
          <p:cNvGrpSpPr/>
          <p:nvPr/>
        </p:nvGrpSpPr>
        <p:grpSpPr>
          <a:xfrm rot="0">
            <a:off x="2447764" y="1340767"/>
            <a:ext cx="4554450" cy="683239"/>
            <a:chOff x="1979712" y="2095332"/>
            <a:chExt cx="4988207" cy="936071"/>
          </a:xfrm>
        </p:grpSpPr>
        <p:sp>
          <p:nvSpPr>
            <p:cNvPr id="32" name="직사각형 31"/>
            <p:cNvSpPr/>
            <p:nvPr/>
          </p:nvSpPr>
          <p:spPr>
            <a:xfrm>
              <a:off x="1979712" y="2095630"/>
              <a:ext cx="4968552" cy="9001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1026" name="Picture 2"/>
            <p:cNvPicPr>
              <a:picLocks noChangeAspect="1" noChangeArrowheads="1"/>
            </p:cNvPicPr>
            <p:nvPr/>
          </p:nvPicPr>
          <p:blipFill rotWithShape="1">
            <a:blip r:embed="rId2"/>
            <a:srcRect/>
            <a:stretch>
              <a:fillRect/>
            </a:stretch>
          </p:blipFill>
          <p:spPr>
            <a:xfrm>
              <a:off x="2267744" y="2276872"/>
              <a:ext cx="848295" cy="513231"/>
            </a:xfrm>
            <a:prstGeom prst="rect">
              <a:avLst/>
            </a:prstGeom>
            <a:noFill/>
            <a:ln w="9525">
              <a:noFill/>
              <a:miter/>
            </a:ln>
          </p:spPr>
        </p:pic>
        <p:pic>
          <p:nvPicPr>
            <p:cNvPr id="1027" name="Picture 3"/>
            <p:cNvPicPr>
              <a:picLocks noChangeAspect="1" noChangeArrowheads="1"/>
            </p:cNvPicPr>
            <p:nvPr/>
          </p:nvPicPr>
          <p:blipFill rotWithShape="1">
            <a:blip r:embed="rId3"/>
            <a:srcRect/>
            <a:stretch>
              <a:fillRect/>
            </a:stretch>
          </p:blipFill>
          <p:spPr>
            <a:xfrm>
              <a:off x="3971283" y="2362203"/>
              <a:ext cx="926466" cy="423711"/>
            </a:xfrm>
            <a:prstGeom prst="rect">
              <a:avLst/>
            </a:prstGeom>
            <a:noFill/>
            <a:ln w="9525">
              <a:noFill/>
              <a:miter/>
            </a:ln>
          </p:spPr>
        </p:pic>
        <p:sp>
          <p:nvSpPr>
            <p:cNvPr id="20" name="TextBox 19"/>
            <p:cNvSpPr txBox="1"/>
            <p:nvPr/>
          </p:nvSpPr>
          <p:spPr>
            <a:xfrm>
              <a:off x="5941076" y="2095332"/>
              <a:ext cx="445932" cy="542722"/>
            </a:xfrm>
            <a:prstGeom prst="rect">
              <a:avLst/>
            </a:prstGeom>
            <a:noFill/>
          </p:spPr>
          <p:txBody>
            <a:bodyPr wrap="square">
              <a:spAutoFit/>
            </a:bodyPr>
            <a:lstStyle/>
            <a:p>
              <a:pPr lvl="0">
                <a:defRPr lang="ko-KR" altLang="en-US"/>
              </a:pPr>
              <a:r>
                <a:rPr lang="ko-KR" altLang="en-US" sz="2000">
                  <a:latin typeface="HY궁서"/>
                  <a:ea typeface="HY궁서"/>
                </a:rPr>
                <a:t>삶</a:t>
              </a:r>
              <a:endParaRPr lang="ko-KR" altLang="en-US" sz="2000">
                <a:latin typeface="HY궁서"/>
                <a:ea typeface="HY궁서"/>
              </a:endParaRPr>
            </a:p>
          </p:txBody>
        </p:sp>
        <p:sp>
          <p:nvSpPr>
            <p:cNvPr id="21" name="TextBox 20"/>
            <p:cNvSpPr txBox="1"/>
            <p:nvPr/>
          </p:nvSpPr>
          <p:spPr>
            <a:xfrm>
              <a:off x="5923007" y="2489951"/>
              <a:ext cx="1044911" cy="541452"/>
            </a:xfrm>
            <a:prstGeom prst="rect">
              <a:avLst/>
            </a:prstGeom>
            <a:noFill/>
          </p:spPr>
          <p:txBody>
            <a:bodyPr wrap="square">
              <a:spAutoFit/>
            </a:bodyPr>
            <a:lstStyle/>
            <a:p>
              <a:pPr lvl="0">
                <a:defRPr lang="ko-KR" altLang="en-US"/>
              </a:pPr>
              <a:r>
                <a:rPr lang="ko-KR" altLang="en-US" sz="2000">
                  <a:latin typeface="HY궁서"/>
                  <a:ea typeface="HY궁서"/>
                </a:rPr>
                <a:t>사람</a:t>
              </a:r>
              <a:endParaRPr lang="ko-KR" altLang="en-US" sz="2000">
                <a:latin typeface="HY궁서"/>
                <a:ea typeface="HY궁서"/>
              </a:endParaRPr>
            </a:p>
          </p:txBody>
        </p:sp>
        <p:cxnSp>
          <p:nvCxnSpPr>
            <p:cNvPr id="23" name="직선 화살표 연결선 22"/>
            <p:cNvCxnSpPr/>
            <p:nvPr/>
          </p:nvCxnSpPr>
          <p:spPr>
            <a:xfrm>
              <a:off x="3328113" y="2528900"/>
              <a:ext cx="494839"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직선 화살표 연결선 23"/>
            <p:cNvCxnSpPr/>
            <p:nvPr/>
          </p:nvCxnSpPr>
          <p:spPr>
            <a:xfrm flipV="1">
              <a:off x="5057234" y="2539278"/>
              <a:ext cx="353144" cy="6969"/>
            </a:xfrm>
            <a:prstGeom prst="straightConnector1">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직선 화살표 연결선 26"/>
            <p:cNvCxnSpPr/>
            <p:nvPr/>
          </p:nvCxnSpPr>
          <p:spPr>
            <a:xfrm>
              <a:off x="5429495" y="2816375"/>
              <a:ext cx="282765"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직선 연결선 29"/>
            <p:cNvCxnSpPr/>
            <p:nvPr/>
          </p:nvCxnSpPr>
          <p:spPr>
            <a:xfrm rot="16200000" flipH="1">
              <a:off x="5114415" y="2539278"/>
              <a:ext cx="5919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직선 화살표 연결선 27"/>
            <p:cNvCxnSpPr/>
            <p:nvPr/>
          </p:nvCxnSpPr>
          <p:spPr>
            <a:xfrm>
              <a:off x="5441363" y="2274204"/>
              <a:ext cx="282765"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755575" y="5470997"/>
            <a:ext cx="8136905" cy="910331"/>
          </a:xfrm>
          <a:prstGeom prst="rect">
            <a:avLst/>
          </a:prstGeom>
          <a:noFill/>
        </p:spPr>
        <p:txBody>
          <a:bodyPr vert="horz" wrap="square" lIns="91438" tIns="45718" rIns="91438" bIns="45718" anchor="t">
            <a:spAutoFit/>
          </a:bodyPr>
          <a:lstStyle/>
          <a:p>
            <a:pPr>
              <a:lnSpc>
                <a:spcPct val="150000"/>
              </a:lnSpc>
              <a:defRPr lang="ko-KR" altLang="en-US"/>
            </a:pPr>
            <a:r>
              <a:rPr lang="en-US" altLang="ko-KR" b="1">
                <a:latin typeface="+mn-ea"/>
              </a:rPr>
              <a:t>- </a:t>
            </a:r>
            <a:r>
              <a:rPr lang="ko-KR" altLang="en-US" b="1" spc="-77">
                <a:solidFill>
                  <a:schemeClr val="tx1"/>
                </a:solidFill>
                <a:latin typeface="+mn-ea"/>
              </a:rPr>
              <a:t>삶은 끊임없는 선택과 결단의 연속과정이기 때문에 본질적으로 목표지향적</a:t>
            </a:r>
            <a:r>
              <a:rPr lang="en-US" altLang="ko-KR" b="1" spc="-77">
                <a:solidFill>
                  <a:schemeClr val="tx1"/>
                </a:solidFill>
                <a:latin typeface="+mn-ea"/>
              </a:rPr>
              <a:t>(</a:t>
            </a:r>
            <a:r>
              <a:rPr lang="ko-KR" altLang="en-US" b="1" spc="-77">
                <a:solidFill>
                  <a:schemeClr val="tx1"/>
                </a:solidFill>
                <a:latin typeface="+mn-ea"/>
              </a:rPr>
              <a:t>目標指向的</a:t>
            </a:r>
            <a:r>
              <a:rPr lang="en-US" altLang="ko-KR" b="1" spc="-77">
                <a:solidFill>
                  <a:schemeClr val="tx1"/>
                </a:solidFill>
                <a:latin typeface="+mn-ea"/>
              </a:rPr>
              <a:t>)</a:t>
            </a:r>
            <a:r>
              <a:rPr lang="ko-KR" altLang="en-US" b="1" spc="-77">
                <a:solidFill>
                  <a:schemeClr val="tx1"/>
                </a:solidFill>
                <a:latin typeface="+mn-ea"/>
              </a:rPr>
              <a:t>이다</a:t>
            </a:r>
            <a:endParaRPr lang="ko-KR" altLang="en-US" b="1" spc="-77">
              <a:solidFill>
                <a:schemeClr val="tx1"/>
              </a:solidFill>
              <a:latin typeface="+mn-ea"/>
            </a:endParaRPr>
          </a:p>
        </p:txBody>
      </p:sp>
      <p:sp>
        <p:nvSpPr>
          <p:cNvPr id="1032"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33"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1053897"/>
            <a:ext cx="1849323" cy="420573"/>
          </a:xfrm>
          <a:prstGeom prst="rect">
            <a:avLst/>
          </a:prstGeom>
          <a:noFill/>
        </p:spPr>
        <p:txBody>
          <a:bodyPr wrap="none">
            <a:spAutoFit/>
          </a:bodyPr>
          <a:lstStyle/>
          <a:p>
            <a:pPr lvl="0">
              <a:defRPr lang="ko-KR" altLang="en-US"/>
            </a:pPr>
            <a:r>
              <a:rPr lang="en-US" altLang="ko-KR" sz="2200" b="1">
                <a:latin typeface="+mn-ea"/>
              </a:rPr>
              <a:t>(1) </a:t>
            </a:r>
            <a:r>
              <a:rPr lang="ko-KR" altLang="en-US" sz="2200" b="1">
                <a:latin typeface="+mn-ea"/>
              </a:rPr>
              <a:t>四端</a:t>
            </a:r>
            <a:r>
              <a:rPr lang="en-US" altLang="ko-KR" sz="2200" b="1">
                <a:latin typeface="+mn-ea"/>
              </a:rPr>
              <a:t>·</a:t>
            </a:r>
            <a:r>
              <a:rPr lang="ko-KR" altLang="en-US" sz="2200" b="1">
                <a:latin typeface="+mn-ea"/>
              </a:rPr>
              <a:t>七情</a:t>
            </a:r>
            <a:endParaRPr lang="ko-KR" altLang="en-US" sz="2200" b="1">
              <a:latin typeface="+mn-ea"/>
            </a:endParaRPr>
          </a:p>
        </p:txBody>
      </p:sp>
      <p:sp>
        <p:nvSpPr>
          <p:cNvPr id="8" name="TextBox 7"/>
          <p:cNvSpPr txBox="1"/>
          <p:nvPr/>
        </p:nvSpPr>
        <p:spPr>
          <a:xfrm>
            <a:off x="827584" y="3789040"/>
            <a:ext cx="7776864" cy="1257305"/>
          </a:xfrm>
          <a:prstGeom prst="rect">
            <a:avLst/>
          </a:prstGeom>
          <a:noFill/>
        </p:spPr>
        <p:txBody>
          <a:bodyPr wrap="square">
            <a:spAutoFit/>
          </a:bodyPr>
          <a:lstStyle/>
          <a:p>
            <a:pPr>
              <a:lnSpc>
                <a:spcPct val="150000"/>
              </a:lnSpc>
              <a:defRPr lang="ko-KR" altLang="en-US"/>
            </a:pPr>
            <a:r>
              <a:rPr lang="en-US" altLang="ko-KR" sz="1700" b="1">
                <a:latin typeface="+mn-ea"/>
              </a:rPr>
              <a:t>- </a:t>
            </a:r>
            <a:r>
              <a:rPr lang="ko-KR" altLang="en-US" sz="1700" b="1">
                <a:latin typeface="+mn-ea"/>
              </a:rPr>
              <a:t>사람은 천부적인 四端의 性을 가지고 태어나는데</a:t>
            </a:r>
            <a:r>
              <a:rPr lang="en-US" altLang="ko-KR" sz="1700" b="1">
                <a:latin typeface="+mn-ea"/>
              </a:rPr>
              <a:t>, </a:t>
            </a:r>
            <a:r>
              <a:rPr lang="ko-KR" altLang="en-US" sz="1700" b="1">
                <a:latin typeface="+mn-ea"/>
              </a:rPr>
              <a:t>사람과 함께 하고</a:t>
            </a:r>
            <a:r>
              <a:rPr lang="en-US" altLang="ko-KR" sz="1700" b="1">
                <a:latin typeface="+mn-ea"/>
              </a:rPr>
              <a:t> </a:t>
            </a:r>
            <a:r>
              <a:rPr lang="ko-KR" altLang="en-US" sz="1700" b="1">
                <a:latin typeface="+mn-ea"/>
              </a:rPr>
              <a:t>세파에 접하면서 七情이 생겨난다</a:t>
            </a:r>
            <a:r>
              <a:rPr lang="en-US" altLang="ko-KR" sz="1700" b="1">
                <a:latin typeface="+mn-ea"/>
              </a:rPr>
              <a:t>.</a:t>
            </a:r>
            <a:endParaRPr lang="en-US" altLang="ko-KR" sz="1700" b="1">
              <a:latin typeface="+mn-ea"/>
            </a:endParaRPr>
          </a:p>
          <a:p>
            <a:pPr>
              <a:lnSpc>
                <a:spcPct val="150000"/>
              </a:lnSpc>
              <a:defRPr lang="ko-KR" altLang="en-US"/>
            </a:pPr>
            <a:r>
              <a:rPr lang="ko-KR" altLang="en-US" sz="1700" b="1">
                <a:latin typeface="+mn-ea"/>
              </a:rPr>
              <a:t>- 마음의 발동에는 늘 善의 경향성(四端)과 惡의 경향성(七情)이 뒤섞여 있다.</a:t>
            </a:r>
            <a:endParaRPr lang="ko-KR" altLang="en-US" sz="1700" b="1">
              <a:latin typeface="+mn-ea"/>
            </a:endParaRPr>
          </a:p>
        </p:txBody>
      </p:sp>
      <p:sp>
        <p:nvSpPr>
          <p:cNvPr id="12" name="직사각형 11"/>
          <p:cNvSpPr/>
          <p:nvPr/>
        </p:nvSpPr>
        <p:spPr>
          <a:xfrm>
            <a:off x="873905" y="2885659"/>
            <a:ext cx="7632848" cy="8352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b="1">
              <a:latin typeface="+mn-ea"/>
            </a:endParaRPr>
          </a:p>
        </p:txBody>
      </p:sp>
      <p:sp>
        <p:nvSpPr>
          <p:cNvPr id="16" name="직사각형 15"/>
          <p:cNvSpPr/>
          <p:nvPr/>
        </p:nvSpPr>
        <p:spPr>
          <a:xfrm>
            <a:off x="827583" y="2852936"/>
            <a:ext cx="4159707" cy="424810"/>
          </a:xfrm>
          <a:prstGeom prst="rect">
            <a:avLst/>
          </a:prstGeom>
        </p:spPr>
        <p:txBody>
          <a:bodyPr wrap="none">
            <a:spAutoFit/>
          </a:bodyPr>
          <a:lstStyle/>
          <a:p>
            <a:pPr lvl="0">
              <a:defRPr lang="ko-KR" altLang="en-US"/>
            </a:pPr>
            <a:r>
              <a:rPr lang="ko-KR" altLang="en-US" sz="2200" b="1">
                <a:latin typeface="+mn-ea"/>
              </a:rPr>
              <a:t> </a:t>
            </a:r>
            <a:r>
              <a:rPr lang="en-US" altLang="ko-KR" sz="2200" b="1">
                <a:latin typeface="+mn-ea"/>
              </a:rPr>
              <a:t>-</a:t>
            </a:r>
            <a:r>
              <a:rPr lang="ko-KR" altLang="en-US" sz="2200" b="1">
                <a:latin typeface="+mn-ea"/>
              </a:rPr>
              <a:t> 七情 </a:t>
            </a:r>
            <a:r>
              <a:rPr lang="en-US" altLang="ko-KR" sz="2200" b="1">
                <a:latin typeface="+mn-ea"/>
              </a:rPr>
              <a:t>-</a:t>
            </a:r>
            <a:r>
              <a:rPr lang="ko-KR" altLang="en-US" sz="2200" b="1">
                <a:latin typeface="+mn-ea"/>
              </a:rPr>
              <a:t> </a:t>
            </a:r>
            <a:r>
              <a:rPr lang="ko-KR" altLang="en-US" b="1">
                <a:latin typeface="+mn-ea"/>
              </a:rPr>
              <a:t>사람의 일곱 가지 심리상태</a:t>
            </a:r>
            <a:endParaRPr lang="ko-KR" altLang="en-US" b="1">
              <a:latin typeface="+mn-ea"/>
            </a:endParaRPr>
          </a:p>
        </p:txBody>
      </p:sp>
      <p:sp>
        <p:nvSpPr>
          <p:cNvPr id="17" name="TextBox 16"/>
          <p:cNvSpPr txBox="1"/>
          <p:nvPr/>
        </p:nvSpPr>
        <p:spPr>
          <a:xfrm>
            <a:off x="925281" y="3247237"/>
            <a:ext cx="7062384" cy="395696"/>
          </a:xfrm>
          <a:prstGeom prst="rect">
            <a:avLst/>
          </a:prstGeom>
          <a:noFill/>
        </p:spPr>
        <p:txBody>
          <a:bodyPr wrap="none">
            <a:spAutoFit/>
          </a:bodyPr>
          <a:lstStyle/>
          <a:p>
            <a:pPr>
              <a:defRPr lang="ko-KR" altLang="en-US"/>
            </a:pPr>
            <a:r>
              <a:rPr lang="ko-KR" altLang="en-US" sz="2000" b="1">
                <a:solidFill>
                  <a:srgbClr val="0000ff"/>
                </a:solidFill>
                <a:latin typeface="+mn-ea"/>
              </a:rPr>
              <a:t>喜    </a:t>
            </a:r>
            <a:r>
              <a:rPr lang="en-US" altLang="ko-KR" sz="2000">
                <a:solidFill>
                  <a:srgbClr val="0000ff"/>
                </a:solidFill>
              </a:rPr>
              <a:t>･</a:t>
            </a:r>
            <a:r>
              <a:rPr lang="ko-KR" altLang="en-US" sz="2000" b="1">
                <a:solidFill>
                  <a:srgbClr val="0000ff"/>
                </a:solidFill>
                <a:latin typeface="+mn-ea"/>
              </a:rPr>
              <a:t>    怒   </a:t>
            </a:r>
            <a:r>
              <a:rPr lang="en-US" altLang="ko-KR" sz="2000" b="1">
                <a:solidFill>
                  <a:srgbClr val="0000ff"/>
                </a:solidFill>
                <a:latin typeface="+mn-ea"/>
              </a:rPr>
              <a:t>  </a:t>
            </a:r>
            <a:r>
              <a:rPr lang="en-US" altLang="ko-KR" sz="2000">
                <a:solidFill>
                  <a:srgbClr val="0000ff"/>
                </a:solidFill>
              </a:rPr>
              <a:t>･</a:t>
            </a:r>
            <a:r>
              <a:rPr lang="ko-KR" altLang="en-US" sz="2000" b="1">
                <a:solidFill>
                  <a:srgbClr val="0000ff"/>
                </a:solidFill>
                <a:latin typeface="+mn-ea"/>
              </a:rPr>
              <a:t>     哀    </a:t>
            </a:r>
            <a:r>
              <a:rPr lang="en-US" altLang="ko-KR" sz="2000">
                <a:solidFill>
                  <a:srgbClr val="0000ff"/>
                </a:solidFill>
              </a:rPr>
              <a:t>･</a:t>
            </a:r>
            <a:r>
              <a:rPr lang="ko-KR" altLang="en-US" sz="2000" b="1">
                <a:solidFill>
                  <a:srgbClr val="0000ff"/>
                </a:solidFill>
                <a:latin typeface="+mn-ea"/>
              </a:rPr>
              <a:t>    樂     </a:t>
            </a:r>
            <a:r>
              <a:rPr lang="en-US" altLang="ko-KR" sz="2000">
                <a:solidFill>
                  <a:srgbClr val="0000ff"/>
                </a:solidFill>
              </a:rPr>
              <a:t>･</a:t>
            </a:r>
            <a:r>
              <a:rPr lang="ko-KR" altLang="en-US" sz="2000" b="1">
                <a:solidFill>
                  <a:srgbClr val="0000ff"/>
                </a:solidFill>
                <a:latin typeface="+mn-ea"/>
              </a:rPr>
              <a:t>     愛    </a:t>
            </a:r>
            <a:r>
              <a:rPr lang="en-US" altLang="ko-KR" sz="2000">
                <a:solidFill>
                  <a:srgbClr val="0000ff"/>
                </a:solidFill>
              </a:rPr>
              <a:t>･</a:t>
            </a:r>
            <a:r>
              <a:rPr lang="ko-KR" altLang="en-US" sz="2000" b="1">
                <a:solidFill>
                  <a:srgbClr val="0000ff"/>
                </a:solidFill>
                <a:latin typeface="+mn-ea"/>
              </a:rPr>
              <a:t>    惡    </a:t>
            </a:r>
            <a:r>
              <a:rPr lang="en-US" altLang="ko-KR" sz="2000">
                <a:solidFill>
                  <a:srgbClr val="0000ff"/>
                </a:solidFill>
              </a:rPr>
              <a:t>･</a:t>
            </a:r>
            <a:r>
              <a:rPr lang="ko-KR" altLang="en-US" sz="2000" b="1">
                <a:solidFill>
                  <a:srgbClr val="0000ff"/>
                </a:solidFill>
                <a:latin typeface="+mn-ea"/>
              </a:rPr>
              <a:t>     欲</a:t>
            </a:r>
            <a:endParaRPr lang="ko-KR" altLang="en-US" sz="2000" b="1">
              <a:solidFill>
                <a:srgbClr val="0000ff"/>
              </a:solidFill>
              <a:latin typeface="+mn-ea"/>
            </a:endParaRPr>
          </a:p>
        </p:txBody>
      </p:sp>
      <p:sp>
        <p:nvSpPr>
          <p:cNvPr id="18" name="TextBox 17"/>
          <p:cNvSpPr txBox="1"/>
          <p:nvPr/>
        </p:nvSpPr>
        <p:spPr>
          <a:xfrm>
            <a:off x="683568" y="549841"/>
            <a:ext cx="1808172" cy="448379"/>
          </a:xfrm>
          <a:prstGeom prst="rect">
            <a:avLst/>
          </a:prstGeom>
          <a:noFill/>
        </p:spPr>
        <p:txBody>
          <a:bodyPr wrap="none">
            <a:spAutoFit/>
          </a:bodyPr>
          <a:lstStyle/>
          <a:p>
            <a:pPr lvl="0">
              <a:defRPr lang="ko-KR" altLang="en-US"/>
            </a:pPr>
            <a:r>
              <a:rPr lang="en-US" altLang="ko-KR" sz="2400" b="1">
                <a:latin typeface="HY둥근고딕B"/>
                <a:ea typeface="HY둥근고딕B"/>
              </a:rPr>
              <a:t>2) </a:t>
            </a:r>
            <a:r>
              <a:rPr lang="ko-KR" altLang="en-US" sz="2400" b="1">
                <a:latin typeface="HY둥근고딕B"/>
                <a:ea typeface="HY둥근고딕B"/>
              </a:rPr>
              <a:t>삶의 내용</a:t>
            </a:r>
            <a:endParaRPr lang="ko-KR" altLang="en-US" sz="2400" b="1">
              <a:latin typeface="HY둥근고딕B"/>
              <a:ea typeface="HY둥근고딕B"/>
            </a:endParaRPr>
          </a:p>
        </p:txBody>
      </p:sp>
      <p:grpSp>
        <p:nvGrpSpPr>
          <p:cNvPr id="9" name="그룹 17"/>
          <p:cNvGrpSpPr/>
          <p:nvPr/>
        </p:nvGrpSpPr>
        <p:grpSpPr>
          <a:xfrm rot="0">
            <a:off x="945912" y="1882546"/>
            <a:ext cx="7451328" cy="396216"/>
            <a:chOff x="931867" y="1981278"/>
            <a:chExt cx="7451328" cy="396216"/>
          </a:xfrm>
        </p:grpSpPr>
        <p:sp>
          <p:nvSpPr>
            <p:cNvPr id="10" name="TextBox 9"/>
            <p:cNvSpPr txBox="1"/>
            <p:nvPr/>
          </p:nvSpPr>
          <p:spPr>
            <a:xfrm>
              <a:off x="931867" y="1981278"/>
              <a:ext cx="1612503" cy="396216"/>
            </a:xfrm>
            <a:prstGeom prst="rect">
              <a:avLst/>
            </a:prstGeom>
            <a:noFill/>
          </p:spPr>
          <p:txBody>
            <a:bodyPr wrap="none">
              <a:spAutoFit/>
            </a:bodyPr>
            <a:lstStyle/>
            <a:p>
              <a:pPr lvl="0">
                <a:defRPr lang="ko-KR" altLang="en-US"/>
              </a:pPr>
              <a:r>
                <a:rPr lang="ko-KR" altLang="en-US" sz="2000" b="1">
                  <a:solidFill>
                    <a:schemeClr val="tx1"/>
                  </a:solidFill>
                  <a:latin typeface="+mn-ea"/>
                </a:rPr>
                <a:t>仁</a:t>
              </a:r>
              <a:r>
                <a:rPr lang="en-US" altLang="ko-KR" sz="2000" b="1">
                  <a:solidFill>
                    <a:srgbClr val="0000ff"/>
                  </a:solidFill>
                  <a:latin typeface="+mn-ea"/>
                </a:rPr>
                <a:t>(</a:t>
              </a:r>
              <a:r>
                <a:rPr lang="ko-KR" altLang="en-US" sz="2000" b="1">
                  <a:solidFill>
                    <a:srgbClr val="0000ff"/>
                  </a:solidFill>
                  <a:latin typeface="+mn-ea"/>
                </a:rPr>
                <a:t>惻隱之心</a:t>
              </a:r>
              <a:r>
                <a:rPr lang="en-US" altLang="ko-KR" sz="2000" b="1">
                  <a:solidFill>
                    <a:srgbClr val="0000ff"/>
                  </a:solidFill>
                  <a:latin typeface="+mn-ea"/>
                </a:rPr>
                <a:t>)</a:t>
              </a:r>
              <a:endParaRPr lang="ko-KR" altLang="en-US" sz="2000" b="1">
                <a:solidFill>
                  <a:srgbClr val="0000ff"/>
                </a:solidFill>
                <a:latin typeface="+mn-ea"/>
              </a:endParaRPr>
            </a:p>
          </p:txBody>
        </p:sp>
        <p:sp>
          <p:nvSpPr>
            <p:cNvPr id="11" name="TextBox 10"/>
            <p:cNvSpPr txBox="1"/>
            <p:nvPr/>
          </p:nvSpPr>
          <p:spPr>
            <a:xfrm>
              <a:off x="2876084" y="1981278"/>
              <a:ext cx="1620911" cy="396216"/>
            </a:xfrm>
            <a:prstGeom prst="rect">
              <a:avLst/>
            </a:prstGeom>
            <a:noFill/>
          </p:spPr>
          <p:txBody>
            <a:bodyPr wrap="none">
              <a:spAutoFit/>
            </a:bodyPr>
            <a:lstStyle/>
            <a:p>
              <a:pPr lvl="0">
                <a:defRPr lang="ko-KR" altLang="en-US"/>
              </a:pPr>
              <a:r>
                <a:rPr lang="ko-KR" altLang="en-US" sz="2000" b="1">
                  <a:latin typeface="+mn-ea"/>
                </a:rPr>
                <a:t>義</a:t>
              </a:r>
              <a:r>
                <a:rPr lang="en-US" altLang="ko-KR" sz="2000" b="1">
                  <a:solidFill>
                    <a:srgbClr val="0000ff"/>
                  </a:solidFill>
                  <a:latin typeface="+mn-ea"/>
                </a:rPr>
                <a:t>(</a:t>
              </a:r>
              <a:r>
                <a:rPr lang="ko-KR" altLang="en-US" sz="2000" b="1">
                  <a:solidFill>
                    <a:srgbClr val="0000ff"/>
                  </a:solidFill>
                  <a:latin typeface="+mn-ea"/>
                </a:rPr>
                <a:t>羞惡之心</a:t>
              </a:r>
              <a:r>
                <a:rPr lang="en-US" altLang="ko-KR" sz="2000" b="1">
                  <a:solidFill>
                    <a:srgbClr val="0000ff"/>
                  </a:solidFill>
                  <a:latin typeface="+mn-ea"/>
                </a:rPr>
                <a:t>)</a:t>
              </a:r>
              <a:endParaRPr lang="ko-KR" altLang="en-US" sz="2000" b="1">
                <a:solidFill>
                  <a:srgbClr val="0000ff"/>
                </a:solidFill>
                <a:latin typeface="+mn-ea"/>
              </a:endParaRPr>
            </a:p>
          </p:txBody>
        </p:sp>
        <p:sp>
          <p:nvSpPr>
            <p:cNvPr id="13" name="TextBox 12"/>
            <p:cNvSpPr txBox="1"/>
            <p:nvPr/>
          </p:nvSpPr>
          <p:spPr>
            <a:xfrm>
              <a:off x="4820300" y="1981278"/>
              <a:ext cx="1619795" cy="396216"/>
            </a:xfrm>
            <a:prstGeom prst="rect">
              <a:avLst/>
            </a:prstGeom>
            <a:noFill/>
          </p:spPr>
          <p:txBody>
            <a:bodyPr wrap="none">
              <a:spAutoFit/>
            </a:bodyPr>
            <a:lstStyle/>
            <a:p>
              <a:pPr lvl="0">
                <a:defRPr lang="ko-KR" altLang="en-US"/>
              </a:pPr>
              <a:r>
                <a:rPr lang="ko-KR" altLang="en-US" sz="2000" b="1">
                  <a:latin typeface="+mn-ea"/>
                </a:rPr>
                <a:t>禮</a:t>
              </a:r>
              <a:r>
                <a:rPr lang="en-US" altLang="ko-KR" sz="2000" b="1">
                  <a:solidFill>
                    <a:srgbClr val="0000ff"/>
                  </a:solidFill>
                  <a:latin typeface="+mn-ea"/>
                </a:rPr>
                <a:t>(</a:t>
              </a:r>
              <a:r>
                <a:rPr lang="ko-KR" altLang="en-US" sz="2000" b="1">
                  <a:solidFill>
                    <a:srgbClr val="0000ff"/>
                  </a:solidFill>
                  <a:latin typeface="+mn-ea"/>
                </a:rPr>
                <a:t>辭讓之心</a:t>
              </a:r>
              <a:r>
                <a:rPr lang="en-US" altLang="ko-KR" sz="2000" b="1">
                  <a:solidFill>
                    <a:srgbClr val="0000ff"/>
                  </a:solidFill>
                  <a:latin typeface="+mn-ea"/>
                </a:rPr>
                <a:t>)</a:t>
              </a:r>
              <a:endParaRPr lang="ko-KR" altLang="en-US" sz="2000" b="1">
                <a:solidFill>
                  <a:srgbClr val="0000ff"/>
                </a:solidFill>
                <a:latin typeface="+mn-ea"/>
              </a:endParaRPr>
            </a:p>
          </p:txBody>
        </p:sp>
        <p:sp>
          <p:nvSpPr>
            <p:cNvPr id="14" name="TextBox 13"/>
            <p:cNvSpPr txBox="1"/>
            <p:nvPr/>
          </p:nvSpPr>
          <p:spPr>
            <a:xfrm>
              <a:off x="6764516" y="1981278"/>
              <a:ext cx="1618679" cy="396216"/>
            </a:xfrm>
            <a:prstGeom prst="rect">
              <a:avLst/>
            </a:prstGeom>
            <a:noFill/>
          </p:spPr>
          <p:txBody>
            <a:bodyPr wrap="none">
              <a:spAutoFit/>
            </a:bodyPr>
            <a:lstStyle/>
            <a:p>
              <a:pPr lvl="0">
                <a:defRPr lang="ko-KR" altLang="en-US"/>
              </a:pPr>
              <a:r>
                <a:rPr lang="ko-KR" altLang="en-US" sz="2000" b="1">
                  <a:latin typeface="+mn-ea"/>
                </a:rPr>
                <a:t>智</a:t>
              </a:r>
              <a:r>
                <a:rPr lang="en-US" altLang="ko-KR" sz="2000" b="1">
                  <a:solidFill>
                    <a:srgbClr val="0000ff"/>
                  </a:solidFill>
                  <a:latin typeface="+mn-ea"/>
                </a:rPr>
                <a:t>(</a:t>
              </a:r>
              <a:r>
                <a:rPr lang="ko-KR" altLang="en-US" sz="2000" b="1">
                  <a:solidFill>
                    <a:srgbClr val="0000ff"/>
                  </a:solidFill>
                  <a:latin typeface="+mn-ea"/>
                </a:rPr>
                <a:t>是非之心</a:t>
              </a:r>
              <a:r>
                <a:rPr lang="en-US" altLang="ko-KR" sz="2000" b="1">
                  <a:solidFill>
                    <a:srgbClr val="0000ff"/>
                  </a:solidFill>
                  <a:latin typeface="+mn-ea"/>
                </a:rPr>
                <a:t>)</a:t>
              </a:r>
              <a:endParaRPr lang="ko-KR" altLang="en-US" sz="2000" b="1">
                <a:solidFill>
                  <a:srgbClr val="0000ff"/>
                </a:solidFill>
                <a:latin typeface="+mn-ea"/>
              </a:endParaRPr>
            </a:p>
          </p:txBody>
        </p:sp>
      </p:grpSp>
      <p:sp>
        <p:nvSpPr>
          <p:cNvPr id="28" name="TextBox 27"/>
          <p:cNvSpPr txBox="1"/>
          <p:nvPr/>
        </p:nvSpPr>
        <p:spPr>
          <a:xfrm>
            <a:off x="971599" y="1486514"/>
            <a:ext cx="5558740" cy="422503"/>
          </a:xfrm>
          <a:prstGeom prst="rect">
            <a:avLst/>
          </a:prstGeom>
          <a:noFill/>
        </p:spPr>
        <p:txBody>
          <a:bodyPr wrap="none">
            <a:spAutoFit/>
          </a:bodyPr>
          <a:lstStyle/>
          <a:p>
            <a:pPr lvl="0">
              <a:defRPr lang="ko-KR" altLang="en-US"/>
            </a:pPr>
            <a:r>
              <a:rPr lang="en-US" altLang="ko-KR" sz="2200" b="1">
                <a:solidFill>
                  <a:schemeClr val="tx1"/>
                </a:solidFill>
                <a:latin typeface="+mn-ea"/>
              </a:rPr>
              <a:t>- </a:t>
            </a:r>
            <a:r>
              <a:rPr lang="ko-KR" altLang="en-US" sz="2200" b="1">
                <a:solidFill>
                  <a:schemeClr val="tx1"/>
                </a:solidFill>
                <a:latin typeface="+mn-ea"/>
              </a:rPr>
              <a:t>四端 </a:t>
            </a:r>
            <a:r>
              <a:rPr lang="en-US" altLang="ko-KR" sz="2200" b="1">
                <a:solidFill>
                  <a:schemeClr val="tx1"/>
                </a:solidFill>
                <a:latin typeface="+mn-ea"/>
              </a:rPr>
              <a:t>-</a:t>
            </a:r>
            <a:r>
              <a:rPr lang="ko-KR" altLang="en-US" sz="2200" b="1">
                <a:solidFill>
                  <a:schemeClr val="tx1"/>
                </a:solidFill>
                <a:latin typeface="+mn-ea"/>
              </a:rPr>
              <a:t> </a:t>
            </a:r>
            <a:r>
              <a:rPr lang="ko-KR" altLang="en-US" b="1">
                <a:solidFill>
                  <a:schemeClr val="tx1"/>
                </a:solidFill>
                <a:latin typeface="+mn-ea"/>
              </a:rPr>
              <a:t>사람의 본성에서 우러나는 네 가지 마음씨</a:t>
            </a:r>
            <a:endParaRPr lang="ko-KR" altLang="en-US" b="1">
              <a:solidFill>
                <a:schemeClr val="tx1"/>
              </a:solidFill>
              <a:latin typeface="+mn-ea"/>
            </a:endParaRPr>
          </a:p>
        </p:txBody>
      </p:sp>
      <p:sp>
        <p:nvSpPr>
          <p:cNvPr id="29" name="TextBox 28"/>
          <p:cNvSpPr txBox="1"/>
          <p:nvPr/>
        </p:nvSpPr>
        <p:spPr>
          <a:xfrm>
            <a:off x="4499992" y="1954566"/>
            <a:ext cx="288032" cy="367629"/>
          </a:xfrm>
          <a:prstGeom prst="rect">
            <a:avLst/>
          </a:prstGeom>
        </p:spPr>
        <p:txBody>
          <a:bodyPr wrap="square">
            <a:spAutoFit/>
          </a:bodyPr>
          <a:lstStyle/>
          <a:p>
            <a:pPr>
              <a:defRPr lang="ko-KR" altLang="en-US"/>
            </a:pPr>
            <a:r>
              <a:rPr lang="en-US" altLang="ko-KR"/>
              <a:t>･</a:t>
            </a:r>
            <a:endParaRPr lang="en-US" altLang="ko-KR"/>
          </a:p>
        </p:txBody>
      </p:sp>
      <p:sp>
        <p:nvSpPr>
          <p:cNvPr id="31" name="TextBox 30"/>
          <p:cNvSpPr txBox="1"/>
          <p:nvPr/>
        </p:nvSpPr>
        <p:spPr>
          <a:xfrm>
            <a:off x="2555776" y="1954566"/>
            <a:ext cx="288032" cy="367629"/>
          </a:xfrm>
          <a:prstGeom prst="rect">
            <a:avLst/>
          </a:prstGeom>
        </p:spPr>
        <p:txBody>
          <a:bodyPr wrap="square">
            <a:spAutoFit/>
          </a:bodyPr>
          <a:lstStyle/>
          <a:p>
            <a:pPr>
              <a:defRPr lang="ko-KR" altLang="en-US"/>
            </a:pPr>
            <a:r>
              <a:rPr lang="en-US" altLang="ko-KR"/>
              <a:t>･</a:t>
            </a:r>
            <a:endParaRPr lang="en-US" altLang="ko-KR"/>
          </a:p>
        </p:txBody>
      </p:sp>
      <p:sp>
        <p:nvSpPr>
          <p:cNvPr id="32" name="TextBox 31"/>
          <p:cNvSpPr txBox="1"/>
          <p:nvPr/>
        </p:nvSpPr>
        <p:spPr>
          <a:xfrm>
            <a:off x="6444208" y="1954566"/>
            <a:ext cx="288032" cy="367629"/>
          </a:xfrm>
          <a:prstGeom prst="rect">
            <a:avLst/>
          </a:prstGeom>
        </p:spPr>
        <p:txBody>
          <a:bodyPr wrap="square">
            <a:spAutoFit/>
          </a:bodyPr>
          <a:lstStyle/>
          <a:p>
            <a:pPr>
              <a:defRPr lang="ko-KR" altLang="en-US"/>
            </a:pPr>
            <a:r>
              <a:rPr lang="en-US" altLang="ko-KR"/>
              <a:t>･</a:t>
            </a:r>
            <a:endParaRPr lang="en-US" altLang="ko-KR"/>
          </a:p>
        </p:txBody>
      </p:sp>
      <p:sp>
        <p:nvSpPr>
          <p:cNvPr id="33" name="직사각형 32"/>
          <p:cNvSpPr/>
          <p:nvPr/>
        </p:nvSpPr>
        <p:spPr>
          <a:xfrm>
            <a:off x="899592" y="1484784"/>
            <a:ext cx="7632848" cy="9018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b="1">
              <a:latin typeface="+mn-ea"/>
            </a:endParaRPr>
          </a:p>
        </p:txBody>
      </p:sp>
      <p:sp>
        <p:nvSpPr>
          <p:cNvPr id="35" name="TextBox 34"/>
          <p:cNvSpPr txBox="1"/>
          <p:nvPr/>
        </p:nvSpPr>
        <p:spPr>
          <a:xfrm>
            <a:off x="765853" y="2348880"/>
            <a:ext cx="7776864" cy="500175"/>
          </a:xfrm>
          <a:prstGeom prst="rect">
            <a:avLst/>
          </a:prstGeom>
          <a:noFill/>
        </p:spPr>
        <p:txBody>
          <a:bodyPr wrap="square">
            <a:spAutoFit/>
          </a:bodyPr>
          <a:lstStyle/>
          <a:p>
            <a:pPr>
              <a:lnSpc>
                <a:spcPct val="150000"/>
              </a:lnSpc>
              <a:defRPr lang="ko-KR" altLang="en-US"/>
            </a:pPr>
            <a:r>
              <a:rPr lang="ko-KR" altLang="en-US" b="1">
                <a:latin typeface="+mn-ea"/>
              </a:rPr>
              <a:t>＊ 佛敎의 四德 </a:t>
            </a:r>
            <a:r>
              <a:rPr lang="en-US" altLang="ko-KR" b="1">
                <a:latin typeface="+mn-ea"/>
              </a:rPr>
              <a:t>(</a:t>
            </a:r>
            <a:r>
              <a:rPr lang="ko-KR" altLang="en-US" b="1">
                <a:latin typeface="+mn-ea"/>
              </a:rPr>
              <a:t>常</a:t>
            </a:r>
            <a:r>
              <a:rPr lang="en-US" altLang="ko-KR" sz="1800"/>
              <a:t> ･</a:t>
            </a:r>
            <a:r>
              <a:rPr lang="ko-KR" altLang="en-US" sz="1800" b="1">
                <a:latin typeface="+mn-ea"/>
              </a:rPr>
              <a:t> 樂 </a:t>
            </a:r>
            <a:r>
              <a:rPr lang="en-US" altLang="ko-KR" sz="1800"/>
              <a:t>･</a:t>
            </a:r>
            <a:r>
              <a:rPr lang="ko-KR" altLang="en-US" sz="1800" b="1">
                <a:latin typeface="+mn-ea"/>
              </a:rPr>
              <a:t> 我</a:t>
            </a:r>
            <a:r>
              <a:rPr lang="en-US" altLang="ko-KR" sz="1800"/>
              <a:t> ･</a:t>
            </a:r>
            <a:r>
              <a:rPr lang="ko-KR" altLang="en-US" sz="1800" b="1">
                <a:latin typeface="+mn-ea"/>
              </a:rPr>
              <a:t> 淨</a:t>
            </a:r>
            <a:r>
              <a:rPr lang="en-US" altLang="ko-KR" sz="1800" b="1">
                <a:latin typeface="+mn-ea"/>
              </a:rPr>
              <a:t>)</a:t>
            </a:r>
            <a:r>
              <a:rPr lang="ko-KR" altLang="en-US" sz="1800" b="1">
                <a:latin typeface="+mn-ea"/>
              </a:rPr>
              <a:t>         </a:t>
            </a:r>
            <a:r>
              <a:rPr lang="ko-KR" altLang="en-US" b="1">
                <a:latin typeface="+mn-ea"/>
              </a:rPr>
              <a:t>＊ 儒敎의 五常 </a:t>
            </a:r>
            <a:r>
              <a:rPr lang="en-US" altLang="ko-KR" b="1">
                <a:latin typeface="+mn-ea"/>
              </a:rPr>
              <a:t>(</a:t>
            </a:r>
            <a:r>
              <a:rPr lang="ko-KR" altLang="en-US" b="1">
                <a:latin typeface="+mn-ea"/>
              </a:rPr>
              <a:t>四端  </a:t>
            </a:r>
            <a:r>
              <a:rPr lang="en-US" altLang="ko-KR" b="1">
                <a:latin typeface="+mn-ea"/>
              </a:rPr>
              <a:t>+  </a:t>
            </a:r>
            <a:r>
              <a:rPr lang="ko-KR" altLang="en-US" b="1">
                <a:latin typeface="+mn-ea"/>
              </a:rPr>
              <a:t>信</a:t>
            </a:r>
            <a:r>
              <a:rPr lang="en-US" altLang="ko-KR" b="1">
                <a:latin typeface="+mn-ea"/>
              </a:rPr>
              <a:t>)</a:t>
            </a:r>
            <a:endParaRPr lang="en-US" altLang="ko-KR" b="1">
              <a:latin typeface="+mn-ea"/>
            </a:endParaRPr>
          </a:p>
        </p:txBody>
      </p:sp>
      <p:sp>
        <p:nvSpPr>
          <p:cNvPr id="36" name="TextBox 35"/>
          <p:cNvSpPr txBox="1"/>
          <p:nvPr/>
        </p:nvSpPr>
        <p:spPr>
          <a:xfrm>
            <a:off x="864000" y="5083430"/>
            <a:ext cx="7775999" cy="1261894"/>
          </a:xfrm>
          <a:prstGeom prst="rect">
            <a:avLst/>
          </a:prstGeom>
          <a:noFill/>
          <a:ln w="25400" cap="flat" cmpd="sng">
            <a:solidFill>
              <a:srgbClr val="0000ff"/>
            </a:solidFill>
            <a:prstDash val="solid"/>
            <a:round/>
          </a:ln>
        </p:spPr>
        <p:txBody>
          <a:bodyPr vert="horz" wrap="square" lIns="91440" tIns="45720" rIns="91440" bIns="45720" anchor="t">
            <a:spAutoFit/>
          </a:bodyPr>
          <a:lstStyle/>
          <a:p>
            <a:pPr>
              <a:lnSpc>
                <a:spcPct val="150000"/>
              </a:lnSpc>
              <a:defRPr lang="ko-KR" altLang="en-US"/>
            </a:pPr>
            <a:r>
              <a:rPr lang="ko-KR" altLang="en-US" sz="1700" b="1">
                <a:solidFill>
                  <a:srgbClr val="0000ff"/>
                </a:solidFill>
                <a:latin typeface="+mn-ea"/>
              </a:rPr>
              <a:t>「한의학」</a:t>
            </a:r>
            <a:endParaRPr lang="ko-KR" altLang="en-US" sz="1700" b="1">
              <a:solidFill>
                <a:srgbClr val="0000ff"/>
              </a:solidFill>
              <a:latin typeface="+mn-ea"/>
            </a:endParaRPr>
          </a:p>
          <a:p>
            <a:pPr>
              <a:lnSpc>
                <a:spcPct val="150000"/>
              </a:lnSpc>
              <a:defRPr lang="ko-KR" altLang="en-US"/>
            </a:pPr>
            <a:r>
              <a:rPr lang="ko-KR" altLang="en-US" sz="1700" b="1">
                <a:latin typeface="+mn-ea"/>
              </a:rPr>
              <a:t>인간의 감정 : </a:t>
            </a:r>
            <a:r>
              <a:rPr lang="ko-KR" altLang="en-US" sz="1700" b="1">
                <a:solidFill>
                  <a:srgbClr val="0000ff"/>
                </a:solidFill>
                <a:latin typeface="+mn-ea"/>
              </a:rPr>
              <a:t>성냄 ･ 기쁨 ･ 생각 ･ 우울 ･ 슬픔 ･ 두려움(懼) ･ 놀라움</a:t>
            </a:r>
            <a:endParaRPr lang="ko-KR" altLang="en-US" sz="1700" b="1">
              <a:solidFill>
                <a:srgbClr val="0000ff"/>
              </a:solidFill>
              <a:latin typeface="+mn-ea"/>
            </a:endParaRPr>
          </a:p>
          <a:p>
            <a:pPr>
              <a:lnSpc>
                <a:spcPct val="150000"/>
              </a:lnSpc>
              <a:defRPr lang="ko-KR" altLang="en-US"/>
            </a:pPr>
            <a:r>
              <a:rPr lang="ko-KR" altLang="en-US" sz="1700" b="1">
                <a:latin typeface="+mn-ea"/>
              </a:rPr>
              <a:t>대표적인 것 : </a:t>
            </a:r>
            <a:r>
              <a:rPr lang="ko-KR" altLang="en-US" sz="1700" b="1">
                <a:solidFill>
                  <a:srgbClr val="0000ff"/>
                </a:solidFill>
                <a:latin typeface="+mn-ea"/>
              </a:rPr>
              <a:t>怒 ･ 喜</a:t>
            </a:r>
            <a:r>
              <a:rPr lang="ko-KR" altLang="en-US" sz="1700" b="1">
                <a:latin typeface="+mn-ea"/>
              </a:rPr>
              <a:t> ( 가장 쉽게 병을 일으킴)</a:t>
            </a:r>
            <a:endParaRPr lang="ko-KR" altLang="en-US" sz="1700" b="1">
              <a:latin typeface="+mn-ea"/>
            </a:endParaRPr>
          </a:p>
        </p:txBody>
      </p:sp>
      <p:sp>
        <p:nvSpPr>
          <p:cNvPr id="3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3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670962"/>
            <a:ext cx="3382849" cy="422508"/>
          </a:xfrm>
          <a:prstGeom prst="rect">
            <a:avLst/>
          </a:prstGeom>
          <a:noFill/>
        </p:spPr>
        <p:txBody>
          <a:bodyPr wrap="none">
            <a:spAutoFit/>
          </a:bodyPr>
          <a:lstStyle/>
          <a:p>
            <a:pPr lvl="0">
              <a:defRPr lang="ko-KR" altLang="en-US"/>
            </a:pPr>
            <a:r>
              <a:rPr lang="en-US" altLang="ko-KR" sz="2200" b="1">
                <a:latin typeface="+mn-ea"/>
              </a:rPr>
              <a:t>(2) </a:t>
            </a:r>
            <a:r>
              <a:rPr lang="ko-KR" altLang="en-US" sz="2200" b="1">
                <a:latin typeface="+mn-ea"/>
              </a:rPr>
              <a:t>五幸</a:t>
            </a:r>
            <a:r>
              <a:rPr lang="en-US" altLang="ko-KR" sz="2200" b="1">
                <a:latin typeface="+mn-ea"/>
              </a:rPr>
              <a:t>·</a:t>
            </a:r>
            <a:r>
              <a:rPr lang="ko-KR" altLang="en-US" sz="2200" b="1">
                <a:latin typeface="+mn-ea"/>
              </a:rPr>
              <a:t>六極 &lt;洪範九疇&gt;</a:t>
            </a:r>
            <a:endParaRPr lang="ko-KR" altLang="en-US" sz="2200" b="1">
              <a:latin typeface="+mn-ea"/>
            </a:endParaRPr>
          </a:p>
        </p:txBody>
      </p:sp>
      <p:grpSp>
        <p:nvGrpSpPr>
          <p:cNvPr id="4" name="그룹 3"/>
          <p:cNvGrpSpPr/>
          <p:nvPr/>
        </p:nvGrpSpPr>
        <p:grpSpPr>
          <a:xfrm rot="0">
            <a:off x="899593" y="1448780"/>
            <a:ext cx="6624736" cy="1224136"/>
            <a:chOff x="1187624" y="5220692"/>
            <a:chExt cx="6624736" cy="1224136"/>
          </a:xfrm>
        </p:grpSpPr>
        <p:sp>
          <p:nvSpPr>
            <p:cNvPr id="5" name="TextBox 4"/>
            <p:cNvSpPr txBox="1"/>
            <p:nvPr/>
          </p:nvSpPr>
          <p:spPr>
            <a:xfrm>
              <a:off x="1403648" y="5364708"/>
              <a:ext cx="5471873" cy="396024"/>
            </a:xfrm>
            <a:prstGeom prst="rect">
              <a:avLst/>
            </a:prstGeom>
            <a:noFill/>
          </p:spPr>
          <p:txBody>
            <a:bodyPr wrap="none">
              <a:spAutoFit/>
            </a:bodyPr>
            <a:lstStyle/>
            <a:p>
              <a:pPr lvl="0">
                <a:defRPr lang="ko-KR" altLang="en-US"/>
              </a:pPr>
              <a:r>
                <a:rPr lang="ko-KR" altLang="en-US" sz="2000" b="1">
                  <a:latin typeface="+mn-ea"/>
                </a:rPr>
                <a:t>五幸 </a:t>
              </a:r>
              <a:r>
                <a:rPr lang="en-US" altLang="ko-KR" sz="2000" b="1">
                  <a:latin typeface="+mn-ea"/>
                </a:rPr>
                <a:t> :</a:t>
              </a:r>
              <a:r>
                <a:rPr lang="ko-KR" altLang="en-US" sz="2000" b="1">
                  <a:latin typeface="+mn-ea"/>
                </a:rPr>
                <a:t>  </a:t>
              </a:r>
              <a:r>
                <a:rPr lang="en-US" altLang="ko-KR" sz="2000" b="1">
                  <a:solidFill>
                    <a:srgbClr val="0000ff"/>
                  </a:solidFill>
                  <a:latin typeface="+mn-ea"/>
                </a:rPr>
                <a:t>(</a:t>
              </a:r>
              <a:r>
                <a:rPr lang="ko-KR" altLang="en-US" sz="2000" b="1">
                  <a:solidFill>
                    <a:srgbClr val="0000ff"/>
                  </a:solidFill>
                  <a:latin typeface="+mn-ea"/>
                </a:rPr>
                <a:t>壽  </a:t>
              </a:r>
              <a:r>
                <a:rPr lang="en-US" altLang="ko-KR" sz="2000" b="1">
                  <a:solidFill>
                    <a:srgbClr val="0000ff"/>
                  </a:solidFill>
                  <a:latin typeface="+mn-ea"/>
                </a:rPr>
                <a:t>·</a:t>
              </a:r>
              <a:r>
                <a:rPr lang="ko-KR" altLang="en-US" sz="2000" b="1">
                  <a:solidFill>
                    <a:srgbClr val="0000ff"/>
                  </a:solidFill>
                  <a:latin typeface="+mn-ea"/>
                </a:rPr>
                <a:t> </a:t>
              </a:r>
              <a:r>
                <a:rPr lang="en-US" altLang="ko-KR" sz="2000" b="1">
                  <a:solidFill>
                    <a:srgbClr val="0000ff"/>
                  </a:solidFill>
                  <a:latin typeface="+mn-ea"/>
                </a:rPr>
                <a:t> </a:t>
              </a:r>
              <a:r>
                <a:rPr lang="ko-KR" altLang="en-US" sz="2000" b="1">
                  <a:solidFill>
                    <a:srgbClr val="0000ff"/>
                  </a:solidFill>
                  <a:latin typeface="+mn-ea"/>
                </a:rPr>
                <a:t>富  </a:t>
              </a:r>
              <a:r>
                <a:rPr lang="en-US" altLang="ko-KR" sz="2000" b="1">
                  <a:solidFill>
                    <a:srgbClr val="0000ff"/>
                  </a:solidFill>
                  <a:latin typeface="+mn-ea"/>
                </a:rPr>
                <a:t>·</a:t>
              </a:r>
              <a:r>
                <a:rPr lang="ko-KR" altLang="en-US" sz="2000" b="1">
                  <a:solidFill>
                    <a:srgbClr val="0000ff"/>
                  </a:solidFill>
                  <a:latin typeface="+mn-ea"/>
                </a:rPr>
                <a:t> </a:t>
              </a:r>
              <a:r>
                <a:rPr lang="en-US" altLang="ko-KR" sz="2000" b="1">
                  <a:solidFill>
                    <a:srgbClr val="0000ff"/>
                  </a:solidFill>
                  <a:latin typeface="+mn-ea"/>
                </a:rPr>
                <a:t> </a:t>
              </a:r>
              <a:r>
                <a:rPr lang="ko-KR" altLang="en-US" sz="2000" b="1">
                  <a:solidFill>
                    <a:srgbClr val="0000ff"/>
                  </a:solidFill>
                  <a:latin typeface="+mn-ea"/>
                </a:rPr>
                <a:t>康寧  </a:t>
              </a:r>
              <a:r>
                <a:rPr lang="en-US" altLang="ko-KR" sz="2000" b="1">
                  <a:solidFill>
                    <a:srgbClr val="0000ff"/>
                  </a:solidFill>
                  <a:latin typeface="+mn-ea"/>
                </a:rPr>
                <a:t>·</a:t>
              </a:r>
              <a:r>
                <a:rPr lang="ko-KR" altLang="en-US" sz="2000" b="1">
                  <a:solidFill>
                    <a:srgbClr val="0000ff"/>
                  </a:solidFill>
                  <a:latin typeface="+mn-ea"/>
                </a:rPr>
                <a:t>  攸好德  </a:t>
              </a:r>
              <a:r>
                <a:rPr lang="en-US" altLang="ko-KR" sz="2000" b="1">
                  <a:solidFill>
                    <a:srgbClr val="0000ff"/>
                  </a:solidFill>
                  <a:latin typeface="+mn-ea"/>
                </a:rPr>
                <a:t>·</a:t>
              </a:r>
              <a:r>
                <a:rPr lang="ko-KR" altLang="en-US" sz="2000" b="1">
                  <a:solidFill>
                    <a:srgbClr val="0000ff"/>
                  </a:solidFill>
                  <a:latin typeface="+mn-ea"/>
                </a:rPr>
                <a:t>  考終命</a:t>
              </a:r>
              <a:r>
                <a:rPr lang="en-US" altLang="ko-KR" sz="2000" b="1">
                  <a:solidFill>
                    <a:srgbClr val="0000ff"/>
                  </a:solidFill>
                  <a:latin typeface="+mn-ea"/>
                </a:rPr>
                <a:t>)</a:t>
              </a:r>
              <a:endParaRPr lang="en-US" altLang="ko-KR" sz="2000" b="1">
                <a:solidFill>
                  <a:srgbClr val="0000ff"/>
                </a:solidFill>
                <a:latin typeface="+mn-ea"/>
              </a:endParaRPr>
            </a:p>
          </p:txBody>
        </p:sp>
        <p:sp>
          <p:nvSpPr>
            <p:cNvPr id="6" name="TextBox 5"/>
            <p:cNvSpPr txBox="1"/>
            <p:nvPr/>
          </p:nvSpPr>
          <p:spPr>
            <a:xfrm>
              <a:off x="1403648" y="5940772"/>
              <a:ext cx="4728923" cy="394697"/>
            </a:xfrm>
            <a:prstGeom prst="rect">
              <a:avLst/>
            </a:prstGeom>
            <a:noFill/>
          </p:spPr>
          <p:txBody>
            <a:bodyPr wrap="none">
              <a:spAutoFit/>
            </a:bodyPr>
            <a:lstStyle/>
            <a:p>
              <a:pPr lvl="0">
                <a:defRPr lang="ko-KR" altLang="en-US"/>
              </a:pPr>
              <a:r>
                <a:rPr lang="ko-KR" altLang="en-US" sz="2000" b="1">
                  <a:latin typeface="+mn-ea"/>
                </a:rPr>
                <a:t>六極  </a:t>
              </a:r>
              <a:r>
                <a:rPr lang="en-US" altLang="ko-KR" sz="2000" b="1">
                  <a:latin typeface="+mn-ea"/>
                </a:rPr>
                <a:t>:</a:t>
              </a:r>
              <a:r>
                <a:rPr lang="ko-KR" altLang="en-US" sz="2000" b="1">
                  <a:latin typeface="+mn-ea"/>
                </a:rPr>
                <a:t>  </a:t>
              </a:r>
              <a:r>
                <a:rPr lang="en-US" altLang="ko-KR" sz="2000" b="1">
                  <a:solidFill>
                    <a:srgbClr val="0000ff"/>
                  </a:solidFill>
                  <a:latin typeface="+mn-ea"/>
                </a:rPr>
                <a:t>(</a:t>
              </a:r>
              <a:r>
                <a:rPr lang="ko-KR" altLang="en-US" sz="2000" b="1">
                  <a:solidFill>
                    <a:srgbClr val="0000ff"/>
                  </a:solidFill>
                  <a:latin typeface="+mn-ea"/>
                </a:rPr>
                <a:t>凶短折</a:t>
              </a:r>
              <a:r>
                <a:rPr lang="en-US" altLang="ko-KR" sz="2000" b="1">
                  <a:solidFill>
                    <a:srgbClr val="0000ff"/>
                  </a:solidFill>
                  <a:latin typeface="+mn-ea"/>
                </a:rPr>
                <a:t>  ·  </a:t>
              </a:r>
              <a:r>
                <a:rPr lang="ko-KR" altLang="en-US" sz="2000" b="1">
                  <a:solidFill>
                    <a:srgbClr val="0000ff"/>
                  </a:solidFill>
                  <a:latin typeface="+mn-ea"/>
                </a:rPr>
                <a:t>疾 </a:t>
              </a:r>
              <a:r>
                <a:rPr lang="en-US" altLang="ko-KR" sz="2000" b="1">
                  <a:solidFill>
                    <a:srgbClr val="0000ff"/>
                  </a:solidFill>
                  <a:latin typeface="+mn-ea"/>
                </a:rPr>
                <a:t>· </a:t>
              </a:r>
              <a:r>
                <a:rPr lang="ko-KR" altLang="en-US" sz="2000" b="1">
                  <a:solidFill>
                    <a:srgbClr val="0000ff"/>
                  </a:solidFill>
                  <a:latin typeface="+mn-ea"/>
                </a:rPr>
                <a:t>憂 </a:t>
              </a:r>
              <a:r>
                <a:rPr lang="en-US" altLang="ko-KR" sz="2000" b="1">
                  <a:solidFill>
                    <a:srgbClr val="0000ff"/>
                  </a:solidFill>
                  <a:latin typeface="+mn-ea"/>
                </a:rPr>
                <a:t>·</a:t>
              </a:r>
              <a:r>
                <a:rPr lang="ko-KR" altLang="en-US" sz="2000" b="1">
                  <a:solidFill>
                    <a:srgbClr val="0000ff"/>
                  </a:solidFill>
                  <a:latin typeface="+mn-ea"/>
                </a:rPr>
                <a:t> 貧 </a:t>
              </a:r>
              <a:r>
                <a:rPr lang="en-US" altLang="ko-KR" sz="2000" b="1">
                  <a:solidFill>
                    <a:srgbClr val="0000ff"/>
                  </a:solidFill>
                  <a:latin typeface="+mn-ea"/>
                </a:rPr>
                <a:t>·</a:t>
              </a:r>
              <a:r>
                <a:rPr lang="ko-KR" altLang="en-US" sz="2000" b="1">
                  <a:solidFill>
                    <a:srgbClr val="0000ff"/>
                  </a:solidFill>
                  <a:latin typeface="+mn-ea"/>
                </a:rPr>
                <a:t> 惡 </a:t>
              </a:r>
              <a:r>
                <a:rPr lang="en-US" altLang="ko-KR" sz="2000" b="1">
                  <a:solidFill>
                    <a:srgbClr val="0000ff"/>
                  </a:solidFill>
                  <a:latin typeface="+mn-ea"/>
                </a:rPr>
                <a:t>·</a:t>
              </a:r>
              <a:r>
                <a:rPr lang="ko-KR" altLang="en-US" sz="2000" b="1">
                  <a:solidFill>
                    <a:srgbClr val="0000ff"/>
                  </a:solidFill>
                  <a:latin typeface="+mn-ea"/>
                </a:rPr>
                <a:t> 弱</a:t>
              </a:r>
              <a:r>
                <a:rPr lang="en-US" altLang="ko-KR" sz="2000" b="1">
                  <a:solidFill>
                    <a:srgbClr val="0000ff"/>
                  </a:solidFill>
                  <a:latin typeface="+mn-ea"/>
                </a:rPr>
                <a:t>)</a:t>
              </a:r>
              <a:endParaRPr lang="en-US" altLang="ko-KR" sz="2000" b="1">
                <a:solidFill>
                  <a:srgbClr val="0000ff"/>
                </a:solidFill>
                <a:latin typeface="+mn-ea"/>
              </a:endParaRPr>
            </a:p>
          </p:txBody>
        </p:sp>
        <p:sp>
          <p:nvSpPr>
            <p:cNvPr id="7" name="직사각형 6"/>
            <p:cNvSpPr/>
            <p:nvPr/>
          </p:nvSpPr>
          <p:spPr>
            <a:xfrm>
              <a:off x="1187624" y="5220692"/>
              <a:ext cx="6624736" cy="12241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b="1">
                <a:latin typeface="+mn-ea"/>
              </a:endParaRPr>
            </a:p>
          </p:txBody>
        </p:sp>
      </p:grpSp>
      <p:sp>
        <p:nvSpPr>
          <p:cNvPr id="8" name="TextBox 35"/>
          <p:cNvSpPr txBox="1"/>
          <p:nvPr/>
        </p:nvSpPr>
        <p:spPr>
          <a:xfrm>
            <a:off x="683567" y="2901265"/>
            <a:ext cx="7776864" cy="2554655"/>
          </a:xfrm>
          <a:prstGeom prst="rect">
            <a:avLst/>
          </a:prstGeom>
          <a:noFill/>
        </p:spPr>
        <p:txBody>
          <a:bodyPr wrap="square">
            <a:spAutoFit/>
          </a:bodyPr>
          <a:lstStyle/>
          <a:p>
            <a:pPr>
              <a:lnSpc>
                <a:spcPct val="150000"/>
              </a:lnSpc>
              <a:defRPr lang="ko-KR" altLang="en-US"/>
            </a:pPr>
            <a:r>
              <a:rPr lang="ko-KR" altLang="en-US" b="1">
                <a:latin typeface="+mn-ea"/>
              </a:rPr>
              <a:t>◦ 壽       : 장수하는 福</a:t>
            </a:r>
            <a:endParaRPr lang="ko-KR" altLang="en-US" b="1">
              <a:latin typeface="+mn-ea"/>
            </a:endParaRPr>
          </a:p>
          <a:p>
            <a:pPr>
              <a:lnSpc>
                <a:spcPct val="150000"/>
              </a:lnSpc>
              <a:defRPr lang="ko-KR" altLang="en-US"/>
            </a:pPr>
            <a:r>
              <a:rPr lang="ko-KR" altLang="en-US" b="1">
                <a:latin typeface="+mn-ea"/>
              </a:rPr>
              <a:t>◦</a:t>
            </a:r>
            <a:r>
              <a:rPr lang="ko-KR" altLang="en-US" b="1">
                <a:latin typeface="+mn-ea"/>
              </a:rPr>
              <a:t> 康寧    : 몸과 마음이 건강하고 깨끗한 상태에서 편안하게 사는 福</a:t>
            </a:r>
            <a:endParaRPr lang="ko-KR" altLang="en-US" b="1">
              <a:latin typeface="+mn-ea"/>
            </a:endParaRPr>
          </a:p>
          <a:p>
            <a:pPr>
              <a:lnSpc>
                <a:spcPct val="150000"/>
              </a:lnSpc>
              <a:defRPr lang="ko-KR" altLang="en-US"/>
            </a:pPr>
            <a:r>
              <a:rPr lang="ko-KR" altLang="en-US" b="1">
                <a:latin typeface="+mn-ea"/>
              </a:rPr>
              <a:t>◦ 攸好德 : 남에게 많은 것을 배풀고 善行과 德을 쌓는 福</a:t>
            </a:r>
            <a:endParaRPr lang="ko-KR" altLang="en-US" b="1">
              <a:latin typeface="+mn-ea"/>
            </a:endParaRPr>
          </a:p>
          <a:p>
            <a:pPr>
              <a:lnSpc>
                <a:spcPct val="150000"/>
              </a:lnSpc>
              <a:defRPr lang="ko-KR" altLang="en-US"/>
            </a:pPr>
            <a:r>
              <a:rPr lang="ko-KR" altLang="en-US" b="1">
                <a:latin typeface="+mn-ea"/>
              </a:rPr>
              <a:t>             </a:t>
            </a:r>
            <a:r>
              <a:rPr lang="ko-KR" altLang="en-US" b="1">
                <a:solidFill>
                  <a:srgbClr val="ff0000"/>
                </a:solidFill>
                <a:latin typeface="+mn-ea"/>
              </a:rPr>
              <a:t> </a:t>
            </a:r>
            <a:r>
              <a:rPr lang="ko-KR" altLang="en-US" b="1">
                <a:solidFill>
                  <a:srgbClr val="0000ff"/>
                </a:solidFill>
                <a:latin typeface="+mn-ea"/>
              </a:rPr>
              <a:t>(好德 : 행복의 근원)</a:t>
            </a:r>
            <a:endParaRPr lang="ko-KR" altLang="en-US" b="1">
              <a:solidFill>
                <a:srgbClr val="0000ff"/>
              </a:solidFill>
              <a:latin typeface="+mn-ea"/>
            </a:endParaRPr>
          </a:p>
          <a:p>
            <a:pPr>
              <a:lnSpc>
                <a:spcPct val="150000"/>
              </a:lnSpc>
              <a:defRPr lang="ko-KR" altLang="en-US"/>
            </a:pPr>
            <a:r>
              <a:rPr lang="ko-KR" altLang="en-US" b="1">
                <a:latin typeface="+mn-ea"/>
              </a:rPr>
              <a:t>◦ 考終命 : 일생을 건강하게 살다가 고통없이 평안하게 生을 마칠 수 있는 </a:t>
            </a:r>
            <a:endParaRPr lang="ko-KR" altLang="en-US" b="1">
              <a:latin typeface="+mn-ea"/>
            </a:endParaRPr>
          </a:p>
          <a:p>
            <a:pPr>
              <a:lnSpc>
                <a:spcPct val="150000"/>
              </a:lnSpc>
              <a:defRPr lang="ko-KR" altLang="en-US"/>
            </a:pPr>
            <a:r>
              <a:rPr lang="ko-KR" altLang="en-US" b="1">
                <a:latin typeface="+mn-ea"/>
              </a:rPr>
              <a:t>              죽음의 福 (일생을 일관하여 앞일을 계획하는 것) </a:t>
            </a:r>
            <a:endParaRPr lang="ko-KR" altLang="en-US" b="1">
              <a:latin typeface="+mn-ea"/>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rot="0">
            <a:off x="755575" y="4502378"/>
            <a:ext cx="7920880" cy="1014854"/>
            <a:chOff x="827582" y="3131676"/>
            <a:chExt cx="7920880" cy="1014854"/>
          </a:xfrm>
        </p:grpSpPr>
        <p:sp>
          <p:nvSpPr>
            <p:cNvPr id="3" name="TextBox 2"/>
            <p:cNvSpPr txBox="1"/>
            <p:nvPr/>
          </p:nvSpPr>
          <p:spPr>
            <a:xfrm>
              <a:off x="827582" y="3131676"/>
              <a:ext cx="7920879" cy="643379"/>
            </a:xfrm>
            <a:prstGeom prst="rect">
              <a:avLst/>
            </a:prstGeom>
            <a:noFill/>
          </p:spPr>
          <p:txBody>
            <a:bodyPr wrap="square">
              <a:spAutoFit/>
            </a:bodyPr>
            <a:lstStyle/>
            <a:p>
              <a:pPr lvl="0">
                <a:defRPr lang="ko-KR" altLang="en-US"/>
              </a:pPr>
              <a:r>
                <a:rPr lang="en-US" altLang="ko-KR" b="1">
                  <a:latin typeface="+mn-ea"/>
                </a:rPr>
                <a:t>◦ </a:t>
              </a:r>
              <a:r>
                <a:rPr lang="ko-KR" altLang="en-US" b="1">
                  <a:solidFill>
                    <a:srgbClr val="ff0000"/>
                  </a:solidFill>
                  <a:latin typeface="+mn-ea"/>
                </a:rPr>
                <a:t>삶은 愛慾의 世界</a:t>
              </a:r>
              <a:r>
                <a:rPr lang="en-US" altLang="ko-KR" b="1">
                  <a:latin typeface="+mn-ea"/>
                </a:rPr>
                <a:t>   </a:t>
              </a:r>
              <a:endParaRPr lang="en-US" altLang="ko-KR" b="1">
                <a:latin typeface="+mn-ea"/>
              </a:endParaRPr>
            </a:p>
            <a:p>
              <a:pPr lvl="0">
                <a:defRPr lang="ko-KR" altLang="en-US"/>
              </a:pPr>
              <a:r>
                <a:rPr lang="en-US" altLang="ko-KR" b="1">
                  <a:latin typeface="+mn-ea"/>
                </a:rPr>
                <a:t> (</a:t>
              </a:r>
              <a:r>
                <a:rPr lang="ko-KR" altLang="en-US" b="1">
                  <a:latin typeface="+mn-ea"/>
                </a:rPr>
                <a:t>즐거움</a:t>
              </a:r>
              <a:r>
                <a:rPr lang="en-US" altLang="ko-KR" b="1">
                  <a:latin typeface="+mn-ea"/>
                </a:rPr>
                <a:t>·</a:t>
              </a:r>
              <a:r>
                <a:rPr lang="ko-KR" altLang="en-US" b="1">
                  <a:latin typeface="+mn-ea"/>
                </a:rPr>
                <a:t>슬픔</a:t>
              </a:r>
              <a:r>
                <a:rPr lang="en-US" altLang="ko-KR" b="1">
                  <a:latin typeface="+mn-ea"/>
                </a:rPr>
                <a:t> ·</a:t>
              </a:r>
              <a:r>
                <a:rPr lang="ko-KR" altLang="en-US" b="1">
                  <a:latin typeface="+mn-ea"/>
                </a:rPr>
                <a:t>사랑</a:t>
              </a:r>
              <a:r>
                <a:rPr lang="en-US" altLang="ko-KR" b="1">
                  <a:latin typeface="+mn-ea"/>
                </a:rPr>
                <a:t> · </a:t>
              </a:r>
              <a:r>
                <a:rPr lang="ko-KR" altLang="en-US" b="1">
                  <a:latin typeface="+mn-ea"/>
                </a:rPr>
                <a:t>미움</a:t>
              </a:r>
              <a:r>
                <a:rPr lang="en-US" altLang="ko-KR" b="1">
                  <a:latin typeface="+mn-ea"/>
                </a:rPr>
                <a:t> ·</a:t>
              </a:r>
              <a:r>
                <a:rPr lang="ko-KR" altLang="en-US" b="1">
                  <a:latin typeface="+mn-ea"/>
                </a:rPr>
                <a:t>애착</a:t>
              </a:r>
              <a:r>
                <a:rPr lang="en-US" altLang="ko-KR" b="1">
                  <a:latin typeface="+mn-ea"/>
                </a:rPr>
                <a:t> ·</a:t>
              </a:r>
              <a:r>
                <a:rPr lang="ko-KR" altLang="en-US" b="1">
                  <a:latin typeface="+mn-ea"/>
                </a:rPr>
                <a:t>갈망</a:t>
              </a:r>
              <a:r>
                <a:rPr lang="en-US" altLang="ko-KR" b="1">
                  <a:latin typeface="+mn-ea"/>
                </a:rPr>
                <a:t> ·</a:t>
              </a:r>
              <a:r>
                <a:rPr lang="ko-KR" altLang="en-US" b="1">
                  <a:latin typeface="+mn-ea"/>
                </a:rPr>
                <a:t>불신</a:t>
              </a:r>
              <a:r>
                <a:rPr lang="en-US" altLang="ko-KR" b="1">
                  <a:latin typeface="+mn-ea"/>
                </a:rPr>
                <a:t> ·</a:t>
              </a:r>
              <a:r>
                <a:rPr lang="ko-KR" altLang="en-US" b="1">
                  <a:latin typeface="+mn-ea"/>
                </a:rPr>
                <a:t>이별 </a:t>
              </a:r>
              <a:r>
                <a:rPr lang="en-US" altLang="ko-KR" b="1">
                  <a:latin typeface="+mn-ea"/>
                </a:rPr>
                <a:t>· </a:t>
              </a:r>
              <a:r>
                <a:rPr lang="ko-KR" altLang="en-US" b="1">
                  <a:latin typeface="+mn-ea"/>
                </a:rPr>
                <a:t>목마름</a:t>
              </a:r>
              <a:r>
                <a:rPr lang="en-US" altLang="ko-KR" b="1">
                  <a:latin typeface="+mn-ea"/>
                </a:rPr>
                <a:t> ·</a:t>
              </a:r>
              <a:r>
                <a:rPr lang="ko-KR" altLang="en-US" b="1">
                  <a:latin typeface="+mn-ea"/>
                </a:rPr>
                <a:t>굶주림</a:t>
              </a:r>
              <a:r>
                <a:rPr lang="en-US" altLang="ko-KR" b="1">
                  <a:latin typeface="+mn-ea"/>
                </a:rPr>
                <a:t> )</a:t>
              </a:r>
              <a:endParaRPr lang="en-US" altLang="ko-KR" b="1">
                <a:latin typeface="+mn-ea"/>
              </a:endParaRPr>
            </a:p>
          </p:txBody>
        </p:sp>
        <p:cxnSp>
          <p:nvCxnSpPr>
            <p:cNvPr id="4" name="직선 화살표 연결선 3"/>
            <p:cNvCxnSpPr/>
            <p:nvPr/>
          </p:nvCxnSpPr>
          <p:spPr>
            <a:xfrm>
              <a:off x="1295636" y="3959768"/>
              <a:ext cx="494839" cy="0"/>
            </a:xfrm>
            <a:prstGeom prst="straightConnector1">
              <a:avLst/>
            </a:prstGeom>
            <a:ln w="76200">
              <a:solidFill>
                <a:schemeClr val="accent3">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99692" y="3779748"/>
              <a:ext cx="6671186" cy="366782"/>
            </a:xfrm>
            <a:prstGeom prst="rect">
              <a:avLst/>
            </a:prstGeom>
            <a:noFill/>
            <a:ln w="76200">
              <a:noFill/>
            </a:ln>
          </p:spPr>
          <p:txBody>
            <a:bodyPr wrap="none">
              <a:spAutoFit/>
            </a:bodyPr>
            <a:lstStyle/>
            <a:p>
              <a:pPr lvl="0">
                <a:defRPr lang="ko-KR" altLang="en-US"/>
              </a:pPr>
              <a:r>
                <a:rPr lang="ko-KR" altLang="en-US" b="1">
                  <a:latin typeface="+mn-ea"/>
                </a:rPr>
                <a:t>불안하고</a:t>
              </a:r>
              <a:r>
                <a:rPr lang="en-US" altLang="ko-KR" b="1">
                  <a:latin typeface="+mn-ea"/>
                </a:rPr>
                <a:t>,</a:t>
              </a:r>
              <a:r>
                <a:rPr lang="ko-KR" altLang="en-US" b="1">
                  <a:latin typeface="+mn-ea"/>
                </a:rPr>
                <a:t> 불편하고</a:t>
              </a:r>
              <a:r>
                <a:rPr lang="en-US" altLang="ko-KR" b="1">
                  <a:latin typeface="+mn-ea"/>
                </a:rPr>
                <a:t>, </a:t>
              </a:r>
              <a:r>
                <a:rPr lang="ko-KR" altLang="en-US" b="1">
                  <a:latin typeface="+mn-ea"/>
                </a:rPr>
                <a:t>괴로워하고</a:t>
              </a:r>
              <a:r>
                <a:rPr lang="en-US" altLang="ko-KR" b="1">
                  <a:latin typeface="+mn-ea"/>
                </a:rPr>
                <a:t>, </a:t>
              </a:r>
              <a:r>
                <a:rPr lang="ko-KR" altLang="en-US" b="1">
                  <a:latin typeface="+mn-ea"/>
                </a:rPr>
                <a:t>무엇인가를 바라면서 살아간다</a:t>
              </a:r>
              <a:r>
                <a:rPr lang="en-US" altLang="ko-KR" b="1">
                  <a:latin typeface="+mn-ea"/>
                </a:rPr>
                <a:t>.</a:t>
              </a:r>
              <a:endParaRPr lang="ko-KR" altLang="en-US" b="1">
                <a:latin typeface="+mn-ea"/>
              </a:endParaRPr>
            </a:p>
          </p:txBody>
        </p:sp>
      </p:grpSp>
      <p:sp>
        <p:nvSpPr>
          <p:cNvPr id="6" name="TextBox 5"/>
          <p:cNvSpPr txBox="1"/>
          <p:nvPr/>
        </p:nvSpPr>
        <p:spPr>
          <a:xfrm>
            <a:off x="971600" y="548680"/>
            <a:ext cx="1767790" cy="420965"/>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삶의 과정</a:t>
            </a:r>
            <a:endParaRPr lang="ko-KR" altLang="en-US" sz="2200" b="1">
              <a:latin typeface="HY둥근고딕B"/>
              <a:ea typeface="HY둥근고딕B"/>
            </a:endParaRPr>
          </a:p>
        </p:txBody>
      </p:sp>
      <p:sp>
        <p:nvSpPr>
          <p:cNvPr id="7" name="TextBox 6"/>
          <p:cNvSpPr txBox="1"/>
          <p:nvPr/>
        </p:nvSpPr>
        <p:spPr>
          <a:xfrm>
            <a:off x="791580" y="2884294"/>
            <a:ext cx="7898843" cy="369332"/>
          </a:xfrm>
          <a:prstGeom prst="rect">
            <a:avLst/>
          </a:prstGeom>
          <a:noFill/>
        </p:spPr>
        <p:txBody>
          <a:bodyPr vert="horz" wrap="square" lIns="91438" tIns="45718" rIns="91438" bIns="45718" anchor="t">
            <a:spAutoFit/>
          </a:bodyPr>
          <a:lstStyle/>
          <a:p>
            <a:pPr lvl="0">
              <a:defRPr lang="ko-KR" altLang="en-US"/>
            </a:pPr>
            <a:r>
              <a:rPr lang="en-US" altLang="ko-KR" b="1">
                <a:latin typeface="+mn-ea"/>
              </a:rPr>
              <a:t>◦ </a:t>
            </a:r>
            <a:r>
              <a:rPr lang="ko-KR" altLang="en-US" sz="1700" b="1" spc="-56">
                <a:solidFill>
                  <a:srgbClr val="0000ff"/>
                </a:solidFill>
                <a:latin typeface="+mn-ea"/>
              </a:rPr>
              <a:t>출생 ∙ 성장 ∙ 결혼 ∙ 출산 </a:t>
            </a:r>
            <a:r>
              <a:rPr lang="ko-KR" altLang="en-US" sz="1700" b="1" spc="-56">
                <a:solidFill>
                  <a:srgbClr val="0000ff"/>
                </a:solidFill>
                <a:latin typeface="굴림"/>
              </a:rPr>
              <a:t>∙ 자녀양육 </a:t>
            </a:r>
            <a:r>
              <a:rPr lang="ko-KR" altLang="en-US" sz="1700" b="1" spc="-56">
                <a:solidFill>
                  <a:srgbClr val="0000ff"/>
                </a:solidFill>
                <a:latin typeface="+mn-ea"/>
              </a:rPr>
              <a:t>∙ 부모봉양∙ 취업 ∙ 사회활동 ∙ 은퇴</a:t>
            </a:r>
            <a:r>
              <a:rPr lang="en-US" altLang="ko-KR" sz="1700" b="1" spc="-56">
                <a:solidFill>
                  <a:srgbClr val="0000ff"/>
                </a:solidFill>
                <a:latin typeface="+mn-ea"/>
              </a:rPr>
              <a:t>(</a:t>
            </a:r>
            <a:r>
              <a:rPr lang="ko-KR" altLang="en-US" sz="1700" b="1" spc="-56">
                <a:solidFill>
                  <a:srgbClr val="0000ff"/>
                </a:solidFill>
                <a:latin typeface="+mn-ea"/>
              </a:rPr>
              <a:t>노후</a:t>
            </a:r>
            <a:r>
              <a:rPr lang="en-US" altLang="ko-KR" sz="1700" b="1" spc="-56">
                <a:solidFill>
                  <a:srgbClr val="0000ff"/>
                </a:solidFill>
                <a:latin typeface="+mn-ea"/>
              </a:rPr>
              <a:t>) ∙ </a:t>
            </a:r>
            <a:r>
              <a:rPr lang="ko-KR" altLang="en-US" sz="1700" b="1" spc="-56">
                <a:solidFill>
                  <a:srgbClr val="0000ff"/>
                </a:solidFill>
                <a:latin typeface="+mn-ea"/>
              </a:rPr>
              <a:t>사망 </a:t>
            </a:r>
            <a:endParaRPr lang="ko-KR" altLang="en-US" sz="1700" b="1" spc="-56">
              <a:solidFill>
                <a:srgbClr val="0000ff"/>
              </a:solidFill>
              <a:latin typeface="+mn-ea"/>
            </a:endParaRPr>
          </a:p>
        </p:txBody>
      </p:sp>
      <p:sp>
        <p:nvSpPr>
          <p:cNvPr id="11" name="TextBox 10"/>
          <p:cNvSpPr txBox="1"/>
          <p:nvPr/>
        </p:nvSpPr>
        <p:spPr>
          <a:xfrm>
            <a:off x="755576" y="1052736"/>
            <a:ext cx="7596842" cy="646331"/>
          </a:xfrm>
          <a:prstGeom prst="rect">
            <a:avLst/>
          </a:prstGeom>
          <a:noFill/>
        </p:spPr>
        <p:txBody>
          <a:bodyPr wrap="square">
            <a:spAutoFit/>
          </a:bodyPr>
          <a:lstStyle/>
          <a:p>
            <a:pPr lvl="0">
              <a:defRPr lang="ko-KR" altLang="en-US"/>
            </a:pPr>
            <a:r>
              <a:rPr lang="en-US" altLang="ko-KR" b="1">
                <a:latin typeface="+mn-ea"/>
              </a:rPr>
              <a:t>◦ </a:t>
            </a:r>
            <a:r>
              <a:rPr lang="ko-KR" altLang="en-US" b="1">
                <a:latin typeface="+mn-ea"/>
              </a:rPr>
              <a:t>인간 삶의 과정은 역동적인 안정과 변화의 연속이며</a:t>
            </a:r>
            <a:r>
              <a:rPr lang="en-US" altLang="ko-KR" b="1">
                <a:latin typeface="+mn-ea"/>
              </a:rPr>
              <a:t>, </a:t>
            </a:r>
            <a:r>
              <a:rPr lang="ko-KR" altLang="en-US" b="1">
                <a:latin typeface="+mn-ea"/>
              </a:rPr>
              <a:t>이러한 변화를 발달이라고 한다</a:t>
            </a:r>
            <a:r>
              <a:rPr lang="en-US" altLang="ko-KR" b="1">
                <a:latin typeface="+mn-ea"/>
              </a:rPr>
              <a:t>(</a:t>
            </a:r>
            <a:r>
              <a:rPr lang="ko-KR" altLang="en-US" b="1">
                <a:solidFill>
                  <a:srgbClr val="ff0000"/>
                </a:solidFill>
                <a:latin typeface="+mn-ea"/>
              </a:rPr>
              <a:t>상승적 발달</a:t>
            </a:r>
            <a:r>
              <a:rPr lang="en-US" altLang="ko-KR" b="1">
                <a:solidFill>
                  <a:srgbClr val="ff0000"/>
                </a:solidFill>
                <a:latin typeface="+mn-ea"/>
              </a:rPr>
              <a:t> </a:t>
            </a:r>
            <a:r>
              <a:rPr lang="en-US" altLang="ko-KR" b="1">
                <a:solidFill>
                  <a:srgbClr val="ff0000"/>
                </a:solidFill>
                <a:latin typeface="굴림"/>
                <a:ea typeface="굴림"/>
              </a:rPr>
              <a:t>∙</a:t>
            </a:r>
            <a:r>
              <a:rPr lang="en-US" altLang="ko-KR" b="1">
                <a:solidFill>
                  <a:srgbClr val="ff0000"/>
                </a:solidFill>
                <a:latin typeface="+mn-ea"/>
              </a:rPr>
              <a:t> </a:t>
            </a:r>
            <a:r>
              <a:rPr lang="ko-KR" altLang="en-US" b="1">
                <a:solidFill>
                  <a:srgbClr val="ff0000"/>
                </a:solidFill>
                <a:latin typeface="+mn-ea"/>
              </a:rPr>
              <a:t>퇴행적 발달</a:t>
            </a:r>
            <a:r>
              <a:rPr lang="en-US" altLang="ko-KR" b="1">
                <a:latin typeface="+mn-ea"/>
              </a:rPr>
              <a:t>).</a:t>
            </a:r>
            <a:endParaRPr lang="ko-KR" altLang="en-US" b="1">
              <a:latin typeface="+mn-ea"/>
            </a:endParaRPr>
          </a:p>
        </p:txBody>
      </p:sp>
      <p:grpSp>
        <p:nvGrpSpPr>
          <p:cNvPr id="9" name="그룹 8"/>
          <p:cNvGrpSpPr/>
          <p:nvPr/>
        </p:nvGrpSpPr>
        <p:grpSpPr>
          <a:xfrm rot="0">
            <a:off x="791581" y="3698274"/>
            <a:ext cx="6954337" cy="776571"/>
            <a:chOff x="755576" y="3785361"/>
            <a:chExt cx="6954337" cy="776571"/>
          </a:xfrm>
        </p:grpSpPr>
        <p:sp>
          <p:nvSpPr>
            <p:cNvPr id="2" name="TextBox 1"/>
            <p:cNvSpPr txBox="1"/>
            <p:nvPr/>
          </p:nvSpPr>
          <p:spPr>
            <a:xfrm>
              <a:off x="755576" y="3785361"/>
              <a:ext cx="5685802" cy="369332"/>
            </a:xfrm>
            <a:prstGeom prst="rect">
              <a:avLst/>
            </a:prstGeom>
            <a:noFill/>
          </p:spPr>
          <p:txBody>
            <a:bodyPr wrap="none">
              <a:spAutoFit/>
            </a:bodyPr>
            <a:lstStyle/>
            <a:p>
              <a:pPr lvl="0">
                <a:defRPr lang="ko-KR" altLang="en-US"/>
              </a:pPr>
              <a:r>
                <a:rPr lang="en-US" altLang="ko-KR" b="1">
                  <a:latin typeface="+mn-ea"/>
                </a:rPr>
                <a:t>◦ </a:t>
              </a:r>
              <a:r>
                <a:rPr lang="ko-KR" altLang="en-US" b="1">
                  <a:solidFill>
                    <a:srgbClr val="ff0000"/>
                  </a:solidFill>
                  <a:latin typeface="+mn-ea"/>
                </a:rPr>
                <a:t>삶은 苦海</a:t>
              </a:r>
              <a:r>
                <a:rPr lang="ko-KR" altLang="en-US" b="1">
                  <a:latin typeface="+mn-ea"/>
                </a:rPr>
                <a:t>      </a:t>
              </a:r>
              <a:r>
                <a:rPr lang="en-US" altLang="ko-KR" b="1">
                  <a:latin typeface="+mn-ea"/>
                </a:rPr>
                <a:t>	     (</a:t>
              </a:r>
              <a:r>
                <a:rPr lang="ko-KR" altLang="en-US" b="1">
                  <a:latin typeface="+mn-ea"/>
                </a:rPr>
                <a:t>生</a:t>
              </a:r>
              <a:r>
                <a:rPr lang="en-US" altLang="ko-KR" b="1">
                  <a:latin typeface="+mn-ea"/>
                </a:rPr>
                <a:t>·</a:t>
              </a:r>
              <a:r>
                <a:rPr lang="ko-KR" altLang="en-US" b="1">
                  <a:latin typeface="+mn-ea"/>
                </a:rPr>
                <a:t>老</a:t>
              </a:r>
              <a:r>
                <a:rPr lang="en-US" altLang="ko-KR" b="1">
                  <a:latin typeface="+mn-ea"/>
                </a:rPr>
                <a:t>·</a:t>
              </a:r>
              <a:r>
                <a:rPr lang="ko-KR" altLang="en-US" b="1">
                  <a:latin typeface="+mn-ea"/>
                </a:rPr>
                <a:t>病</a:t>
              </a:r>
              <a:r>
                <a:rPr lang="en-US" altLang="ko-KR" b="1">
                  <a:latin typeface="+mn-ea"/>
                </a:rPr>
                <a:t>·</a:t>
              </a:r>
              <a:r>
                <a:rPr lang="ko-KR" altLang="en-US" b="1">
                  <a:latin typeface="+mn-ea"/>
                </a:rPr>
                <a:t>死</a:t>
              </a:r>
              <a:r>
                <a:rPr lang="en-US" altLang="ko-KR" b="1">
                  <a:latin typeface="+mn-ea"/>
                </a:rPr>
                <a:t> 	  ·    </a:t>
              </a:r>
              <a:r>
                <a:rPr lang="ko-KR" altLang="en-US" b="1">
                  <a:latin typeface="+mn-ea"/>
                </a:rPr>
                <a:t>憂</a:t>
              </a:r>
              <a:r>
                <a:rPr lang="en-US" altLang="ko-KR" b="1">
                  <a:latin typeface="+mn-ea"/>
                </a:rPr>
                <a:t>·</a:t>
              </a:r>
              <a:r>
                <a:rPr lang="ko-KR" altLang="en-US" b="1">
                  <a:latin typeface="+mn-ea"/>
                </a:rPr>
                <a:t>悲</a:t>
              </a:r>
              <a:r>
                <a:rPr lang="en-US" altLang="ko-KR" b="1">
                  <a:latin typeface="+mn-ea"/>
                </a:rPr>
                <a:t>·</a:t>
              </a:r>
              <a:r>
                <a:rPr lang="ko-KR" altLang="en-US" b="1">
                  <a:latin typeface="+mn-ea"/>
                </a:rPr>
                <a:t>苦</a:t>
              </a:r>
              <a:r>
                <a:rPr lang="en-US" altLang="ko-KR" b="1">
                  <a:latin typeface="+mn-ea"/>
                </a:rPr>
                <a:t>·</a:t>
              </a:r>
              <a:r>
                <a:rPr lang="ko-KR" altLang="en-US" b="1">
                  <a:latin typeface="+mn-ea"/>
                </a:rPr>
                <a:t>惱</a:t>
              </a:r>
              <a:r>
                <a:rPr lang="en-US" altLang="ko-KR" b="1">
                  <a:latin typeface="+mn-ea"/>
                </a:rPr>
                <a:t>) </a:t>
              </a:r>
              <a:endParaRPr lang="ko-KR" altLang="en-US" b="1">
                <a:latin typeface="+mn-ea"/>
              </a:endParaRPr>
            </a:p>
          </p:txBody>
        </p:sp>
        <p:sp>
          <p:nvSpPr>
            <p:cNvPr id="12" name="TextBox 11"/>
            <p:cNvSpPr txBox="1"/>
            <p:nvPr/>
          </p:nvSpPr>
          <p:spPr>
            <a:xfrm>
              <a:off x="2957385" y="4200763"/>
              <a:ext cx="4752528" cy="361169"/>
            </a:xfrm>
            <a:prstGeom prst="rect">
              <a:avLst/>
            </a:prstGeom>
            <a:noFill/>
          </p:spPr>
          <p:txBody>
            <a:bodyPr wrap="square">
              <a:spAutoFit/>
            </a:bodyPr>
            <a:lstStyle/>
            <a:p>
              <a:pPr lvl="0">
                <a:defRPr lang="ko-KR" altLang="en-US"/>
              </a:pPr>
              <a:r>
                <a:rPr lang="en-US" altLang="ko-KR" b="1">
                  <a:latin typeface="+mn-ea"/>
                </a:rPr>
                <a:t>(</a:t>
              </a:r>
              <a:r>
                <a:rPr lang="ko-KR" altLang="en-US" b="1">
                  <a:latin typeface="+mn-ea"/>
                </a:rPr>
                <a:t>사회문제와 관련된 </a:t>
              </a:r>
              <a:r>
                <a:rPr lang="ko-KR" altLang="en-US" b="1">
                  <a:solidFill>
                    <a:srgbClr val="ff0000"/>
                  </a:solidFill>
                  <a:latin typeface="+mn-ea"/>
                </a:rPr>
                <a:t>부족</a:t>
              </a:r>
              <a:r>
                <a:rPr lang="en-US" altLang="ko-KR" b="1">
                  <a:solidFill>
                    <a:srgbClr val="ff0000"/>
                  </a:solidFill>
                  <a:latin typeface="+mn-ea"/>
                </a:rPr>
                <a:t> · </a:t>
              </a:r>
              <a:r>
                <a:rPr lang="ko-KR" altLang="en-US" b="1">
                  <a:solidFill>
                    <a:srgbClr val="ff0000"/>
                  </a:solidFill>
                  <a:latin typeface="+mn-ea"/>
                </a:rPr>
                <a:t>불편</a:t>
              </a:r>
              <a:r>
                <a:rPr lang="en-US" altLang="ko-KR" b="1">
                  <a:solidFill>
                    <a:srgbClr val="ff0000"/>
                  </a:solidFill>
                  <a:latin typeface="+mn-ea"/>
                </a:rPr>
                <a:t> · </a:t>
              </a:r>
              <a:r>
                <a:rPr lang="ko-KR" altLang="en-US" b="1">
                  <a:solidFill>
                    <a:srgbClr val="ff0000"/>
                  </a:solidFill>
                  <a:latin typeface="+mn-ea"/>
                </a:rPr>
                <a:t>장애</a:t>
              </a:r>
              <a:r>
                <a:rPr lang="en-US" altLang="ko-KR" b="1">
                  <a:solidFill>
                    <a:srgbClr val="ff0000"/>
                  </a:solidFill>
                  <a:latin typeface="+mn-ea"/>
                </a:rPr>
                <a:t> · </a:t>
              </a:r>
              <a:r>
                <a:rPr lang="ko-KR" altLang="en-US" b="1">
                  <a:solidFill>
                    <a:srgbClr val="ff0000"/>
                  </a:solidFill>
                  <a:latin typeface="+mn-ea"/>
                </a:rPr>
                <a:t>고통</a:t>
              </a:r>
              <a:r>
                <a:rPr lang="en-US" altLang="ko-KR" b="1">
                  <a:solidFill>
                    <a:srgbClr val="ff0000"/>
                  </a:solidFill>
                  <a:latin typeface="+mn-ea"/>
                </a:rPr>
                <a:t>)</a:t>
              </a:r>
              <a:endParaRPr lang="ko-KR" altLang="en-US" b="1">
                <a:solidFill>
                  <a:srgbClr val="ff0000"/>
                </a:solidFill>
                <a:latin typeface="+mn-ea"/>
              </a:endParaRPr>
            </a:p>
          </p:txBody>
        </p:sp>
      </p:grpSp>
      <p:sp>
        <p:nvSpPr>
          <p:cNvPr id="13" name="TextBox 12"/>
          <p:cNvSpPr txBox="1"/>
          <p:nvPr/>
        </p:nvSpPr>
        <p:spPr>
          <a:xfrm>
            <a:off x="773570" y="1911204"/>
            <a:ext cx="7398827" cy="910374"/>
          </a:xfrm>
          <a:prstGeom prst="rect">
            <a:avLst/>
          </a:prstGeom>
          <a:noFill/>
        </p:spPr>
        <p:txBody>
          <a:bodyPr vert="horz" wrap="square" lIns="91438" tIns="45718" rIns="91438" bIns="45718" anchor="t">
            <a:spAutoFit/>
          </a:bodyPr>
          <a:lstStyle/>
          <a:p>
            <a:pPr lvl="0">
              <a:defRPr lang="ko-KR" altLang="en-US"/>
            </a:pPr>
            <a:r>
              <a:rPr lang="en-US" altLang="ko-KR" b="1">
                <a:latin typeface="+mn-ea"/>
              </a:rPr>
              <a:t>◦ </a:t>
            </a:r>
            <a:r>
              <a:rPr lang="ko-KR" altLang="en-US" b="1" spc="-112">
                <a:solidFill>
                  <a:schemeClr val="tx1"/>
                </a:solidFill>
                <a:latin typeface="+mn-ea"/>
              </a:rPr>
              <a:t>인간은 동물적 인간</a:t>
            </a:r>
            <a:r>
              <a:rPr lang="en-US" altLang="ko-KR" b="1" spc="-112">
                <a:solidFill>
                  <a:schemeClr val="tx1"/>
                </a:solidFill>
                <a:latin typeface="+mn-ea"/>
              </a:rPr>
              <a:t>(animal man</a:t>
            </a:r>
            <a:r>
              <a:rPr lang="ko-KR" altLang="en-US" b="1" spc="-112">
                <a:solidFill>
                  <a:schemeClr val="tx1"/>
                </a:solidFill>
                <a:latin typeface="+mn-ea"/>
              </a:rPr>
              <a:t>)으로 태어나 사회적 동물(</a:t>
            </a:r>
            <a:r>
              <a:rPr lang="en-US" altLang="ko-KR" b="1" spc="-112">
                <a:solidFill>
                  <a:schemeClr val="tx1"/>
                </a:solidFill>
                <a:latin typeface="+mn-ea"/>
              </a:rPr>
              <a:t>social man</a:t>
            </a:r>
            <a:r>
              <a:rPr lang="ko-KR" altLang="en-US" b="1" spc="-112">
                <a:solidFill>
                  <a:schemeClr val="tx1"/>
                </a:solidFill>
                <a:latin typeface="+mn-ea"/>
              </a:rPr>
              <a:t>)로 </a:t>
            </a:r>
            <a:r>
              <a:rPr lang="ko-KR" altLang="en-US" b="1" spc="-77">
                <a:latin typeface="+mn-ea"/>
              </a:rPr>
              <a:t>성숙해간다</a:t>
            </a:r>
            <a:r>
              <a:rPr lang="en-US" altLang="ko-KR" b="1" spc="-77">
                <a:latin typeface="+mn-ea"/>
              </a:rPr>
              <a:t>. </a:t>
            </a:r>
            <a:r>
              <a:rPr lang="ko-KR" altLang="en-US" b="1" spc="-77">
                <a:latin typeface="+mn-ea"/>
              </a:rPr>
              <a:t>  동물적 인간이 퍼스낼러티를 지닌 하나의 인간다운 인간, 즉</a:t>
            </a:r>
            <a:r>
              <a:rPr lang="en-US" altLang="ko-KR" b="1" spc="-77">
                <a:latin typeface="+mn-ea"/>
              </a:rPr>
              <a:t> </a:t>
            </a:r>
            <a:r>
              <a:rPr lang="ko-KR" altLang="en-US" b="1" spc="-77">
                <a:latin typeface="+mn-ea"/>
              </a:rPr>
              <a:t>사회적 인간으로 되어 가는 과정을 </a:t>
            </a:r>
            <a:r>
              <a:rPr lang="ko-KR" altLang="en-US" b="1" spc="-77">
                <a:solidFill>
                  <a:srgbClr val="ff0000"/>
                </a:solidFill>
                <a:latin typeface="+mn-ea"/>
              </a:rPr>
              <a:t>사회화</a:t>
            </a:r>
            <a:r>
              <a:rPr lang="en-US" altLang="ko-KR" b="1" spc="-77">
                <a:solidFill>
                  <a:srgbClr val="ff0000"/>
                </a:solidFill>
                <a:latin typeface="+mn-ea"/>
              </a:rPr>
              <a:t>(socialization)</a:t>
            </a:r>
            <a:r>
              <a:rPr lang="ko-KR" altLang="en-US" b="1" spc="-77">
                <a:latin typeface="+mn-ea"/>
              </a:rPr>
              <a:t>라고 한다</a:t>
            </a:r>
            <a:r>
              <a:rPr lang="en-US" altLang="ko-KR" b="1" spc="-77">
                <a:latin typeface="+mn-ea"/>
              </a:rPr>
              <a:t>.</a:t>
            </a:r>
            <a:endParaRPr lang="en-US" altLang="ko-KR" b="1" spc="-77">
              <a:latin typeface="+mn-ea"/>
            </a:endParaRPr>
          </a:p>
        </p:txBody>
      </p:sp>
      <p:sp>
        <p:nvSpPr>
          <p:cNvPr id="14" name="TextBox 13"/>
          <p:cNvSpPr txBox="1"/>
          <p:nvPr/>
        </p:nvSpPr>
        <p:spPr>
          <a:xfrm>
            <a:off x="791581" y="3311696"/>
            <a:ext cx="5419695" cy="369332"/>
          </a:xfrm>
          <a:prstGeom prst="rect">
            <a:avLst/>
          </a:prstGeom>
          <a:noFill/>
        </p:spPr>
        <p:txBody>
          <a:bodyPr wrap="none">
            <a:spAutoFit/>
          </a:bodyPr>
          <a:lstStyle/>
          <a:p>
            <a:pPr lvl="0">
              <a:defRPr lang="ko-KR" altLang="en-US"/>
            </a:pPr>
            <a:r>
              <a:rPr lang="en-US" altLang="ko-KR" b="1">
                <a:latin typeface="+mn-ea"/>
              </a:rPr>
              <a:t>◦ </a:t>
            </a:r>
            <a:r>
              <a:rPr lang="ko-KR" altLang="en-US" b="1">
                <a:latin typeface="+mn-ea"/>
              </a:rPr>
              <a:t>가족</a:t>
            </a:r>
            <a:r>
              <a:rPr lang="en-US" altLang="ko-KR" b="1">
                <a:latin typeface="+mn-ea"/>
              </a:rPr>
              <a:t>, </a:t>
            </a:r>
            <a:r>
              <a:rPr lang="ko-KR" altLang="en-US" b="1">
                <a:latin typeface="+mn-ea"/>
              </a:rPr>
              <a:t>이웃</a:t>
            </a:r>
            <a:r>
              <a:rPr lang="en-US" altLang="ko-KR" b="1">
                <a:latin typeface="+mn-ea"/>
              </a:rPr>
              <a:t>, </a:t>
            </a:r>
            <a:r>
              <a:rPr lang="ko-KR" altLang="en-US" b="1">
                <a:latin typeface="+mn-ea"/>
              </a:rPr>
              <a:t>지역사회구성원과 함께 더불어 사는 삶</a:t>
            </a:r>
            <a:endParaRPr lang="ko-KR" altLang="en-US" b="1">
              <a:latin typeface="+mn-ea"/>
            </a:endParaRPr>
          </a:p>
        </p:txBody>
      </p:sp>
      <p:sp>
        <p:nvSpPr>
          <p:cNvPr id="16" name="TextBox 2"/>
          <p:cNvSpPr txBox="1"/>
          <p:nvPr/>
        </p:nvSpPr>
        <p:spPr>
          <a:xfrm>
            <a:off x="791580" y="5585018"/>
            <a:ext cx="7920882" cy="366202"/>
          </a:xfrm>
          <a:prstGeom prst="rect">
            <a:avLst/>
          </a:prstGeom>
          <a:noFill/>
        </p:spPr>
        <p:txBody>
          <a:bodyPr wrap="square">
            <a:spAutoFit/>
          </a:bodyPr>
          <a:lstStyle/>
          <a:p>
            <a:pPr lvl="0">
              <a:defRPr lang="ko-KR" altLang="en-US"/>
            </a:pPr>
            <a:r>
              <a:rPr lang="en-US" altLang="ko-KR" b="1">
                <a:latin typeface="+mn-ea"/>
              </a:rPr>
              <a:t>◦ </a:t>
            </a:r>
            <a:r>
              <a:rPr lang="ko-KR" altLang="en-US" b="1">
                <a:latin typeface="+mn-ea"/>
              </a:rPr>
              <a:t>삶은 버림으로써, 내려놓음으로써, 포기함으로써 얻어지는 행복</a:t>
            </a:r>
            <a:endParaRPr lang="ko-KR" altLang="en-US" b="1">
              <a:latin typeface="+mn-ea"/>
            </a:endParaRPr>
          </a:p>
        </p:txBody>
      </p:sp>
      <p:sp>
        <p:nvSpPr>
          <p:cNvPr id="1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548680"/>
            <a:ext cx="1163523" cy="449540"/>
          </a:xfrm>
          <a:prstGeom prst="rect">
            <a:avLst/>
          </a:prstGeom>
          <a:noFill/>
        </p:spPr>
        <p:txBody>
          <a:bodyPr wrap="none">
            <a:spAutoFit/>
          </a:bodyPr>
          <a:lstStyle/>
          <a:p>
            <a:pPr lvl="0">
              <a:defRPr lang="ko-KR" altLang="en-US"/>
            </a:pPr>
            <a:r>
              <a:rPr lang="en-US" altLang="ko-KR" sz="2400" b="1">
                <a:latin typeface="HY수평선B"/>
                <a:ea typeface="HY수평선B"/>
              </a:rPr>
              <a:t>2. </a:t>
            </a:r>
            <a:r>
              <a:rPr lang="ko-KR" altLang="en-US" sz="2400" b="1">
                <a:latin typeface="HY수평선B"/>
                <a:ea typeface="HY수평선B"/>
              </a:rPr>
              <a:t>복지</a:t>
            </a:r>
            <a:endParaRPr lang="ko-KR" altLang="en-US" sz="2400" b="1">
              <a:latin typeface="HY수평선B"/>
              <a:ea typeface="HY수평선B"/>
            </a:endParaRPr>
          </a:p>
        </p:txBody>
      </p:sp>
      <p:sp>
        <p:nvSpPr>
          <p:cNvPr id="3" name="TextBox 2"/>
          <p:cNvSpPr txBox="1"/>
          <p:nvPr/>
        </p:nvSpPr>
        <p:spPr>
          <a:xfrm>
            <a:off x="899592" y="1196752"/>
            <a:ext cx="6011747" cy="420593"/>
          </a:xfrm>
          <a:prstGeom prst="rect">
            <a:avLst/>
          </a:prstGeom>
          <a:noFill/>
        </p:spPr>
        <p:txBody>
          <a:bodyPr wrap="none">
            <a:spAutoFit/>
          </a:bodyPr>
          <a:lstStyle/>
          <a:p>
            <a:pPr lvl="0">
              <a:defRPr lang="ko-KR" altLang="en-US"/>
            </a:pPr>
            <a:r>
              <a:rPr lang="en-US" altLang="ko-KR" sz="2200" b="1">
                <a:latin typeface="HY둥근고딕B"/>
                <a:ea typeface="HY둥근고딕B"/>
              </a:rPr>
              <a:t>1) </a:t>
            </a:r>
            <a:r>
              <a:rPr lang="ko-KR" altLang="en-US" sz="2200" b="1">
                <a:latin typeface="HY둥근고딕B"/>
                <a:ea typeface="HY둥근고딕B"/>
              </a:rPr>
              <a:t>웰빙</a:t>
            </a:r>
            <a:r>
              <a:rPr lang="en-US" altLang="ko-KR" sz="2200" b="1">
                <a:latin typeface="HY둥근고딕B"/>
                <a:ea typeface="HY둥근고딕B"/>
              </a:rPr>
              <a:t>(well being</a:t>
            </a:r>
            <a:r>
              <a:rPr lang="ko-KR" altLang="en-US" sz="2200" b="1">
                <a:latin typeface="HY둥근고딕B"/>
                <a:ea typeface="HY둥근고딕B"/>
              </a:rPr>
              <a:t> </a:t>
            </a:r>
            <a:r>
              <a:rPr lang="en-US" altLang="ko-KR" sz="2200" b="1">
                <a:latin typeface="HY둥근고딕B"/>
                <a:ea typeface="HY둥근고딕B"/>
              </a:rPr>
              <a:t>:</a:t>
            </a:r>
            <a:r>
              <a:rPr lang="ko-KR" altLang="en-US" sz="2200" b="1">
                <a:latin typeface="HY둥근고딕B"/>
                <a:ea typeface="HY둥근고딕B"/>
              </a:rPr>
              <a:t> 참 삶 </a:t>
            </a:r>
            <a:r>
              <a:rPr lang="en-US" altLang="ko-KR" sz="2200" b="1">
                <a:latin typeface="HY둥근고딕B"/>
                <a:ea typeface="HY둥근고딕B"/>
              </a:rPr>
              <a:t>:</a:t>
            </a:r>
            <a:r>
              <a:rPr lang="ko-KR" altLang="en-US" sz="2200" b="1">
                <a:latin typeface="HY둥근고딕B"/>
                <a:ea typeface="HY둥근고딕B"/>
              </a:rPr>
              <a:t> 참살이</a:t>
            </a:r>
            <a:r>
              <a:rPr lang="en-US" altLang="ko-KR" sz="2200" b="1">
                <a:latin typeface="HY둥근고딕B"/>
                <a:ea typeface="HY둥근고딕B"/>
              </a:rPr>
              <a:t>,</a:t>
            </a:r>
            <a:r>
              <a:rPr lang="ko-KR" altLang="en-US" sz="2200" b="1">
                <a:latin typeface="HY둥근고딕B"/>
                <a:ea typeface="HY둥근고딕B"/>
              </a:rPr>
              <a:t> 善行 </a:t>
            </a:r>
            <a:r>
              <a:rPr lang="en-US" altLang="ko-KR" sz="2200" b="1">
                <a:latin typeface="HY둥근고딕B"/>
                <a:ea typeface="HY둥근고딕B"/>
              </a:rPr>
              <a:t>;</a:t>
            </a:r>
            <a:r>
              <a:rPr lang="ko-KR" altLang="en-US" sz="2200" b="1">
                <a:latin typeface="HY둥근고딕B"/>
                <a:ea typeface="HY둥근고딕B"/>
              </a:rPr>
              <a:t> 德行</a:t>
            </a:r>
            <a:r>
              <a:rPr lang="en-US" altLang="ko-KR" sz="2200" b="1">
                <a:latin typeface="HY둥근고딕B"/>
                <a:ea typeface="HY둥근고딕B"/>
              </a:rPr>
              <a:t>)</a:t>
            </a:r>
            <a:endParaRPr lang="en-US" altLang="ko-KR" sz="2200" b="1">
              <a:latin typeface="HY둥근고딕B"/>
              <a:ea typeface="HY둥근고딕B"/>
            </a:endParaRPr>
          </a:p>
        </p:txBody>
      </p:sp>
      <p:sp>
        <p:nvSpPr>
          <p:cNvPr id="22" name="TextBox 21"/>
          <p:cNvSpPr txBox="1"/>
          <p:nvPr/>
        </p:nvSpPr>
        <p:spPr>
          <a:xfrm>
            <a:off x="1043608" y="4648575"/>
            <a:ext cx="7056784" cy="1624741"/>
          </a:xfrm>
          <a:prstGeom prst="rect">
            <a:avLst/>
          </a:prstGeom>
        </p:spPr>
        <p:txBody>
          <a:bodyPr vert="horz" wrap="square" lIns="91439" tIns="45719" rIns="91439" bIns="45719" anchor="t">
            <a:spAutoFit/>
          </a:bodyPr>
          <a:lstStyle/>
          <a:p>
            <a:pPr>
              <a:lnSpc>
                <a:spcPct val="140000"/>
              </a:lnSpc>
              <a:defRPr lang="ko-KR" altLang="en-US"/>
            </a:pPr>
            <a:r>
              <a:rPr lang="en-US" altLang="ko-KR" b="1">
                <a:latin typeface="+mn-ea"/>
              </a:rPr>
              <a:t>- </a:t>
            </a:r>
            <a:r>
              <a:rPr lang="ko-KR" altLang="en-US" b="1">
                <a:latin typeface="+mn-ea"/>
              </a:rPr>
              <a:t>평안히 잘 지내는 상태 </a:t>
            </a:r>
            <a:r>
              <a:rPr lang="en-US" altLang="ko-KR" b="1">
                <a:latin typeface="+mn-ea"/>
              </a:rPr>
              <a:t>(</a:t>
            </a:r>
            <a:r>
              <a:rPr lang="ko-KR" altLang="en-US" b="1">
                <a:solidFill>
                  <a:srgbClr val="0000ff"/>
                </a:solidFill>
                <a:latin typeface="+mn-ea"/>
              </a:rPr>
              <a:t>행복한 삶</a:t>
            </a:r>
            <a:r>
              <a:rPr lang="en-US" altLang="ko-KR" b="1">
                <a:latin typeface="+mn-ea"/>
              </a:rPr>
              <a:t>)</a:t>
            </a:r>
            <a:endParaRPr lang="en-US" altLang="ko-KR" b="1">
              <a:latin typeface="+mn-ea"/>
            </a:endParaRPr>
          </a:p>
          <a:p>
            <a:pPr>
              <a:lnSpc>
                <a:spcPct val="140000"/>
              </a:lnSpc>
              <a:defRPr lang="ko-KR" altLang="en-US"/>
            </a:pPr>
            <a:r>
              <a:rPr lang="en-US" altLang="ko-KR" b="1">
                <a:latin typeface="+mn-ea"/>
              </a:rPr>
              <a:t>- </a:t>
            </a:r>
            <a:r>
              <a:rPr lang="ko-KR" altLang="en-US" b="1">
                <a:latin typeface="+mn-ea"/>
              </a:rPr>
              <a:t>건강</a:t>
            </a:r>
            <a:r>
              <a:rPr lang="en-US" altLang="ko-KR" b="1">
                <a:latin typeface="+mn-ea"/>
              </a:rPr>
              <a:t>· </a:t>
            </a:r>
            <a:r>
              <a:rPr lang="ko-KR" altLang="en-US" b="1">
                <a:latin typeface="+mn-ea"/>
              </a:rPr>
              <a:t>행복 및 번영의 상태 </a:t>
            </a:r>
            <a:r>
              <a:rPr lang="en-US" altLang="ko-KR" b="1">
                <a:latin typeface="+mn-ea"/>
              </a:rPr>
              <a:t>- </a:t>
            </a:r>
            <a:r>
              <a:rPr lang="ko-KR" altLang="en-US" b="1">
                <a:latin typeface="+mn-ea"/>
              </a:rPr>
              <a:t>행복감과 그것을 만들어내는 제 조건</a:t>
            </a:r>
            <a:endParaRPr lang="ko-KR" altLang="en-US" b="1">
              <a:latin typeface="+mn-ea"/>
            </a:endParaRPr>
          </a:p>
          <a:p>
            <a:pPr>
              <a:lnSpc>
                <a:spcPct val="140000"/>
              </a:lnSpc>
              <a:defRPr lang="ko-KR" altLang="en-US"/>
            </a:pPr>
            <a:r>
              <a:rPr lang="en-US" altLang="ko-KR" b="1">
                <a:latin typeface="+mn-ea"/>
              </a:rPr>
              <a:t>- </a:t>
            </a:r>
            <a:r>
              <a:rPr lang="ko-KR" altLang="en-US" b="1">
                <a:latin typeface="+mn-ea"/>
              </a:rPr>
              <a:t>심신의 욕구가 충족되어 조금도 부족함과 불편함이 없는 상태</a:t>
            </a:r>
            <a:endParaRPr lang="ko-KR" altLang="en-US" b="1">
              <a:latin typeface="+mn-ea"/>
            </a:endParaRPr>
          </a:p>
          <a:p>
            <a:pPr>
              <a:lnSpc>
                <a:spcPct val="140000"/>
              </a:lnSpc>
              <a:defRPr lang="ko-KR" altLang="en-US"/>
            </a:pPr>
            <a:r>
              <a:rPr lang="en-US" altLang="ko-KR" b="1">
                <a:latin typeface="+mn-ea"/>
              </a:rPr>
              <a:t>- </a:t>
            </a:r>
            <a:r>
              <a:rPr lang="ko-KR" altLang="en-US" b="1">
                <a:latin typeface="+mn-ea"/>
              </a:rPr>
              <a:t>마음에 불안이 없고</a:t>
            </a:r>
            <a:r>
              <a:rPr lang="en-US" altLang="ko-KR" b="1">
                <a:latin typeface="+mn-ea"/>
              </a:rPr>
              <a:t>, </a:t>
            </a:r>
            <a:r>
              <a:rPr lang="ko-KR" altLang="en-US" b="1">
                <a:latin typeface="+mn-ea"/>
              </a:rPr>
              <a:t>몸에 고통이 없는 평온한 상태</a:t>
            </a:r>
            <a:r>
              <a:rPr lang="en-US" altLang="ko-KR" b="1">
                <a:solidFill>
                  <a:srgbClr val="0000ff"/>
                </a:solidFill>
                <a:latin typeface="+mn-ea"/>
              </a:rPr>
              <a:t>(</a:t>
            </a:r>
            <a:r>
              <a:rPr lang="ko-KR" altLang="en-US" b="1">
                <a:solidFill>
                  <a:srgbClr val="0000ff"/>
                </a:solidFill>
                <a:latin typeface="+mn-ea"/>
              </a:rPr>
              <a:t>安心立命)</a:t>
            </a:r>
            <a:endParaRPr lang="ko-KR" altLang="en-US" b="1">
              <a:solidFill>
                <a:srgbClr val="0000ff"/>
              </a:solidFill>
              <a:latin typeface="+mn-ea"/>
            </a:endParaRPr>
          </a:p>
        </p:txBody>
      </p:sp>
      <p:grpSp>
        <p:nvGrpSpPr>
          <p:cNvPr id="25" name=""/>
          <p:cNvGrpSpPr/>
          <p:nvPr/>
        </p:nvGrpSpPr>
        <p:grpSpPr>
          <a:xfrm rot="0">
            <a:off x="503548" y="1664803"/>
            <a:ext cx="8208907" cy="2969501"/>
            <a:chOff x="755574" y="1664803"/>
            <a:chExt cx="7956883" cy="2969501"/>
          </a:xfrm>
        </p:grpSpPr>
        <p:grpSp>
          <p:nvGrpSpPr>
            <p:cNvPr id="6" name="그룹 5"/>
            <p:cNvGrpSpPr/>
            <p:nvPr/>
          </p:nvGrpSpPr>
          <p:grpSpPr>
            <a:xfrm rot="0">
              <a:off x="755574" y="1664803"/>
              <a:ext cx="7956883" cy="2969501"/>
              <a:chOff x="611560" y="1844824"/>
              <a:chExt cx="7412199" cy="1744396"/>
            </a:xfrm>
          </p:grpSpPr>
          <p:sp>
            <p:nvSpPr>
              <p:cNvPr id="4" name="TextBox 3"/>
              <p:cNvSpPr txBox="1"/>
              <p:nvPr/>
            </p:nvSpPr>
            <p:spPr>
              <a:xfrm>
                <a:off x="683557" y="1916809"/>
                <a:ext cx="7272825" cy="1651476"/>
              </a:xfrm>
              <a:prstGeom prst="rect">
                <a:avLst/>
              </a:prstGeom>
              <a:noFill/>
            </p:spPr>
            <p:txBody>
              <a:bodyPr vert="horz" wrap="square" lIns="91439" tIns="45719" rIns="91439" bIns="45719" anchor="t">
                <a:spAutoFit/>
              </a:bodyPr>
              <a:lstStyle/>
              <a:p>
                <a:pPr lvl="0">
                  <a:lnSpc>
                    <a:spcPct val="150000"/>
                  </a:lnSpc>
                  <a:defRPr lang="ko-KR" altLang="en-US"/>
                </a:pPr>
                <a:r>
                  <a:rPr lang="ko-KR" altLang="en-US" sz="1700" b="1">
                    <a:latin typeface="굴림"/>
                  </a:rPr>
                  <a:t>快樂(</a:t>
                </a:r>
                <a:r>
                  <a:rPr lang="en-US" altLang="ko-KR" sz="1700" b="1">
                    <a:latin typeface="굴림"/>
                    <a:cs typeface="굴림"/>
                  </a:rPr>
                  <a:t>pleasure)</a:t>
                </a:r>
                <a:r>
                  <a:rPr lang="ko-KR" altLang="en-US" sz="1700" b="1">
                    <a:latin typeface="굴림"/>
                  </a:rPr>
                  <a:t> </a:t>
                </a:r>
                <a:r>
                  <a:rPr lang="en-US" altLang="ko-KR" sz="1700" b="1">
                    <a:latin typeface="굴림"/>
                    <a:cs typeface="굴림"/>
                  </a:rPr>
                  <a:t> </a:t>
                </a:r>
                <a:r>
                  <a:rPr lang="ko-KR" altLang="en-US" sz="1700" b="1">
                    <a:latin typeface="굴림"/>
                  </a:rPr>
                  <a:t>                         安寧</a:t>
                </a:r>
                <a:r>
                  <a:rPr lang="en-US" altLang="ko-KR" sz="1700" b="1">
                    <a:latin typeface="굴림"/>
                    <a:cs typeface="굴림"/>
                  </a:rPr>
                  <a:t>(peace</a:t>
                </a:r>
                <a:r>
                  <a:rPr lang="ko-KR" altLang="en-US" sz="1700" b="1">
                    <a:latin typeface="굴림"/>
                    <a:cs typeface="굴림"/>
                  </a:rPr>
                  <a:t> </a:t>
                </a:r>
                <a:r>
                  <a:rPr lang="en-US" altLang="ko-KR" sz="1700" b="1">
                    <a:latin typeface="굴림"/>
                    <a:cs typeface="굴림"/>
                  </a:rPr>
                  <a:t>:</a:t>
                </a:r>
                <a:r>
                  <a:rPr lang="ko-KR" altLang="en-US" sz="1700" b="1">
                    <a:latin typeface="굴림"/>
                    <a:cs typeface="굴림"/>
                  </a:rPr>
                  <a:t> </a:t>
                </a:r>
                <a:r>
                  <a:rPr lang="en-US" altLang="ko-KR" sz="1700" b="1">
                    <a:latin typeface="굴림"/>
                    <a:cs typeface="굴림"/>
                  </a:rPr>
                  <a:t>farewell)</a:t>
                </a:r>
                <a:r>
                  <a:rPr lang="ko-KR" altLang="en-US" sz="1700" b="1">
                    <a:latin typeface="굴림"/>
                  </a:rPr>
                  <a:t> </a:t>
                </a:r>
                <a:r>
                  <a:rPr lang="ko-KR" altLang="en-US" sz="1700" b="1">
                    <a:latin typeface="굴림"/>
                    <a:cs typeface="굴림"/>
                  </a:rPr>
                  <a:t> </a:t>
                </a:r>
                <a:endParaRPr lang="ko-KR" altLang="en-US" sz="1700" b="1">
                  <a:latin typeface="굴림"/>
                  <a:cs typeface="굴림"/>
                </a:endParaRPr>
              </a:p>
              <a:p>
                <a:pPr lvl="0">
                  <a:lnSpc>
                    <a:spcPct val="150000"/>
                  </a:lnSpc>
                  <a:defRPr lang="ko-KR" altLang="en-US"/>
                </a:pPr>
                <a:r>
                  <a:rPr lang="ko-KR" altLang="en-US" sz="1700" b="1">
                    <a:latin typeface="굴림"/>
                  </a:rPr>
                  <a:t>滿足</a:t>
                </a:r>
                <a:r>
                  <a:rPr lang="en-US" altLang="ko-KR" sz="1700" b="1">
                    <a:latin typeface="굴림"/>
                    <a:cs typeface="굴림"/>
                  </a:rPr>
                  <a:t>(satisfaction)</a:t>
                </a:r>
                <a:r>
                  <a:rPr lang="ko-KR" altLang="en-US" sz="1700" b="1">
                    <a:latin typeface="굴림"/>
                  </a:rPr>
                  <a:t> </a:t>
                </a:r>
                <a:r>
                  <a:rPr lang="en-US" altLang="ko-KR" sz="1700" b="1">
                    <a:latin typeface="굴림"/>
                    <a:cs typeface="굴림"/>
                  </a:rPr>
                  <a:t> </a:t>
                </a:r>
                <a:r>
                  <a:rPr lang="ko-KR" altLang="en-US" sz="1700" b="1">
                    <a:latin typeface="굴림"/>
                  </a:rPr>
                  <a:t>                     福樂</a:t>
                </a:r>
                <a:r>
                  <a:rPr lang="en-US" altLang="ko-KR" sz="1700" b="1">
                    <a:latin typeface="굴림"/>
                    <a:cs typeface="굴림"/>
                  </a:rPr>
                  <a:t>(happiness &amp; pleasure)</a:t>
                </a:r>
                <a:r>
                  <a:rPr lang="ko-KR" altLang="en-US" sz="1700" b="1">
                    <a:latin typeface="굴림"/>
                  </a:rPr>
                  <a:t> </a:t>
                </a:r>
                <a:r>
                  <a:rPr lang="en-US" altLang="ko-KR" sz="1700" b="1">
                    <a:latin typeface="굴림"/>
                    <a:cs typeface="굴림"/>
                  </a:rPr>
                  <a:t> </a:t>
                </a:r>
                <a:endParaRPr lang="en-US" altLang="ko-KR" sz="1700" b="1">
                  <a:latin typeface="굴림"/>
                  <a:cs typeface="굴림"/>
                </a:endParaRPr>
              </a:p>
              <a:p>
                <a:pPr lvl="0">
                  <a:lnSpc>
                    <a:spcPct val="150000"/>
                  </a:lnSpc>
                  <a:defRPr lang="ko-KR" altLang="en-US"/>
                </a:pPr>
                <a:r>
                  <a:rPr lang="ko-KR" altLang="en-US" sz="1700" b="1">
                    <a:latin typeface="굴림"/>
                  </a:rPr>
                  <a:t>安養</a:t>
                </a:r>
                <a:r>
                  <a:rPr lang="en-US" altLang="ko-KR" sz="1700" b="1">
                    <a:latin typeface="굴림"/>
                    <a:cs typeface="굴림"/>
                  </a:rPr>
                  <a:t>(peace &amp; health)</a:t>
                </a:r>
                <a:r>
                  <a:rPr lang="ko-KR" altLang="en-US" sz="1700" b="1">
                    <a:latin typeface="굴림"/>
                  </a:rPr>
                  <a:t>                  安康</a:t>
                </a:r>
                <a:r>
                  <a:rPr lang="en-US" altLang="ko-KR" sz="1700" b="1">
                    <a:latin typeface="굴림"/>
                    <a:cs typeface="굴림"/>
                  </a:rPr>
                  <a:t>(freedom from care)</a:t>
                </a:r>
                <a:r>
                  <a:rPr lang="ko-KR" altLang="en-US" sz="1700" b="1">
                    <a:latin typeface="굴림"/>
                  </a:rPr>
                  <a:t>  </a:t>
                </a:r>
                <a:endParaRPr lang="ko-KR" altLang="en-US" sz="1700" b="1">
                  <a:latin typeface="굴림"/>
                </a:endParaRPr>
              </a:p>
              <a:p>
                <a:pPr lvl="0">
                  <a:lnSpc>
                    <a:spcPct val="150000"/>
                  </a:lnSpc>
                  <a:defRPr lang="ko-KR" altLang="en-US"/>
                </a:pPr>
                <a:r>
                  <a:rPr lang="ko-KR" altLang="en-US" sz="1700" b="1">
                    <a:solidFill>
                      <a:schemeClr val="tx1"/>
                    </a:solidFill>
                    <a:latin typeface="굴림"/>
                  </a:rPr>
                  <a:t>慶事(</a:t>
                </a:r>
                <a:r>
                  <a:rPr lang="en-US" altLang="ko-KR" sz="1700" b="1">
                    <a:solidFill>
                      <a:schemeClr val="tx1"/>
                    </a:solidFill>
                    <a:latin typeface="굴림"/>
                    <a:cs typeface="굴림"/>
                  </a:rPr>
                  <a:t>felicity)              </a:t>
                </a:r>
                <a:r>
                  <a:rPr lang="ko-KR" altLang="en-US" sz="1700" b="1">
                    <a:solidFill>
                      <a:schemeClr val="tx1"/>
                    </a:solidFill>
                    <a:latin typeface="굴림"/>
                    <a:cs typeface="굴림"/>
                  </a:rPr>
                  <a:t>                </a:t>
                </a:r>
                <a:r>
                  <a:rPr lang="ko-KR" altLang="en-US" sz="1700" b="1">
                    <a:solidFill>
                      <a:schemeClr val="tx1"/>
                    </a:solidFill>
                    <a:latin typeface="굴림"/>
                  </a:rPr>
                  <a:t>喜悅(</a:t>
                </a:r>
                <a:r>
                  <a:rPr lang="en-US" altLang="ko-KR" sz="1700" b="1">
                    <a:solidFill>
                      <a:schemeClr val="tx1"/>
                    </a:solidFill>
                    <a:latin typeface="굴림"/>
                    <a:cs typeface="굴림"/>
                  </a:rPr>
                  <a:t>bliss)</a:t>
                </a:r>
                <a:endParaRPr lang="en-US" altLang="ko-KR" sz="1700" b="1">
                  <a:solidFill>
                    <a:schemeClr val="tx1"/>
                  </a:solidFill>
                  <a:latin typeface="굴림"/>
                  <a:cs typeface="굴림"/>
                </a:endParaRPr>
              </a:p>
              <a:p>
                <a:pPr lvl="0">
                  <a:lnSpc>
                    <a:spcPct val="150000"/>
                  </a:lnSpc>
                  <a:defRPr lang="ko-KR" altLang="en-US"/>
                </a:pPr>
                <a:r>
                  <a:rPr lang="ko-KR" altLang="en-US" sz="1700" b="1">
                    <a:solidFill>
                      <a:srgbClr val="0000ff"/>
                    </a:solidFill>
                    <a:latin typeface="굴림"/>
                  </a:rPr>
                  <a:t>幸福</a:t>
                </a:r>
                <a:r>
                  <a:rPr lang="en-US" altLang="ko-KR" sz="1700" b="1">
                    <a:solidFill>
                      <a:srgbClr val="0000ff"/>
                    </a:solidFill>
                    <a:latin typeface="굴림"/>
                    <a:cs typeface="굴림"/>
                  </a:rPr>
                  <a:t>(happiness)   </a:t>
                </a:r>
                <a:r>
                  <a:rPr lang="ko-KR" altLang="en-US" sz="1700" b="1">
                    <a:solidFill>
                      <a:srgbClr val="0000ff"/>
                    </a:solidFill>
                    <a:latin typeface="굴림"/>
                  </a:rPr>
                  <a:t>     </a:t>
                </a:r>
                <a:r>
                  <a:rPr lang="en-US" altLang="ko-KR" sz="1700" b="1">
                    <a:solidFill>
                      <a:srgbClr val="0000ff"/>
                    </a:solidFill>
                    <a:latin typeface="굴림"/>
                    <a:cs typeface="굴림"/>
                  </a:rPr>
                  <a:t>   </a:t>
                </a:r>
                <a:r>
                  <a:rPr lang="ko-KR" altLang="en-US" sz="1700" b="1">
                    <a:solidFill>
                      <a:srgbClr val="0000ff"/>
                    </a:solidFill>
                    <a:latin typeface="굴림"/>
                    <a:cs typeface="굴림"/>
                  </a:rPr>
                  <a:t>              </a:t>
                </a:r>
                <a:r>
                  <a:rPr lang="ko-KR" altLang="en-US" sz="1700" b="1">
                    <a:solidFill>
                      <a:srgbClr val="ff0000"/>
                    </a:solidFill>
                    <a:latin typeface="굴림"/>
                  </a:rPr>
                  <a:t>福祉</a:t>
                </a:r>
                <a:r>
                  <a:rPr lang="en-US" altLang="ko-KR" sz="1700" b="1">
                    <a:solidFill>
                      <a:srgbClr val="ff0000"/>
                    </a:solidFill>
                    <a:latin typeface="굴림"/>
                    <a:cs typeface="굴림"/>
                  </a:rPr>
                  <a:t>(welfare)</a:t>
                </a:r>
                <a:endParaRPr lang="en-US" altLang="ko-KR" sz="1700" b="1">
                  <a:solidFill>
                    <a:srgbClr val="ff0000"/>
                  </a:solidFill>
                  <a:latin typeface="굴림"/>
                  <a:cs typeface="굴림"/>
                </a:endParaRPr>
              </a:p>
              <a:p>
                <a:pPr lvl="0">
                  <a:lnSpc>
                    <a:spcPct val="150000"/>
                  </a:lnSpc>
                  <a:defRPr lang="ko-KR" altLang="en-US"/>
                </a:pPr>
                <a:r>
                  <a:rPr lang="ko-KR" altLang="en-US" sz="1700" b="1">
                    <a:solidFill>
                      <a:schemeClr val="tx1"/>
                    </a:solidFill>
                    <a:latin typeface="굴림"/>
                  </a:rPr>
                  <a:t>   ※福(</a:t>
                </a:r>
                <a:r>
                  <a:rPr lang="en-US" altLang="ko-KR" sz="1700" b="1">
                    <a:solidFill>
                      <a:schemeClr val="tx1"/>
                    </a:solidFill>
                    <a:latin typeface="굴림"/>
                    <a:cs typeface="굴림"/>
                  </a:rPr>
                  <a:t>good fortune):</a:t>
                </a:r>
                <a:endParaRPr lang="en-US" altLang="ko-KR" sz="1700" b="1">
                  <a:solidFill>
                    <a:schemeClr val="tx1"/>
                  </a:solidFill>
                  <a:latin typeface="굴림"/>
                  <a:cs typeface="굴림"/>
                </a:endParaRPr>
              </a:p>
              <a:p>
                <a:pPr lvl="0">
                  <a:lnSpc>
                    <a:spcPct val="150000"/>
                  </a:lnSpc>
                  <a:defRPr lang="ko-KR" altLang="en-US"/>
                </a:pPr>
                <a:r>
                  <a:rPr lang="ko-KR" altLang="en-US" sz="1700" b="1">
                    <a:solidFill>
                      <a:schemeClr val="tx1"/>
                    </a:solidFill>
                    <a:latin typeface="굴림"/>
                  </a:rPr>
                  <a:t>좋은 運壽(필요한 것이 虛失없이 두루 넉넉하게 갖추어 있다</a:t>
                </a:r>
                <a:r>
                  <a:rPr lang="en-US" altLang="ko-KR" sz="1700" b="1">
                    <a:solidFill>
                      <a:schemeClr val="tx1"/>
                    </a:solidFill>
                    <a:latin typeface="굴림"/>
                  </a:rPr>
                  <a:t>),</a:t>
                </a:r>
                <a:r>
                  <a:rPr lang="ko-KR" altLang="en-US" sz="1700" b="1">
                    <a:solidFill>
                      <a:schemeClr val="tx1"/>
                    </a:solidFill>
                    <a:latin typeface="굴림"/>
                  </a:rPr>
                  <a:t>아주 좋다, 오붓하다</a:t>
                </a:r>
                <a:endParaRPr lang="ko-KR" altLang="en-US" sz="1700" b="1">
                  <a:solidFill>
                    <a:schemeClr val="tx1"/>
                  </a:solidFill>
                  <a:latin typeface="굴림"/>
                </a:endParaRPr>
              </a:p>
            </p:txBody>
          </p:sp>
          <p:sp>
            <p:nvSpPr>
              <p:cNvPr id="11" name="직사각형 10"/>
              <p:cNvSpPr/>
              <p:nvPr/>
            </p:nvSpPr>
            <p:spPr>
              <a:xfrm>
                <a:off x="611560" y="1844824"/>
                <a:ext cx="7412199" cy="174439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4" name=""/>
            <p:cNvSpPr/>
            <p:nvPr/>
          </p:nvSpPr>
          <p:spPr>
            <a:xfrm>
              <a:off x="1076680" y="3825044"/>
              <a:ext cx="2051999" cy="324000"/>
            </a:xfrm>
            <a:prstGeom prst="rect">
              <a:avLst/>
            </a:prstGeom>
            <a:noFill/>
            <a:ln w="42545" algn="ctr">
              <a:solidFill>
                <a:srgbClr val="0000ff"/>
              </a:solidFill>
            </a:ln>
          </p:spPr>
          <p:style>
            <a:lnRef idx="2">
              <a:schemeClr val="accent1">
                <a:shade val="20000"/>
              </a:schemeClr>
            </a:lnRef>
            <a:fillRef idx="1">
              <a:schemeClr val="accent1"/>
            </a:fillRef>
            <a:effectRef idx="0">
              <a:schemeClr val="accent1"/>
            </a:effectRef>
            <a:fontRef idx="minor">
              <a:schemeClr val="lt1"/>
            </a:fontRef>
          </p:style>
          <p:txBody>
            <a:bodyPr vert="horz" wrap="square" lIns="91440" tIns="45720" rIns="91440" bIns="45720" anchor="ctr">
              <a:noAutofit/>
            </a:bodyPr>
            <a:p>
              <a:pPr algn="ctr">
                <a:defRPr lang="ko-KR" altLang="en-US"/>
              </a:pPr>
              <a:endParaRPr lang="ko-KR" altLang="en-US"/>
            </a:p>
          </p:txBody>
        </p:sp>
      </p:grpSp>
      <p:sp>
        <p:nvSpPr>
          <p:cNvPr id="2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1"/>
          <p:cNvSpPr txBox="1"/>
          <p:nvPr/>
        </p:nvSpPr>
        <p:spPr>
          <a:xfrm>
            <a:off x="395533" y="368660"/>
            <a:ext cx="8280922" cy="6096909"/>
          </a:xfrm>
          <a:prstGeom prst="rect">
            <a:avLst/>
          </a:prstGeom>
        </p:spPr>
        <p:txBody>
          <a:bodyPr vert="horz" wrap="square" lIns="91439" tIns="45719" rIns="91439" bIns="45719" anchor="t">
            <a:spAutoFit/>
          </a:bodyPr>
          <a:lstStyle/>
          <a:p>
            <a:pPr>
              <a:lnSpc>
                <a:spcPct val="130000"/>
              </a:lnSpc>
              <a:defRPr lang="ko-KR" altLang="en-US"/>
            </a:pPr>
            <a:r>
              <a:rPr lang="ko-KR" altLang="en-US" b="1">
                <a:latin typeface="+mn-ea"/>
              </a:rPr>
              <a:t> </a:t>
            </a:r>
            <a:r>
              <a:rPr lang="ko-KR" altLang="en-US" b="1">
                <a:solidFill>
                  <a:srgbClr val="ff0000"/>
                </a:solidFill>
                <a:latin typeface="+mn-ea"/>
              </a:rPr>
              <a:t>&lt; 幸福 &gt; </a:t>
            </a:r>
            <a:endParaRPr lang="ko-KR" altLang="en-US" b="1">
              <a:solidFill>
                <a:srgbClr val="ff0000"/>
              </a:solidFill>
              <a:latin typeface="+mn-ea"/>
            </a:endParaRPr>
          </a:p>
          <a:p>
            <a:pPr>
              <a:lnSpc>
                <a:spcPct val="130000"/>
              </a:lnSpc>
              <a:defRPr lang="ko-KR" altLang="en-US"/>
            </a:pPr>
            <a:r>
              <a:rPr lang="ko-KR" altLang="en-US" b="1">
                <a:solidFill>
                  <a:srgbClr val="ff0000"/>
                </a:solidFill>
                <a:latin typeface="+mn-ea"/>
              </a:rPr>
              <a:t> </a:t>
            </a:r>
            <a:r>
              <a:rPr lang="ko-KR" altLang="en-US" sz="1700" b="1">
                <a:latin typeface="+mn-ea"/>
              </a:rPr>
              <a:t>◦ 행복은 마음의 상태 여하</a:t>
            </a:r>
            <a:endParaRPr lang="ko-KR" altLang="en-US" sz="1700" b="1">
              <a:latin typeface="+mn-ea"/>
            </a:endParaRPr>
          </a:p>
          <a:p>
            <a:pPr>
              <a:lnSpc>
                <a:spcPct val="130000"/>
              </a:lnSpc>
              <a:defRPr lang="ko-KR" altLang="en-US"/>
            </a:pPr>
            <a:r>
              <a:rPr lang="ko-KR" altLang="en-US" sz="1700" b="1">
                <a:latin typeface="+mn-ea"/>
              </a:rPr>
              <a:t> ◦ 생활에서 충분한 만족과 기쁨을 느끼며 흐뭇한 상태</a:t>
            </a:r>
            <a:endParaRPr lang="ko-KR" altLang="en-US" sz="1700" b="1">
              <a:latin typeface="+mn-ea"/>
            </a:endParaRPr>
          </a:p>
          <a:p>
            <a:pPr>
              <a:lnSpc>
                <a:spcPct val="130000"/>
              </a:lnSpc>
              <a:defRPr lang="ko-KR" altLang="en-US"/>
            </a:pPr>
            <a:r>
              <a:rPr lang="ko-KR" altLang="en-US" sz="1700" b="1">
                <a:latin typeface="+mn-ea"/>
              </a:rPr>
              <a:t> ◦ 자기의 기분이 맑고 흡족한 상태를 유지하는 것   &lt;윤리학&gt;</a:t>
            </a:r>
            <a:endParaRPr lang="ko-KR" altLang="en-US" sz="1700" b="1">
              <a:latin typeface="+mn-ea"/>
            </a:endParaRPr>
          </a:p>
          <a:p>
            <a:pPr>
              <a:lnSpc>
                <a:spcPct val="130000"/>
              </a:lnSpc>
              <a:defRPr lang="ko-KR" altLang="en-US"/>
            </a:pPr>
            <a:r>
              <a:rPr lang="ko-KR" altLang="en-US" sz="1700" b="1">
                <a:latin typeface="+mn-ea"/>
              </a:rPr>
              <a:t> ◦ 자신의 가능성을 실현하는 것   &lt;</a:t>
            </a:r>
            <a:r>
              <a:rPr lang="en-US" altLang="ko-KR" sz="1700" b="1">
                <a:latin typeface="+mn-ea"/>
              </a:rPr>
              <a:t>Aristoteles&gt;</a:t>
            </a:r>
            <a:endParaRPr lang="en-US" altLang="ko-KR" sz="1700" b="1">
              <a:latin typeface="+mn-ea"/>
            </a:endParaRPr>
          </a:p>
          <a:p>
            <a:pPr>
              <a:lnSpc>
                <a:spcPct val="130000"/>
              </a:lnSpc>
              <a:defRPr lang="ko-KR" altLang="en-US"/>
            </a:pPr>
            <a:r>
              <a:rPr lang="ko-KR" altLang="en-US" sz="1700" b="1">
                <a:latin typeface="+mn-ea"/>
              </a:rPr>
              <a:t> ◦ 인생의 유일한 善       </a:t>
            </a:r>
            <a:r>
              <a:rPr lang="en-US" altLang="ko-KR" sz="1700" b="1">
                <a:latin typeface="+mn-ea"/>
              </a:rPr>
              <a:t>          </a:t>
            </a:r>
            <a:r>
              <a:rPr lang="ko-KR" altLang="en-US" sz="1700" b="1">
                <a:latin typeface="+mn-ea"/>
              </a:rPr>
              <a:t>◦ 보편적인 幸福은 共同善(</a:t>
            </a:r>
            <a:r>
              <a:rPr lang="en-US" altLang="ko-KR" sz="1700" b="1">
                <a:latin typeface="+mn-ea"/>
              </a:rPr>
              <a:t>common good)</a:t>
            </a:r>
            <a:endParaRPr lang="en-US" altLang="ko-KR" sz="1700" b="1">
              <a:latin typeface="+mn-ea"/>
            </a:endParaRPr>
          </a:p>
          <a:p>
            <a:pPr>
              <a:lnSpc>
                <a:spcPct val="130000"/>
              </a:lnSpc>
              <a:defRPr lang="ko-KR" altLang="en-US"/>
            </a:pPr>
            <a:r>
              <a:rPr lang="ko-KR" altLang="en-US" sz="1700" b="1">
                <a:latin typeface="+mn-ea"/>
              </a:rPr>
              <a:t> ◦ 功利主義의 德은 최대</a:t>
            </a:r>
            <a:r>
              <a:rPr lang="en-US" altLang="ko-KR" sz="1700" b="1">
                <a:latin typeface="+mn-ea"/>
              </a:rPr>
              <a:t> </a:t>
            </a:r>
            <a:r>
              <a:rPr lang="ko-KR" altLang="en-US" sz="1700" b="1">
                <a:latin typeface="+mn-ea"/>
              </a:rPr>
              <a:t>다수의 최대</a:t>
            </a:r>
            <a:r>
              <a:rPr lang="en-US" altLang="ko-KR" sz="1700" b="1">
                <a:latin typeface="+mn-ea"/>
              </a:rPr>
              <a:t> </a:t>
            </a:r>
            <a:r>
              <a:rPr lang="ko-KR" altLang="en-US" sz="1700" b="1">
                <a:latin typeface="+mn-ea"/>
              </a:rPr>
              <a:t>행복 &lt;</a:t>
            </a:r>
            <a:r>
              <a:rPr lang="en-US" altLang="ko-KR" sz="1700" b="1">
                <a:latin typeface="+mn-ea"/>
              </a:rPr>
              <a:t>Bentham&gt;</a:t>
            </a:r>
            <a:endParaRPr lang="en-US" altLang="ko-KR" sz="1700" b="1">
              <a:latin typeface="+mn-ea"/>
            </a:endParaRPr>
          </a:p>
          <a:p>
            <a:pPr>
              <a:lnSpc>
                <a:spcPct val="130000"/>
              </a:lnSpc>
              <a:defRPr lang="ko-KR" altLang="en-US"/>
            </a:pPr>
            <a:endParaRPr lang="ko-KR" altLang="en-US" sz="600" b="1">
              <a:latin typeface="+mn-ea"/>
            </a:endParaRPr>
          </a:p>
          <a:p>
            <a:pPr>
              <a:lnSpc>
                <a:spcPct val="130000"/>
              </a:lnSpc>
              <a:defRPr lang="ko-KR" altLang="en-US"/>
            </a:pPr>
            <a:r>
              <a:rPr lang="ko-KR" altLang="en-US" b="1">
                <a:solidFill>
                  <a:srgbClr val="ff0000"/>
                </a:solidFill>
                <a:latin typeface="+mn-ea"/>
              </a:rPr>
              <a:t> </a:t>
            </a:r>
            <a:r>
              <a:rPr lang="en-US" altLang="ko-KR" b="1">
                <a:solidFill>
                  <a:srgbClr val="ff0000"/>
                </a:solidFill>
                <a:latin typeface="+mn-ea"/>
              </a:rPr>
              <a:t>&lt;</a:t>
            </a:r>
            <a:r>
              <a:rPr lang="ko-KR" altLang="en-US" b="1">
                <a:solidFill>
                  <a:srgbClr val="ff0000"/>
                </a:solidFill>
                <a:latin typeface="+mn-ea"/>
              </a:rPr>
              <a:t>快樂&gt; </a:t>
            </a:r>
            <a:endParaRPr lang="ko-KR" altLang="en-US" b="1">
              <a:solidFill>
                <a:srgbClr val="ff0000"/>
              </a:solidFill>
              <a:latin typeface="+mn-ea"/>
            </a:endParaRPr>
          </a:p>
          <a:p>
            <a:pPr>
              <a:lnSpc>
                <a:spcPct val="130000"/>
              </a:lnSpc>
              <a:defRPr lang="ko-KR" altLang="en-US"/>
            </a:pPr>
            <a:r>
              <a:rPr lang="ko-KR" altLang="en-US" b="1">
                <a:latin typeface="+mn-ea"/>
              </a:rPr>
              <a:t> </a:t>
            </a:r>
            <a:r>
              <a:rPr lang="ko-KR" altLang="en-US" sz="1700" b="1">
                <a:latin typeface="+mn-ea"/>
              </a:rPr>
              <a:t>◦ 외부로부터 얻어지는 기쁨</a:t>
            </a:r>
            <a:endParaRPr lang="ko-KR" altLang="en-US" sz="1700" b="1">
              <a:latin typeface="+mn-ea"/>
            </a:endParaRPr>
          </a:p>
          <a:p>
            <a:pPr>
              <a:lnSpc>
                <a:spcPct val="130000"/>
              </a:lnSpc>
              <a:defRPr lang="ko-KR" altLang="en-US"/>
            </a:pPr>
            <a:r>
              <a:rPr lang="ko-KR" altLang="en-US" sz="1700" b="1">
                <a:latin typeface="+mn-ea"/>
              </a:rPr>
              <a:t> ◦ 행복한(축복받는) 삶의 시작이자 끝.  고통스러운 것을 제거하는 것. 이것이 </a:t>
            </a:r>
            <a:endParaRPr lang="ko-KR" altLang="en-US" sz="1700" b="1">
              <a:latin typeface="+mn-ea"/>
            </a:endParaRPr>
          </a:p>
          <a:p>
            <a:pPr>
              <a:lnSpc>
                <a:spcPct val="130000"/>
              </a:lnSpc>
              <a:defRPr lang="ko-KR" altLang="en-US"/>
            </a:pPr>
            <a:r>
              <a:rPr lang="ko-KR" altLang="en-US" sz="1700" b="1">
                <a:latin typeface="+mn-ea"/>
              </a:rPr>
              <a:t>   쾌락의 한계이다. 즉 고통을 제거하는 것보다 더 큰 쾌락은 없다.</a:t>
            </a:r>
            <a:endParaRPr lang="ko-KR" altLang="en-US" sz="1700" b="1">
              <a:latin typeface="+mn-ea"/>
            </a:endParaRPr>
          </a:p>
          <a:p>
            <a:pPr>
              <a:lnSpc>
                <a:spcPct val="130000"/>
              </a:lnSpc>
              <a:defRPr lang="ko-KR" altLang="en-US"/>
            </a:pPr>
            <a:r>
              <a:rPr lang="ko-KR" altLang="en-US" sz="1700" b="1">
                <a:latin typeface="+mn-ea"/>
              </a:rPr>
              <a:t> ◦ 신체적 쾌락보다 정신적이거나 심적인 쾌락에 더 높은 가치를 부여,</a:t>
            </a:r>
            <a:endParaRPr lang="ko-KR" altLang="en-US" sz="1700" b="1">
              <a:latin typeface="+mn-ea"/>
            </a:endParaRPr>
          </a:p>
          <a:p>
            <a:pPr>
              <a:lnSpc>
                <a:spcPct val="130000"/>
              </a:lnSpc>
              <a:defRPr lang="ko-KR" altLang="en-US"/>
            </a:pPr>
            <a:r>
              <a:rPr lang="ko-KR" altLang="en-US" sz="1700" b="1">
                <a:latin typeface="+mn-ea"/>
              </a:rPr>
              <a:t>   진리의 기준(선악의 가치) : 감각이 좋은 것(快樂)은 善, 감각이 나쁜 것(苦痛)은 惡   </a:t>
            </a:r>
            <a:endParaRPr lang="ko-KR" altLang="en-US" sz="1700" b="1">
              <a:latin typeface="+mn-ea"/>
            </a:endParaRPr>
          </a:p>
          <a:p>
            <a:pPr>
              <a:lnSpc>
                <a:spcPct val="130000"/>
              </a:lnSpc>
              <a:defRPr lang="ko-KR" altLang="en-US"/>
            </a:pPr>
            <a:r>
              <a:rPr lang="ko-KR" altLang="en-US" sz="1600" b="1">
                <a:latin typeface="+mn-ea"/>
              </a:rPr>
              <a:t>   &lt;</a:t>
            </a:r>
            <a:r>
              <a:rPr lang="en-US" altLang="ko-KR" sz="1600" b="1">
                <a:latin typeface="+mn-ea"/>
              </a:rPr>
              <a:t>Epicurus</a:t>
            </a:r>
            <a:r>
              <a:rPr lang="ko-KR" altLang="en-US" sz="1600" b="1">
                <a:latin typeface="+mn-ea"/>
              </a:rPr>
              <a:t>&gt;</a:t>
            </a:r>
            <a:endParaRPr lang="ko-KR" altLang="en-US" sz="1600" b="1">
              <a:latin typeface="+mn-ea"/>
            </a:endParaRPr>
          </a:p>
          <a:p>
            <a:pPr>
              <a:lnSpc>
                <a:spcPct val="130000"/>
              </a:lnSpc>
              <a:defRPr lang="ko-KR" altLang="en-US"/>
            </a:pPr>
            <a:r>
              <a:rPr lang="ko-KR" altLang="en-US" b="1">
                <a:latin typeface="+mn-ea"/>
              </a:rPr>
              <a:t>  </a:t>
            </a:r>
            <a:r>
              <a:rPr lang="ko-KR" altLang="en-US" sz="1700" b="1">
                <a:solidFill>
                  <a:srgbClr val="0000ff"/>
                </a:solidFill>
                <a:latin typeface="+mn-ea"/>
              </a:rPr>
              <a:t>※쾌락 = 행복과 동일시(쾌락이야말로 인간이 얻을 수 있는 最高善&lt;쾌락주의&gt;</a:t>
            </a:r>
            <a:endParaRPr lang="ko-KR" altLang="en-US" sz="1700" b="1">
              <a:solidFill>
                <a:srgbClr val="0000ff"/>
              </a:solidFill>
              <a:latin typeface="+mn-ea"/>
            </a:endParaRPr>
          </a:p>
          <a:p>
            <a:pPr>
              <a:lnSpc>
                <a:spcPct val="130000"/>
              </a:lnSpc>
              <a:defRPr lang="ko-KR" altLang="en-US"/>
            </a:pPr>
            <a:endParaRPr lang="ko-KR" altLang="en-US" sz="300" b="1">
              <a:latin typeface="+mn-ea"/>
            </a:endParaRPr>
          </a:p>
          <a:p>
            <a:pPr>
              <a:lnSpc>
                <a:spcPct val="130000"/>
              </a:lnSpc>
              <a:defRPr lang="ko-KR" altLang="en-US"/>
            </a:pPr>
            <a:r>
              <a:rPr lang="ko-KR" altLang="en-US" b="1">
                <a:solidFill>
                  <a:srgbClr val="ff0000"/>
                </a:solidFill>
                <a:latin typeface="+mn-ea"/>
              </a:rPr>
              <a:t> &lt; 喜悅 </a:t>
            </a:r>
            <a:r>
              <a:rPr lang="en-US" altLang="ko-KR" b="1">
                <a:solidFill>
                  <a:srgbClr val="ff0000"/>
                </a:solidFill>
                <a:latin typeface="+mn-ea"/>
              </a:rPr>
              <a:t>&gt;</a:t>
            </a:r>
            <a:r>
              <a:rPr lang="ko-KR" altLang="en-US" b="1">
                <a:latin typeface="+mn-ea"/>
              </a:rPr>
              <a:t> </a:t>
            </a:r>
            <a:endParaRPr lang="ko-KR" altLang="en-US" b="1">
              <a:latin typeface="+mn-ea"/>
            </a:endParaRPr>
          </a:p>
          <a:p>
            <a:pPr>
              <a:lnSpc>
                <a:spcPct val="130000"/>
              </a:lnSpc>
              <a:defRPr lang="ko-KR" altLang="en-US"/>
            </a:pPr>
            <a:r>
              <a:rPr lang="en-US" altLang="ko-KR" sz="1700" b="1">
                <a:latin typeface="+mn-ea"/>
              </a:rPr>
              <a:t> </a:t>
            </a:r>
            <a:r>
              <a:rPr lang="en-US" altLang="ko-KR" sz="1600" b="1">
                <a:latin typeface="+mn-ea"/>
              </a:rPr>
              <a:t>◦ </a:t>
            </a:r>
            <a:r>
              <a:rPr lang="ko-KR" altLang="en-US" sz="1600" b="1">
                <a:latin typeface="+mn-ea"/>
              </a:rPr>
              <a:t>내부로부터 얻어지는 기쁨</a:t>
            </a:r>
            <a:r>
              <a:rPr lang="en-US" altLang="ko-KR" sz="1600" b="1">
                <a:latin typeface="+mn-ea"/>
              </a:rPr>
              <a:t> = </a:t>
            </a:r>
            <a:r>
              <a:rPr lang="ko-KR" altLang="en-US" sz="1600" b="1">
                <a:latin typeface="+mn-ea"/>
              </a:rPr>
              <a:t>無限定</a:t>
            </a:r>
            <a:endParaRPr lang="ko-KR" altLang="en-US" sz="1600" b="1">
              <a:latin typeface="+mn-ea"/>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2025-03-01</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7"/>
          <p:cNvSpPr txBox="1"/>
          <p:nvPr/>
        </p:nvSpPr>
        <p:spPr>
          <a:xfrm>
            <a:off x="683568" y="2280501"/>
            <a:ext cx="7106820" cy="500427"/>
          </a:xfrm>
          <a:prstGeom prst="rect">
            <a:avLst/>
          </a:prstGeom>
          <a:noFill/>
        </p:spPr>
        <p:txBody>
          <a:bodyPr wrap="none">
            <a:spAutoFit/>
          </a:bodyPr>
          <a:lstStyle/>
          <a:p>
            <a:pPr>
              <a:lnSpc>
                <a:spcPct val="150000"/>
              </a:lnSpc>
              <a:defRPr lang="ko-KR" altLang="en-US"/>
            </a:pPr>
            <a:r>
              <a:rPr lang="en-US" altLang="ko-KR" b="1">
                <a:latin typeface="+mn-ea"/>
              </a:rPr>
              <a:t>“</a:t>
            </a:r>
            <a:r>
              <a:rPr lang="ko-KR" altLang="en-US" b="1">
                <a:latin typeface="+mn-ea"/>
              </a:rPr>
              <a:t>인간이 이룩할 수 있는(추구하는) </a:t>
            </a:r>
            <a:r>
              <a:rPr lang="ko-KR" altLang="en-US" b="1">
                <a:solidFill>
                  <a:srgbClr val="0000ff"/>
                </a:solidFill>
                <a:latin typeface="+mn-ea"/>
              </a:rPr>
              <a:t>最高善이 행복(</a:t>
            </a:r>
            <a:r>
              <a:rPr lang="en-US" altLang="ko-KR" b="1">
                <a:solidFill>
                  <a:srgbClr val="0000ff"/>
                </a:solidFill>
                <a:latin typeface="+mn-ea"/>
              </a:rPr>
              <a:t>eudaimonia)</a:t>
            </a:r>
            <a:r>
              <a:rPr lang="ko-KR" altLang="en-US" b="1">
                <a:latin typeface="+mn-ea"/>
              </a:rPr>
              <a:t>이다</a:t>
            </a:r>
            <a:r>
              <a:rPr lang="en-US" altLang="ko-KR" b="1">
                <a:latin typeface="+mn-ea"/>
              </a:rPr>
              <a:t>.”</a:t>
            </a:r>
            <a:endParaRPr lang="en-US" altLang="ko-KR" b="1">
              <a:latin typeface="+mn-ea"/>
            </a:endParaRPr>
          </a:p>
        </p:txBody>
      </p:sp>
      <p:sp>
        <p:nvSpPr>
          <p:cNvPr id="4" name="TextBox 11"/>
          <p:cNvSpPr txBox="1"/>
          <p:nvPr/>
        </p:nvSpPr>
        <p:spPr>
          <a:xfrm>
            <a:off x="685862" y="3563265"/>
            <a:ext cx="7918586" cy="909851"/>
          </a:xfrm>
          <a:prstGeom prst="rect">
            <a:avLst/>
          </a:prstGeom>
          <a:noFill/>
        </p:spPr>
        <p:txBody>
          <a:bodyPr wrap="square">
            <a:spAutoFit/>
          </a:bodyPr>
          <a:lstStyle/>
          <a:p>
            <a:pPr>
              <a:lnSpc>
                <a:spcPct val="150000"/>
              </a:lnSpc>
              <a:defRPr lang="ko-KR" altLang="en-US"/>
            </a:pPr>
            <a:r>
              <a:rPr lang="en-US" altLang="ko-KR" b="1">
                <a:latin typeface="+mn-ea"/>
              </a:rPr>
              <a:t>“</a:t>
            </a:r>
            <a:r>
              <a:rPr lang="ko-KR" altLang="en-US" b="1">
                <a:solidFill>
                  <a:srgbClr val="0000ff"/>
                </a:solidFill>
                <a:latin typeface="+mn-ea"/>
              </a:rPr>
              <a:t>행복은 좋은 존재함(</a:t>
            </a:r>
            <a:r>
              <a:rPr lang="en-US" altLang="ko-KR" b="1">
                <a:solidFill>
                  <a:srgbClr val="0000ff"/>
                </a:solidFill>
                <a:latin typeface="+mn-ea"/>
              </a:rPr>
              <a:t>well-doing : </a:t>
            </a:r>
            <a:r>
              <a:rPr lang="ko-KR" altLang="en-US" b="1">
                <a:solidFill>
                  <a:srgbClr val="0000ff"/>
                </a:solidFill>
                <a:latin typeface="+mn-ea"/>
              </a:rPr>
              <a:t>잘</a:t>
            </a:r>
            <a:r>
              <a:rPr lang="en-US" altLang="ko-KR" b="1">
                <a:solidFill>
                  <a:srgbClr val="0000ff"/>
                </a:solidFill>
                <a:latin typeface="+mn-ea"/>
              </a:rPr>
              <a:t> </a:t>
            </a:r>
            <a:r>
              <a:rPr lang="ko-KR" altLang="en-US" b="1">
                <a:solidFill>
                  <a:srgbClr val="0000ff"/>
                </a:solidFill>
                <a:latin typeface="+mn-ea"/>
              </a:rPr>
              <a:t>사는것+잘 행하는 것)</a:t>
            </a:r>
            <a:r>
              <a:rPr lang="ko-KR" altLang="en-US" b="1">
                <a:solidFill>
                  <a:schemeClr val="tx1"/>
                </a:solidFill>
                <a:latin typeface="+mn-ea"/>
              </a:rPr>
              <a:t>을 통해 얻어지는</a:t>
            </a:r>
            <a:r>
              <a:rPr lang="ko-KR" altLang="en-US" b="1">
                <a:solidFill>
                  <a:srgbClr val="0000ff"/>
                </a:solidFill>
                <a:latin typeface="+mn-ea"/>
              </a:rPr>
              <a:t> </a:t>
            </a:r>
            <a:endParaRPr lang="ko-KR" altLang="en-US" b="1">
              <a:solidFill>
                <a:srgbClr val="0000ff"/>
              </a:solidFill>
              <a:latin typeface="+mn-ea"/>
            </a:endParaRPr>
          </a:p>
          <a:p>
            <a:pPr>
              <a:lnSpc>
                <a:spcPct val="150000"/>
              </a:lnSpc>
              <a:defRPr lang="ko-KR" altLang="en-US"/>
            </a:pPr>
            <a:r>
              <a:rPr lang="en-US" altLang="ko-KR" b="1">
                <a:solidFill>
                  <a:srgbClr val="0000ff"/>
                </a:solidFill>
                <a:latin typeface="+mn-ea"/>
              </a:rPr>
              <a:t>  </a:t>
            </a:r>
            <a:r>
              <a:rPr lang="ko-KR" altLang="en-US" b="1">
                <a:solidFill>
                  <a:srgbClr val="0000ff"/>
                </a:solidFill>
                <a:latin typeface="+mn-ea"/>
              </a:rPr>
              <a:t>최상의 내면적 기쁨</a:t>
            </a:r>
            <a:r>
              <a:rPr lang="en-US" altLang="ko-KR" b="1">
                <a:latin typeface="+mn-ea"/>
              </a:rPr>
              <a:t>”</a:t>
            </a:r>
            <a:endParaRPr lang="en-US" altLang="ko-KR" b="1">
              <a:latin typeface="+mn-ea"/>
            </a:endParaRPr>
          </a:p>
        </p:txBody>
      </p:sp>
      <p:sp>
        <p:nvSpPr>
          <p:cNvPr id="5" name="TextBox 17"/>
          <p:cNvSpPr txBox="1"/>
          <p:nvPr/>
        </p:nvSpPr>
        <p:spPr>
          <a:xfrm>
            <a:off x="683568" y="4401108"/>
            <a:ext cx="7596853" cy="1757870"/>
          </a:xfrm>
          <a:prstGeom prst="rect">
            <a:avLst/>
          </a:prstGeom>
          <a:noFill/>
        </p:spPr>
        <p:txBody>
          <a:bodyPr wrap="square">
            <a:spAutoFit/>
          </a:bodyPr>
          <a:lstStyle/>
          <a:p>
            <a:pPr>
              <a:lnSpc>
                <a:spcPct val="150000"/>
              </a:lnSpc>
              <a:defRPr lang="ko-KR" altLang="en-US"/>
            </a:pPr>
            <a:r>
              <a:rPr lang="en-US" altLang="ko-KR" b="1">
                <a:latin typeface="+mn-ea"/>
              </a:rPr>
              <a:t>“</a:t>
            </a:r>
            <a:r>
              <a:rPr lang="ko-KR" altLang="en-US" b="1">
                <a:solidFill>
                  <a:srgbClr val="0000ff"/>
                </a:solidFill>
                <a:latin typeface="+mn-ea"/>
              </a:rPr>
              <a:t>행복은 </a:t>
            </a:r>
            <a:r>
              <a:rPr lang="en-US" altLang="ko-KR" b="1">
                <a:solidFill>
                  <a:srgbClr val="0000ff"/>
                </a:solidFill>
                <a:latin typeface="+mn-ea"/>
              </a:rPr>
              <a:t>self</a:t>
            </a:r>
            <a:r>
              <a:rPr lang="ko-KR" altLang="en-US" b="1">
                <a:solidFill>
                  <a:srgbClr val="000000"/>
                </a:solidFill>
                <a:latin typeface="+mn-ea"/>
              </a:rPr>
              <a:t>다</a:t>
            </a:r>
            <a:r>
              <a:rPr lang="ko-KR" altLang="en-US" b="1">
                <a:latin typeface="+mn-ea"/>
              </a:rPr>
              <a:t>  -  스스로 만드는 </a:t>
            </a:r>
            <a:r>
              <a:rPr lang="ko-KR" altLang="en-US" b="1">
                <a:solidFill>
                  <a:srgbClr val="0000ff"/>
                </a:solidFill>
                <a:latin typeface="+mn-ea"/>
              </a:rPr>
              <a:t>자기발명품</a:t>
            </a:r>
            <a:r>
              <a:rPr lang="ko-KR" altLang="en-US" b="1">
                <a:latin typeface="+mn-ea"/>
              </a:rPr>
              <a:t>, 스스로 노력해서 제작</a:t>
            </a:r>
            <a:r>
              <a:rPr lang="en-US" altLang="ko-KR" b="1">
                <a:latin typeface="+mn-ea"/>
              </a:rPr>
              <a:t>･</a:t>
            </a:r>
            <a:r>
              <a:rPr lang="ko-KR" altLang="en-US" b="1">
                <a:latin typeface="+mn-ea"/>
              </a:rPr>
              <a:t>생산하는 </a:t>
            </a:r>
            <a:r>
              <a:rPr lang="ko-KR" altLang="en-US" b="1">
                <a:solidFill>
                  <a:srgbClr val="0000ff"/>
                </a:solidFill>
                <a:latin typeface="+mn-ea"/>
              </a:rPr>
              <a:t>인생 필수품</a:t>
            </a:r>
            <a:r>
              <a:rPr lang="en-US" altLang="ko-KR" b="1">
                <a:latin typeface="+mn-ea"/>
              </a:rPr>
              <a:t>”</a:t>
            </a:r>
            <a:endParaRPr lang="en-US" altLang="ko-KR" b="1">
              <a:latin typeface="+mn-ea"/>
            </a:endParaRPr>
          </a:p>
          <a:p>
            <a:pPr>
              <a:lnSpc>
                <a:spcPct val="150000"/>
              </a:lnSpc>
              <a:defRPr lang="ko-KR" altLang="en-US"/>
            </a:pPr>
            <a:endParaRPr lang="en-US" altLang="ko-KR" sz="100" b="1">
              <a:latin typeface="+mn-ea"/>
            </a:endParaRPr>
          </a:p>
          <a:p>
            <a:pPr>
              <a:lnSpc>
                <a:spcPct val="150000"/>
              </a:lnSpc>
              <a:defRPr lang="ko-KR" altLang="en-US"/>
            </a:pPr>
            <a:r>
              <a:rPr lang="ko-KR" altLang="en-US" b="1">
                <a:latin typeface="+mn-ea"/>
              </a:rPr>
              <a:t>"자연은 인류를 두 </a:t>
            </a:r>
            <a:r>
              <a:rPr lang="ko-KR" altLang="en-US" b="1">
                <a:solidFill>
                  <a:srgbClr val="0000ff"/>
                </a:solidFill>
                <a:latin typeface="+mn-ea"/>
              </a:rPr>
              <a:t>군주</a:t>
            </a:r>
            <a:r>
              <a:rPr lang="en-US" altLang="ko-KR" b="1">
                <a:solidFill>
                  <a:srgbClr val="0000ff"/>
                </a:solidFill>
                <a:latin typeface="+mn-ea"/>
              </a:rPr>
              <a:t>(</a:t>
            </a:r>
            <a:r>
              <a:rPr lang="ko-KR" altLang="en-US" b="1">
                <a:solidFill>
                  <a:srgbClr val="0000ff"/>
                </a:solidFill>
                <a:latin typeface="+mn-ea"/>
              </a:rPr>
              <a:t>君主)</a:t>
            </a:r>
            <a:r>
              <a:rPr lang="ko-KR" altLang="en-US" b="1">
                <a:latin typeface="+mn-ea"/>
              </a:rPr>
              <a:t>의 지배하에 두었다. 그 하나는 </a:t>
            </a:r>
            <a:r>
              <a:rPr lang="ko-KR" altLang="en-US" b="1">
                <a:solidFill>
                  <a:srgbClr val="0000ff"/>
                </a:solidFill>
                <a:latin typeface="+mn-ea"/>
              </a:rPr>
              <a:t>快樂</a:t>
            </a:r>
            <a:r>
              <a:rPr lang="ko-KR" altLang="en-US" b="1">
                <a:latin typeface="+mn-ea"/>
              </a:rPr>
              <a:t>이요 또 하나는 </a:t>
            </a:r>
            <a:r>
              <a:rPr lang="ko-KR" altLang="en-US" b="1">
                <a:solidFill>
                  <a:srgbClr val="0000ff"/>
                </a:solidFill>
                <a:latin typeface="+mn-ea"/>
              </a:rPr>
              <a:t>苦痛</a:t>
            </a:r>
            <a:r>
              <a:rPr lang="ko-KR" altLang="en-US" b="1">
                <a:latin typeface="+mn-ea"/>
              </a:rPr>
              <a:t>이다."</a:t>
            </a:r>
            <a:endParaRPr lang="ko-KR" altLang="en-US" b="1">
              <a:latin typeface="+mn-ea"/>
            </a:endParaRPr>
          </a:p>
        </p:txBody>
      </p:sp>
      <p:sp>
        <p:nvSpPr>
          <p:cNvPr id="9" name="TextBox 17"/>
          <p:cNvSpPr txBox="1"/>
          <p:nvPr/>
        </p:nvSpPr>
        <p:spPr>
          <a:xfrm>
            <a:off x="683567" y="944724"/>
            <a:ext cx="7649092" cy="1329660"/>
          </a:xfrm>
          <a:prstGeom prst="rect">
            <a:avLst/>
          </a:prstGeom>
          <a:noFill/>
        </p:spPr>
        <p:txBody>
          <a:bodyPr wrap="none">
            <a:spAutoFit/>
          </a:bodyPr>
          <a:lstStyle/>
          <a:p>
            <a:pPr>
              <a:lnSpc>
                <a:spcPct val="150000"/>
              </a:lnSpc>
              <a:defRPr lang="ko-KR" altLang="en-US"/>
            </a:pPr>
            <a:r>
              <a:rPr lang="en-US" altLang="ko-KR" b="1">
                <a:latin typeface="+mn-ea"/>
              </a:rPr>
              <a:t>“</a:t>
            </a:r>
            <a:r>
              <a:rPr lang="ko-KR" altLang="en-US" b="1">
                <a:latin typeface="+mn-ea"/>
              </a:rPr>
              <a:t>모든 생명체들이 한결같이 지향하는 목표는 행복이다. </a:t>
            </a:r>
            <a:endParaRPr lang="ko-KR" altLang="en-US" b="1">
              <a:latin typeface="+mn-ea"/>
            </a:endParaRPr>
          </a:p>
          <a:p>
            <a:pPr>
              <a:lnSpc>
                <a:spcPct val="150000"/>
              </a:lnSpc>
              <a:defRPr lang="ko-KR" altLang="en-US"/>
            </a:pPr>
            <a:r>
              <a:rPr lang="ko-KR" altLang="en-US" b="1">
                <a:latin typeface="+mn-ea"/>
              </a:rPr>
              <a:t>  인간의 행복 추구는 본능적 자원을 초월한 경지에까지 시도된다는 점에서</a:t>
            </a:r>
            <a:endParaRPr lang="ko-KR" altLang="en-US" b="1">
              <a:latin typeface="+mn-ea"/>
            </a:endParaRPr>
          </a:p>
          <a:p>
            <a:pPr>
              <a:lnSpc>
                <a:spcPct val="150000"/>
              </a:lnSpc>
              <a:defRPr lang="ko-KR" altLang="en-US"/>
            </a:pPr>
            <a:r>
              <a:rPr lang="ko-KR" altLang="en-US" b="1">
                <a:latin typeface="+mn-ea"/>
              </a:rPr>
              <a:t>  동물들의 경우와는 다른 양상을 보여준다. </a:t>
            </a:r>
            <a:r>
              <a:rPr lang="en-US" altLang="ko-KR" b="1">
                <a:latin typeface="+mn-ea"/>
              </a:rPr>
              <a:t>”</a:t>
            </a:r>
            <a:endParaRPr lang="en-US" altLang="ko-KR" b="1">
              <a:latin typeface="+mn-ea"/>
            </a:endParaRPr>
          </a:p>
        </p:txBody>
      </p:sp>
      <p:sp>
        <p:nvSpPr>
          <p:cNvPr id="10" name="TextBox 16"/>
          <p:cNvSpPr txBox="1"/>
          <p:nvPr/>
        </p:nvSpPr>
        <p:spPr>
          <a:xfrm>
            <a:off x="719572" y="512676"/>
            <a:ext cx="7164274" cy="500848"/>
          </a:xfrm>
          <a:prstGeom prst="rect">
            <a:avLst/>
          </a:prstGeom>
          <a:noFill/>
        </p:spPr>
        <p:txBody>
          <a:bodyPr wrap="none">
            <a:spAutoFit/>
          </a:bodyPr>
          <a:lstStyle/>
          <a:p>
            <a:pPr>
              <a:lnSpc>
                <a:spcPct val="150000"/>
              </a:lnSpc>
              <a:defRPr lang="ko-KR" altLang="en-US"/>
            </a:pPr>
            <a:r>
              <a:rPr lang="en-US" altLang="ko-KR" b="1">
                <a:latin typeface="+mn-ea"/>
              </a:rPr>
              <a:t>“</a:t>
            </a:r>
            <a:r>
              <a:rPr lang="ko-KR" altLang="en-US" b="1">
                <a:latin typeface="+mn-ea"/>
              </a:rPr>
              <a:t>사람의 본성은 </a:t>
            </a:r>
            <a:r>
              <a:rPr lang="ko-KR" altLang="en-US" b="1">
                <a:solidFill>
                  <a:srgbClr val="0000ff"/>
                </a:solidFill>
                <a:latin typeface="+mn-ea"/>
              </a:rPr>
              <a:t>행복</a:t>
            </a:r>
            <a:r>
              <a:rPr lang="en-US" altLang="ko-KR" b="1">
                <a:solidFill>
                  <a:srgbClr val="0000ff"/>
                </a:solidFill>
                <a:latin typeface="+mn-ea"/>
              </a:rPr>
              <a:t>(</a:t>
            </a:r>
            <a:r>
              <a:rPr lang="ko-KR" altLang="en-US" b="1">
                <a:solidFill>
                  <a:srgbClr val="0000ff"/>
                </a:solidFill>
                <a:latin typeface="+mn-ea"/>
              </a:rPr>
              <a:t>五幸</a:t>
            </a:r>
            <a:r>
              <a:rPr lang="en-US" altLang="ko-KR" b="1">
                <a:solidFill>
                  <a:srgbClr val="0000ff"/>
                </a:solidFill>
                <a:latin typeface="+mn-ea"/>
              </a:rPr>
              <a:t>)</a:t>
            </a:r>
            <a:r>
              <a:rPr lang="ko-KR" altLang="en-US" b="1">
                <a:latin typeface="+mn-ea"/>
              </a:rPr>
              <a:t>을 바라며</a:t>
            </a:r>
            <a:r>
              <a:rPr lang="en-US" altLang="ko-KR" b="1">
                <a:latin typeface="+mn-ea"/>
              </a:rPr>
              <a:t>, </a:t>
            </a:r>
            <a:r>
              <a:rPr lang="ko-KR" altLang="en-US" b="1">
                <a:solidFill>
                  <a:srgbClr val="0000ff"/>
                </a:solidFill>
                <a:latin typeface="+mn-ea"/>
              </a:rPr>
              <a:t>불행</a:t>
            </a:r>
            <a:r>
              <a:rPr lang="en-US" altLang="ko-KR" b="1">
                <a:solidFill>
                  <a:srgbClr val="0000ff"/>
                </a:solidFill>
                <a:latin typeface="+mn-ea"/>
              </a:rPr>
              <a:t>(</a:t>
            </a:r>
            <a:r>
              <a:rPr lang="ko-KR" altLang="en-US" b="1">
                <a:solidFill>
                  <a:srgbClr val="0000ff"/>
                </a:solidFill>
                <a:latin typeface="+mn-ea"/>
              </a:rPr>
              <a:t>六極</a:t>
            </a:r>
            <a:r>
              <a:rPr lang="en-US" altLang="ko-KR" b="1">
                <a:solidFill>
                  <a:srgbClr val="0000ff"/>
                </a:solidFill>
                <a:latin typeface="+mn-ea"/>
              </a:rPr>
              <a:t>)</a:t>
            </a:r>
            <a:r>
              <a:rPr lang="ko-KR" altLang="en-US" b="1">
                <a:latin typeface="+mn-ea"/>
              </a:rPr>
              <a:t>을 기피하는 것이다</a:t>
            </a:r>
            <a:r>
              <a:rPr lang="en-US" altLang="ko-KR" b="1">
                <a:latin typeface="+mn-ea"/>
              </a:rPr>
              <a:t>.”</a:t>
            </a:r>
            <a:endParaRPr lang="ko-KR" altLang="en-US" b="1">
              <a:latin typeface="+mn-ea"/>
            </a:endParaRPr>
          </a:p>
        </p:txBody>
      </p:sp>
      <p:sp>
        <p:nvSpPr>
          <p:cNvPr id="12" name="TextBox 11"/>
          <p:cNvSpPr txBox="1"/>
          <p:nvPr/>
        </p:nvSpPr>
        <p:spPr>
          <a:xfrm>
            <a:off x="652157" y="2698586"/>
            <a:ext cx="7772270" cy="910434"/>
          </a:xfrm>
          <a:prstGeom prst="rect">
            <a:avLst/>
          </a:prstGeom>
          <a:noFill/>
        </p:spPr>
        <p:txBody>
          <a:bodyPr wrap="square">
            <a:spAutoFit/>
          </a:bodyPr>
          <a:lstStyle/>
          <a:p>
            <a:pPr>
              <a:lnSpc>
                <a:spcPct val="150000"/>
              </a:lnSpc>
              <a:defRPr lang="ko-KR" altLang="en-US"/>
            </a:pPr>
            <a:r>
              <a:rPr lang="en-US" altLang="ko-KR" b="1">
                <a:latin typeface="+mn-ea"/>
              </a:rPr>
              <a:t>“</a:t>
            </a:r>
            <a:r>
              <a:rPr lang="ko-KR" altLang="en-US" b="1">
                <a:latin typeface="+mn-ea"/>
              </a:rPr>
              <a:t>이 세상에서 가장 소망스러운 것이 있다면</a:t>
            </a:r>
            <a:r>
              <a:rPr lang="en-US" altLang="ko-KR" b="1">
                <a:latin typeface="+mn-ea"/>
              </a:rPr>
              <a:t>, </a:t>
            </a:r>
            <a:r>
              <a:rPr lang="ko-KR" altLang="en-US" b="1">
                <a:latin typeface="+mn-ea"/>
              </a:rPr>
              <a:t>그것은 </a:t>
            </a:r>
            <a:r>
              <a:rPr lang="ko-KR" altLang="en-US" b="1">
                <a:solidFill>
                  <a:srgbClr val="0000ff"/>
                </a:solidFill>
                <a:latin typeface="+mn-ea"/>
              </a:rPr>
              <a:t>건강과 기쁨이 넘치는 행복한 삶</a:t>
            </a:r>
            <a:r>
              <a:rPr lang="ko-KR" altLang="en-US" b="1">
                <a:latin typeface="+mn-ea"/>
              </a:rPr>
              <a:t>일 것이다</a:t>
            </a:r>
            <a:r>
              <a:rPr lang="en-US" altLang="ko-KR" b="1">
                <a:latin typeface="+mn-ea"/>
              </a:rPr>
              <a:t>..”</a:t>
            </a:r>
            <a:endParaRPr lang="ko-KR" altLang="en-US" b="1">
              <a:latin typeface="+mn-ea"/>
            </a:endParaRPr>
          </a:p>
        </p:txBody>
      </p:sp>
      <p:sp>
        <p:nvSpPr>
          <p:cNvPr id="13"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2025-03-01</a:t>
            </a:fld>
            <a:endParaRPr lang="ko-KR" altLang="en-US"/>
          </a:p>
        </p:txBody>
      </p:sp>
      <p:sp>
        <p:nvSpPr>
          <p:cNvPr id="14"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845585" y="827145"/>
            <a:ext cx="7452828" cy="5247900"/>
          </a:xfrm>
          <a:prstGeom prst="rect">
            <a:avLst/>
          </a:prstGeom>
          <a:noFill/>
        </p:spPr>
        <p:txBody>
          <a:bodyPr wrap="square">
            <a:spAutoFit/>
          </a:bodyPr>
          <a:lstStyle/>
          <a:p>
            <a:pPr lvl="0">
              <a:defRPr lang="ko-KR" altLang="en-US"/>
            </a:pPr>
            <a:r>
              <a:rPr lang="ko-KR" altLang="en-US" sz="2200" b="1">
                <a:latin typeface="HY둥근고딕B"/>
                <a:ea typeface="HY둥근고딕B"/>
              </a:rPr>
              <a:t>2</a:t>
            </a:r>
            <a:r>
              <a:rPr lang="en-US" altLang="ko-KR" sz="2200" b="1">
                <a:latin typeface="HY둥근고딕B"/>
                <a:ea typeface="HY둥근고딕B"/>
              </a:rPr>
              <a:t>) </a:t>
            </a:r>
            <a:r>
              <a:rPr lang="ko-KR" altLang="en-US" sz="2200" b="1">
                <a:latin typeface="HY둥근고딕B"/>
                <a:ea typeface="HY둥근고딕B"/>
              </a:rPr>
              <a:t>복지</a:t>
            </a:r>
            <a:r>
              <a:rPr lang="en-US" altLang="ko-KR" sz="2200" b="1">
                <a:latin typeface="HY둥근고딕B"/>
                <a:ea typeface="HY둥근고딕B"/>
              </a:rPr>
              <a:t>(welfare) </a:t>
            </a:r>
            <a:endParaRPr lang="en-US" altLang="ko-KR" sz="2200" b="1">
              <a:latin typeface="HY둥근고딕B"/>
              <a:ea typeface="HY둥근고딕B"/>
            </a:endParaRPr>
          </a:p>
          <a:p>
            <a:pPr>
              <a:lnSpc>
                <a:spcPct val="150000"/>
              </a:lnSpc>
              <a:defRPr lang="ko-KR" altLang="en-US"/>
            </a:pPr>
            <a:r>
              <a:rPr lang="en-US" altLang="ko-KR" b="1">
                <a:solidFill>
                  <a:srgbClr val="ff0000"/>
                </a:solidFill>
                <a:latin typeface="+mn-ea"/>
              </a:rPr>
              <a:t>  </a:t>
            </a:r>
            <a:r>
              <a:rPr lang="ko-KR" altLang="en-US" b="1">
                <a:solidFill>
                  <a:srgbClr val="ff0000"/>
                </a:solidFill>
                <a:latin typeface="+mn-ea"/>
              </a:rPr>
              <a:t>&lt;</a:t>
            </a:r>
            <a:r>
              <a:rPr lang="en-US" altLang="ko-KR" b="1">
                <a:solidFill>
                  <a:srgbClr val="ff0000"/>
                </a:solidFill>
                <a:latin typeface="+mn-ea"/>
              </a:rPr>
              <a:t>welfare(</a:t>
            </a:r>
            <a:r>
              <a:rPr lang="ko-KR" altLang="en-US" b="1">
                <a:solidFill>
                  <a:srgbClr val="ff0000"/>
                </a:solidFill>
                <a:latin typeface="+mn-ea"/>
              </a:rPr>
              <a:t>福祉) : </a:t>
            </a:r>
            <a:r>
              <a:rPr lang="en-US" altLang="ko-KR" b="1">
                <a:solidFill>
                  <a:srgbClr val="ff0000"/>
                </a:solidFill>
                <a:latin typeface="+mn-ea"/>
              </a:rPr>
              <a:t>wealth, benefit, profit</a:t>
            </a:r>
            <a:r>
              <a:rPr lang="ko-KR" altLang="en-US" b="1">
                <a:solidFill>
                  <a:srgbClr val="ff0000"/>
                </a:solidFill>
                <a:latin typeface="+mn-ea"/>
              </a:rPr>
              <a:t>&gt;</a:t>
            </a:r>
            <a:endParaRPr lang="ko-KR" altLang="en-US" b="1">
              <a:solidFill>
                <a:srgbClr val="ff0000"/>
              </a:solidFill>
              <a:latin typeface="+mn-ea"/>
            </a:endParaRPr>
          </a:p>
          <a:p>
            <a:pPr>
              <a:lnSpc>
                <a:spcPct val="150000"/>
              </a:lnSpc>
              <a:defRPr lang="ko-KR" altLang="en-US"/>
            </a:pPr>
            <a:r>
              <a:rPr lang="ko-KR" altLang="en-US" b="1">
                <a:solidFill>
                  <a:srgbClr val="0000ff"/>
                </a:solidFill>
                <a:latin typeface="+mn-ea"/>
              </a:rPr>
              <a:t>   </a:t>
            </a:r>
            <a:r>
              <a:rPr lang="en-US" altLang="ko-KR" b="1">
                <a:solidFill>
                  <a:srgbClr val="0000ff"/>
                </a:solidFill>
                <a:latin typeface="+mn-ea"/>
              </a:rPr>
              <a:t> </a:t>
            </a:r>
            <a:r>
              <a:rPr lang="en-US" altLang="ko-KR" b="1">
                <a:solidFill>
                  <a:schemeClr val="tx1"/>
                </a:solidFill>
                <a:latin typeface="+mn-ea"/>
              </a:rPr>
              <a:t>well (satisfactory, successfully, fittingly, properly, reasonably)</a:t>
            </a:r>
            <a:endParaRPr lang="en-US" altLang="ko-KR" b="1">
              <a:solidFill>
                <a:schemeClr val="tx1"/>
              </a:solidFill>
              <a:latin typeface="+mn-ea"/>
            </a:endParaRPr>
          </a:p>
          <a:p>
            <a:pPr>
              <a:lnSpc>
                <a:spcPct val="150000"/>
              </a:lnSpc>
              <a:defRPr lang="ko-KR" altLang="en-US"/>
            </a:pPr>
            <a:r>
              <a:rPr lang="en-US" altLang="ko-KR" b="1">
                <a:solidFill>
                  <a:schemeClr val="tx1"/>
                </a:solidFill>
                <a:latin typeface="+mn-ea"/>
              </a:rPr>
              <a:t>  </a:t>
            </a:r>
            <a:r>
              <a:rPr lang="ko-KR" altLang="en-US" b="1">
                <a:solidFill>
                  <a:schemeClr val="tx1"/>
                </a:solidFill>
                <a:latin typeface="+mn-ea"/>
              </a:rPr>
              <a:t>        </a:t>
            </a:r>
            <a:r>
              <a:rPr lang="en-US" altLang="ko-KR" b="1">
                <a:solidFill>
                  <a:schemeClr val="tx1"/>
                </a:solidFill>
                <a:latin typeface="+mn-ea"/>
              </a:rPr>
              <a:t>+ fare </a:t>
            </a:r>
            <a:r>
              <a:rPr lang="ko-KR" altLang="en-US" b="1">
                <a:solidFill>
                  <a:schemeClr val="tx1"/>
                </a:solidFill>
                <a:latin typeface="+mn-ea"/>
              </a:rPr>
              <a:t>(</a:t>
            </a:r>
            <a:r>
              <a:rPr lang="en-US" altLang="ko-KR" b="1">
                <a:solidFill>
                  <a:schemeClr val="tx1"/>
                </a:solidFill>
                <a:latin typeface="+mn-ea"/>
              </a:rPr>
              <a:t>state of thing) </a:t>
            </a:r>
            <a:endParaRPr lang="en-US" altLang="ko-KR" b="1">
              <a:solidFill>
                <a:schemeClr val="tx1"/>
              </a:solidFill>
              <a:latin typeface="+mn-ea"/>
            </a:endParaRPr>
          </a:p>
          <a:p>
            <a:pPr>
              <a:lnSpc>
                <a:spcPct val="150000"/>
              </a:lnSpc>
              <a:defRPr lang="ko-KR" altLang="en-US"/>
            </a:pPr>
            <a:r>
              <a:rPr lang="en-US" altLang="ko-KR" b="1">
                <a:solidFill>
                  <a:schemeClr val="tx1"/>
                </a:solidFill>
                <a:latin typeface="+mn-ea"/>
              </a:rPr>
              <a:t>  </a:t>
            </a:r>
            <a:r>
              <a:rPr lang="ko-KR" altLang="en-US" b="1">
                <a:solidFill>
                  <a:schemeClr val="tx1"/>
                </a:solidFill>
                <a:latin typeface="+mn-ea"/>
              </a:rPr>
              <a:t>: </a:t>
            </a:r>
            <a:r>
              <a:rPr lang="en-US" altLang="ko-KR" b="1">
                <a:solidFill>
                  <a:schemeClr val="tx1"/>
                </a:solidFill>
                <a:latin typeface="+mn-ea"/>
              </a:rPr>
              <a:t>a condition of physical health, emotional comfort and economic </a:t>
            </a:r>
            <a:endParaRPr lang="en-US" altLang="ko-KR" b="1">
              <a:solidFill>
                <a:schemeClr val="tx1"/>
              </a:solidFill>
              <a:latin typeface="+mn-ea"/>
            </a:endParaRPr>
          </a:p>
          <a:p>
            <a:pPr>
              <a:lnSpc>
                <a:spcPct val="150000"/>
              </a:lnSpc>
              <a:defRPr lang="ko-KR" altLang="en-US"/>
            </a:pPr>
            <a:r>
              <a:rPr lang="en-US" altLang="ko-KR" b="1">
                <a:solidFill>
                  <a:schemeClr val="tx1"/>
                </a:solidFill>
                <a:latin typeface="+mn-ea"/>
              </a:rPr>
              <a:t>    security</a:t>
            </a:r>
            <a:r>
              <a:rPr lang="ko-KR" altLang="en-US" b="1">
                <a:solidFill>
                  <a:schemeClr val="tx1"/>
                </a:solidFill>
                <a:latin typeface="+mn-ea"/>
              </a:rPr>
              <a:t> </a:t>
            </a:r>
            <a:r>
              <a:rPr lang="en-US" altLang="ko-KR" b="1">
                <a:solidFill>
                  <a:schemeClr val="tx1"/>
                </a:solidFill>
                <a:latin typeface="+mn-ea"/>
              </a:rPr>
              <a:t> </a:t>
            </a:r>
            <a:r>
              <a:rPr lang="ko-KR" altLang="en-US" b="1">
                <a:solidFill>
                  <a:schemeClr val="tx1"/>
                </a:solidFill>
                <a:latin typeface="+mn-ea"/>
              </a:rPr>
              <a:t>= </a:t>
            </a:r>
            <a:r>
              <a:rPr lang="en-US" altLang="ko-KR" b="1">
                <a:solidFill>
                  <a:schemeClr val="tx1"/>
                </a:solidFill>
                <a:latin typeface="+mn-ea"/>
              </a:rPr>
              <a:t> </a:t>
            </a:r>
            <a:r>
              <a:rPr lang="en-US" altLang="ko-KR" b="1" i="1">
                <a:solidFill>
                  <a:srgbClr val="0000ff"/>
                </a:solidFill>
                <a:latin typeface="+mn-ea"/>
              </a:rPr>
              <a:t>well state of thing  </a:t>
            </a:r>
            <a:r>
              <a:rPr lang="en-US" altLang="ko-KR" b="1">
                <a:solidFill>
                  <a:srgbClr val="0000ff"/>
                </a:solidFill>
                <a:latin typeface="+mn-ea"/>
              </a:rPr>
              <a:t>=</a:t>
            </a:r>
            <a:r>
              <a:rPr lang="en-US" altLang="ko-KR" b="1" i="1">
                <a:solidFill>
                  <a:srgbClr val="0000ff"/>
                </a:solidFill>
                <a:latin typeface="+mn-ea"/>
              </a:rPr>
              <a:t> wellness(</a:t>
            </a:r>
            <a:r>
              <a:rPr lang="ko-KR" altLang="en-US" b="1" i="1">
                <a:solidFill>
                  <a:srgbClr val="0000ff"/>
                </a:solidFill>
                <a:latin typeface="+mn-ea"/>
              </a:rPr>
              <a:t>건강 ･ 호조)</a:t>
            </a:r>
            <a:endParaRPr lang="ko-KR" altLang="en-US" b="1" i="1">
              <a:solidFill>
                <a:srgbClr val="0000ff"/>
              </a:solidFill>
              <a:latin typeface="+mn-ea"/>
            </a:endParaRPr>
          </a:p>
          <a:p>
            <a:pPr>
              <a:lnSpc>
                <a:spcPct val="150000"/>
              </a:lnSpc>
              <a:defRPr lang="ko-KR" altLang="en-US"/>
            </a:pPr>
            <a:endParaRPr lang="en-US" altLang="ko-KR" sz="500" b="1">
              <a:solidFill>
                <a:srgbClr val="ff0000"/>
              </a:solidFill>
              <a:latin typeface="+mn-ea"/>
            </a:endParaRPr>
          </a:p>
          <a:p>
            <a:pPr>
              <a:lnSpc>
                <a:spcPct val="150000"/>
              </a:lnSpc>
              <a:defRPr lang="ko-KR" altLang="en-US"/>
            </a:pPr>
            <a:r>
              <a:rPr lang="en-US" altLang="ko-KR" b="1">
                <a:solidFill>
                  <a:srgbClr val="ff0000"/>
                </a:solidFill>
                <a:latin typeface="+mn-ea"/>
              </a:rPr>
              <a:t>  </a:t>
            </a:r>
            <a:r>
              <a:rPr lang="en-US" altLang="ko-KR" b="1">
                <a:solidFill>
                  <a:schemeClr val="tx1"/>
                </a:solidFill>
                <a:latin typeface="+mn-ea"/>
              </a:rPr>
              <a:t>-</a:t>
            </a:r>
            <a:r>
              <a:rPr lang="ko-KR" altLang="en-US" b="1">
                <a:solidFill>
                  <a:schemeClr val="tx1"/>
                </a:solidFill>
                <a:latin typeface="+mn-ea"/>
              </a:rPr>
              <a:t> 불만이 없는 상태</a:t>
            </a:r>
            <a:endParaRPr lang="ko-KR" altLang="en-US" b="1">
              <a:solidFill>
                <a:schemeClr val="tx1"/>
              </a:solidFill>
              <a:latin typeface="+mn-ea"/>
            </a:endParaRPr>
          </a:p>
          <a:p>
            <a:pPr>
              <a:lnSpc>
                <a:spcPct val="150000"/>
              </a:lnSpc>
              <a:defRPr lang="ko-KR" altLang="en-US"/>
            </a:pPr>
            <a:r>
              <a:rPr lang="ko-KR" altLang="en-US" b="1">
                <a:solidFill>
                  <a:schemeClr val="tx1"/>
                </a:solidFill>
                <a:latin typeface="+mn-ea"/>
              </a:rPr>
              <a:t>  - 만족할만한 상태</a:t>
            </a:r>
            <a:endParaRPr lang="ko-KR" altLang="en-US" b="1">
              <a:solidFill>
                <a:schemeClr val="tx1"/>
              </a:solidFill>
              <a:latin typeface="+mn-ea"/>
            </a:endParaRPr>
          </a:p>
          <a:p>
            <a:pPr>
              <a:lnSpc>
                <a:spcPct val="150000"/>
              </a:lnSpc>
              <a:defRPr lang="ko-KR" altLang="en-US"/>
            </a:pPr>
            <a:r>
              <a:rPr lang="ko-KR" altLang="en-US" b="1">
                <a:solidFill>
                  <a:schemeClr val="tx1"/>
                </a:solidFill>
                <a:latin typeface="+mn-ea"/>
              </a:rPr>
              <a:t>  - 만족스러운 삶, 건강･행복의 조건들이 만족스러운 안녕의 상태</a:t>
            </a:r>
            <a:endParaRPr lang="ko-KR" altLang="en-US" b="1">
              <a:solidFill>
                <a:schemeClr val="tx1"/>
              </a:solidFill>
              <a:latin typeface="+mn-ea"/>
            </a:endParaRPr>
          </a:p>
          <a:p>
            <a:pPr>
              <a:lnSpc>
                <a:spcPct val="150000"/>
              </a:lnSpc>
              <a:defRPr lang="ko-KR" altLang="en-US"/>
            </a:pPr>
            <a:r>
              <a:rPr lang="en-US" altLang="ko-KR" b="1">
                <a:solidFill>
                  <a:schemeClr val="tx1"/>
                </a:solidFill>
                <a:latin typeface="+mn-ea"/>
              </a:rPr>
              <a:t>  - </a:t>
            </a:r>
            <a:r>
              <a:rPr lang="ko-KR" altLang="en-US" b="1">
                <a:solidFill>
                  <a:schemeClr val="tx1"/>
                </a:solidFill>
                <a:latin typeface="+mn-ea"/>
              </a:rPr>
              <a:t>행복감(</a:t>
            </a:r>
            <a:r>
              <a:rPr lang="en-US" altLang="ko-KR" b="1">
                <a:solidFill>
                  <a:schemeClr val="tx1"/>
                </a:solidFill>
                <a:latin typeface="+mn-ea"/>
              </a:rPr>
              <a:t>experience of wellbeing)</a:t>
            </a:r>
            <a:r>
              <a:rPr lang="ko-KR" altLang="en-US" b="1">
                <a:solidFill>
                  <a:schemeClr val="tx1"/>
                </a:solidFill>
                <a:latin typeface="+mn-ea"/>
              </a:rPr>
              <a:t>과</a:t>
            </a:r>
            <a:r>
              <a:rPr lang="en-US" altLang="ko-KR" b="1">
                <a:solidFill>
                  <a:schemeClr val="tx1"/>
                </a:solidFill>
                <a:latin typeface="+mn-ea"/>
              </a:rPr>
              <a:t> </a:t>
            </a:r>
            <a:r>
              <a:rPr lang="ko-KR" altLang="en-US" b="1">
                <a:solidFill>
                  <a:schemeClr val="tx1"/>
                </a:solidFill>
                <a:latin typeface="+mn-ea"/>
              </a:rPr>
              <a:t>그것을 만들어 내는 제 조건</a:t>
            </a:r>
            <a:endParaRPr lang="ko-KR" altLang="en-US" b="1">
              <a:solidFill>
                <a:schemeClr val="tx1"/>
              </a:solidFill>
              <a:latin typeface="+mn-ea"/>
            </a:endParaRPr>
          </a:p>
          <a:p>
            <a:pPr>
              <a:lnSpc>
                <a:spcPct val="150000"/>
              </a:lnSpc>
              <a:defRPr lang="ko-KR" altLang="en-US"/>
            </a:pPr>
            <a:endParaRPr lang="ko-KR" altLang="en-US" sz="800" b="1">
              <a:solidFill>
                <a:srgbClr val="ff0000"/>
              </a:solidFill>
              <a:latin typeface="+mn-ea"/>
            </a:endParaRPr>
          </a:p>
          <a:p>
            <a:pPr>
              <a:lnSpc>
                <a:spcPct val="150000"/>
              </a:lnSpc>
              <a:defRPr lang="ko-KR" altLang="en-US"/>
            </a:pPr>
            <a:r>
              <a:rPr lang="ko-KR" altLang="en-US" b="1">
                <a:latin typeface="+mn-ea"/>
              </a:rPr>
              <a:t>   </a:t>
            </a:r>
            <a:r>
              <a:rPr lang="ko-KR" altLang="en-US" b="1">
                <a:solidFill>
                  <a:srgbClr val="0000ff"/>
                </a:solidFill>
                <a:latin typeface="+mn-ea"/>
              </a:rPr>
              <a:t>◦ 사람 마음의 善(</a:t>
            </a:r>
            <a:r>
              <a:rPr lang="en-US" altLang="ko-KR" b="1">
                <a:solidFill>
                  <a:srgbClr val="0000ff"/>
                </a:solidFill>
                <a:latin typeface="+mn-ea"/>
              </a:rPr>
              <a:t>the goodness of a man's state of mind)</a:t>
            </a:r>
            <a:endParaRPr lang="en-US" altLang="ko-KR" b="1">
              <a:solidFill>
                <a:srgbClr val="0000ff"/>
              </a:solidFill>
              <a:latin typeface="+mn-ea"/>
            </a:endParaRPr>
          </a:p>
          <a:p>
            <a:pPr>
              <a:lnSpc>
                <a:spcPct val="150000"/>
              </a:lnSpc>
              <a:defRPr lang="ko-KR" altLang="en-US"/>
            </a:pPr>
            <a:r>
              <a:rPr lang="en-US" altLang="ko-KR" b="1">
                <a:solidFill>
                  <a:srgbClr val="0000ff"/>
                </a:solidFill>
                <a:latin typeface="+mn-ea"/>
              </a:rPr>
              <a:t>   ◦ </a:t>
            </a:r>
            <a:r>
              <a:rPr lang="ko-KR" altLang="en-US" b="1">
                <a:solidFill>
                  <a:srgbClr val="0000ff"/>
                </a:solidFill>
                <a:latin typeface="+mn-ea"/>
              </a:rPr>
              <a:t>心中에 채계화된 滿足(</a:t>
            </a:r>
            <a:r>
              <a:rPr lang="en-US" altLang="ko-KR" b="1">
                <a:solidFill>
                  <a:srgbClr val="0000ff"/>
                </a:solidFill>
                <a:latin typeface="+mn-ea"/>
              </a:rPr>
              <a:t>the</a:t>
            </a:r>
            <a:r>
              <a:rPr lang="ko-KR" altLang="en-US" b="1">
                <a:solidFill>
                  <a:srgbClr val="0000ff"/>
                </a:solidFill>
                <a:latin typeface="+mn-ea"/>
              </a:rPr>
              <a:t> </a:t>
            </a:r>
            <a:r>
              <a:rPr lang="en-US" altLang="ko-KR" b="1">
                <a:solidFill>
                  <a:srgbClr val="0000ff"/>
                </a:solidFill>
                <a:latin typeface="+mn-ea"/>
              </a:rPr>
              <a:t>satisfaction of embodied in mind) </a:t>
            </a:r>
            <a:endParaRPr lang="en-US" altLang="ko-KR" b="1">
              <a:solidFill>
                <a:srgbClr val="0000ff"/>
              </a:solidFill>
              <a:latin typeface="+mn-ea"/>
            </a:endParaRPr>
          </a:p>
        </p:txBody>
      </p:sp>
      <p:sp>
        <p:nvSpPr>
          <p:cNvPr id="4" name="직사각형 3"/>
          <p:cNvSpPr/>
          <p:nvPr/>
        </p:nvSpPr>
        <p:spPr>
          <a:xfrm>
            <a:off x="1007604" y="1700808"/>
            <a:ext cx="7236396" cy="1726391"/>
          </a:xfrm>
          <a:prstGeom prst="rect">
            <a:avLst/>
          </a:prstGeom>
          <a:noFill/>
          <a:ln w="42545" algn="ctr">
            <a:solidFill>
              <a:srgbClr val="0000ff"/>
            </a:solidFill>
          </a:ln>
        </p:spPr>
        <p:style>
          <a:lnRef idx="2">
            <a:schemeClr val="accent1">
              <a:shade val="20000"/>
            </a:schemeClr>
          </a:lnRef>
          <a:fillRef idx="1">
            <a:schemeClr val="accent1"/>
          </a:fillRef>
          <a:effectRef idx="0">
            <a:schemeClr val="accent1"/>
          </a:effectRef>
          <a:fontRef idx="minor">
            <a:schemeClr val="lt1"/>
          </a:fontRef>
        </p:style>
        <p:txBody>
          <a:bodyPr vert="horz" wrap="square" lIns="91439" tIns="45719" rIns="91439" bIns="45719" anchor="ctr">
            <a:noAutofit/>
          </a:bodyPr>
          <a:lstStyle/>
          <a:p>
            <a:pPr algn="ctr">
              <a:defRPr lang="ko-KR" altLang="en-US"/>
            </a:pPr>
            <a:endParaRPr lang="ko-KR" altLang="en-US"/>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5962" y="620688"/>
            <a:ext cx="2490653" cy="415632"/>
          </a:xfrm>
          <a:prstGeom prst="rect">
            <a:avLst/>
          </a:prstGeom>
          <a:noFill/>
        </p:spPr>
        <p:txBody>
          <a:bodyPr wrap="none">
            <a:spAutoFit/>
          </a:bodyPr>
          <a:lstStyle/>
          <a:p>
            <a:pPr lvl="0">
              <a:defRPr lang="ko-KR" altLang="en-US"/>
            </a:pPr>
            <a:r>
              <a:rPr lang="ko-KR" altLang="en-US" sz="2200" b="1">
                <a:latin typeface="HY둥근고딕B"/>
                <a:ea typeface="HY둥근고딕B"/>
              </a:rPr>
              <a:t>3</a:t>
            </a:r>
            <a:r>
              <a:rPr lang="en-US" altLang="ko-KR" sz="2200" b="1">
                <a:latin typeface="HY둥근고딕B"/>
                <a:ea typeface="HY둥근고딕B"/>
              </a:rPr>
              <a:t>)</a:t>
            </a:r>
            <a:r>
              <a:rPr lang="ko-KR" altLang="en-US" sz="2200" b="1">
                <a:latin typeface="HY둥근고딕B"/>
                <a:ea typeface="HY둥근고딕B"/>
              </a:rPr>
              <a:t> 복지의 충족조건</a:t>
            </a:r>
            <a:endParaRPr lang="ko-KR" altLang="en-US" sz="2200" b="1">
              <a:latin typeface="HY둥근고딕B"/>
              <a:ea typeface="HY둥근고딕B"/>
            </a:endParaRPr>
          </a:p>
        </p:txBody>
      </p:sp>
      <p:sp>
        <p:nvSpPr>
          <p:cNvPr id="3" name="TextBox 2"/>
          <p:cNvSpPr txBox="1"/>
          <p:nvPr/>
        </p:nvSpPr>
        <p:spPr>
          <a:xfrm>
            <a:off x="977970" y="1261972"/>
            <a:ext cx="5771444" cy="400110"/>
          </a:xfrm>
          <a:prstGeom prst="rect">
            <a:avLst/>
          </a:prstGeom>
          <a:noFill/>
        </p:spPr>
        <p:txBody>
          <a:bodyPr wrap="none">
            <a:spAutoFit/>
          </a:bodyPr>
          <a:lstStyle/>
          <a:p>
            <a:pPr lvl="0">
              <a:defRPr lang="ko-KR" altLang="en-US"/>
            </a:pPr>
            <a:r>
              <a:rPr lang="en-US" altLang="ko-KR" sz="2000" b="1">
                <a:latin typeface="+mn-ea"/>
              </a:rPr>
              <a:t>- </a:t>
            </a:r>
            <a:r>
              <a:rPr lang="ko-KR" altLang="en-US" sz="2000" b="1">
                <a:latin typeface="+mn-ea"/>
              </a:rPr>
              <a:t>경제적 측면</a:t>
            </a:r>
            <a:r>
              <a:rPr lang="en-US" altLang="ko-KR" sz="2000" b="1">
                <a:latin typeface="+mn-ea"/>
              </a:rPr>
              <a:t>	</a:t>
            </a:r>
            <a:r>
              <a:rPr lang="en-US" altLang="ko-KR" sz="2000" b="1">
                <a:solidFill>
                  <a:srgbClr val="0000ff"/>
                </a:solidFill>
                <a:latin typeface="+mn-ea"/>
              </a:rPr>
              <a:t> (</a:t>
            </a:r>
            <a:r>
              <a:rPr lang="ko-KR" altLang="en-US" sz="2000" b="1">
                <a:solidFill>
                  <a:srgbClr val="0000ff"/>
                </a:solidFill>
                <a:latin typeface="+mn-ea"/>
              </a:rPr>
              <a:t>물질적으로 부족하지 않은 상태</a:t>
            </a:r>
            <a:r>
              <a:rPr lang="en-US" altLang="ko-KR" sz="2000" b="1">
                <a:latin typeface="+mn-ea"/>
              </a:rPr>
              <a:t>)</a:t>
            </a:r>
            <a:endParaRPr lang="en-US" altLang="ko-KR" sz="2000" b="1">
              <a:latin typeface="+mn-ea"/>
            </a:endParaRPr>
          </a:p>
        </p:txBody>
      </p:sp>
      <p:sp>
        <p:nvSpPr>
          <p:cNvPr id="4" name="TextBox 3"/>
          <p:cNvSpPr txBox="1"/>
          <p:nvPr/>
        </p:nvSpPr>
        <p:spPr>
          <a:xfrm>
            <a:off x="977970" y="1674110"/>
            <a:ext cx="6514395" cy="400110"/>
          </a:xfrm>
          <a:prstGeom prst="rect">
            <a:avLst/>
          </a:prstGeom>
          <a:noFill/>
        </p:spPr>
        <p:txBody>
          <a:bodyPr wrap="none">
            <a:spAutoFit/>
          </a:bodyPr>
          <a:lstStyle/>
          <a:p>
            <a:pPr lvl="0">
              <a:defRPr lang="ko-KR" altLang="en-US"/>
            </a:pPr>
            <a:r>
              <a:rPr lang="en-US" altLang="ko-KR" sz="2000" b="1">
                <a:latin typeface="+mn-ea"/>
              </a:rPr>
              <a:t>- </a:t>
            </a:r>
            <a:r>
              <a:rPr lang="ko-KR" altLang="en-US" sz="2000" b="1">
                <a:latin typeface="+mn-ea"/>
              </a:rPr>
              <a:t>정신적</a:t>
            </a:r>
            <a:r>
              <a:rPr lang="en-US" altLang="ko-KR" sz="2000" b="1">
                <a:latin typeface="+mn-ea"/>
              </a:rPr>
              <a:t>· </a:t>
            </a:r>
            <a:r>
              <a:rPr lang="ko-KR" altLang="en-US" sz="2000" b="1">
                <a:latin typeface="+mn-ea"/>
              </a:rPr>
              <a:t>문화적 측면  </a:t>
            </a:r>
            <a:r>
              <a:rPr lang="en-US" altLang="ko-KR" sz="2000" b="1">
                <a:solidFill>
                  <a:srgbClr val="0000ff"/>
                </a:solidFill>
                <a:latin typeface="+mn-ea"/>
              </a:rPr>
              <a:t>(</a:t>
            </a:r>
            <a:r>
              <a:rPr lang="ko-KR" altLang="en-US" sz="2000" b="1">
                <a:solidFill>
                  <a:srgbClr val="0000ff"/>
                </a:solidFill>
                <a:latin typeface="+mn-ea"/>
              </a:rPr>
              <a:t>정신적으로 불편하지 않은 상태</a:t>
            </a:r>
            <a:r>
              <a:rPr lang="en-US" altLang="ko-KR" sz="2000" b="1">
                <a:solidFill>
                  <a:srgbClr val="0000ff"/>
                </a:solidFill>
                <a:latin typeface="+mn-ea"/>
              </a:rPr>
              <a:t>)</a:t>
            </a:r>
            <a:endParaRPr lang="en-US" altLang="ko-KR" sz="2000" b="1">
              <a:solidFill>
                <a:srgbClr val="0000ff"/>
              </a:solidFill>
              <a:latin typeface="+mn-ea"/>
            </a:endParaRPr>
          </a:p>
        </p:txBody>
      </p:sp>
      <p:sp>
        <p:nvSpPr>
          <p:cNvPr id="5" name="TextBox 4"/>
          <p:cNvSpPr txBox="1"/>
          <p:nvPr/>
        </p:nvSpPr>
        <p:spPr>
          <a:xfrm>
            <a:off x="1273569" y="2570563"/>
            <a:ext cx="7018896" cy="389807"/>
          </a:xfrm>
          <a:prstGeom prst="rect">
            <a:avLst/>
          </a:prstGeom>
          <a:noFill/>
        </p:spPr>
        <p:txBody>
          <a:bodyPr wrap="none">
            <a:spAutoFit/>
          </a:bodyPr>
          <a:lstStyle/>
          <a:p>
            <a:pPr lvl="0">
              <a:defRPr lang="ko-KR" altLang="en-US"/>
            </a:pPr>
            <a:r>
              <a:rPr lang="ko-KR" altLang="en-US" sz="2000" b="1">
                <a:latin typeface="+mn-ea"/>
              </a:rPr>
              <a:t>⇒ 인간다운 생활</a:t>
            </a:r>
            <a:r>
              <a:rPr lang="en-US" altLang="ko-KR" sz="2000" b="1">
                <a:latin typeface="+mn-ea"/>
              </a:rPr>
              <a:t>(</a:t>
            </a:r>
            <a:r>
              <a:rPr lang="ko-KR" altLang="en-US" sz="2000" b="1">
                <a:latin typeface="+mn-ea"/>
              </a:rPr>
              <a:t>건강하고도 문화적인 생활</a:t>
            </a:r>
            <a:r>
              <a:rPr lang="en-US" altLang="ko-KR" sz="2000" b="1">
                <a:latin typeface="+mn-ea"/>
              </a:rPr>
              <a:t>)</a:t>
            </a:r>
            <a:r>
              <a:rPr lang="ko-KR" altLang="en-US" sz="2000" b="1">
                <a:latin typeface="+mn-ea"/>
              </a:rPr>
              <a:t>을 누릴  수 있고</a:t>
            </a:r>
            <a:endParaRPr lang="ko-KR" altLang="en-US" sz="2000" b="1">
              <a:latin typeface="+mn-ea"/>
            </a:endParaRPr>
          </a:p>
        </p:txBody>
      </p:sp>
      <p:sp>
        <p:nvSpPr>
          <p:cNvPr id="6" name="TextBox 5"/>
          <p:cNvSpPr txBox="1"/>
          <p:nvPr/>
        </p:nvSpPr>
        <p:spPr>
          <a:xfrm>
            <a:off x="1353388" y="3040320"/>
            <a:ext cx="6519977" cy="388680"/>
          </a:xfrm>
          <a:prstGeom prst="rect">
            <a:avLst/>
          </a:prstGeom>
          <a:noFill/>
        </p:spPr>
        <p:txBody>
          <a:bodyPr wrap="none">
            <a:spAutoFit/>
          </a:bodyPr>
          <a:lstStyle/>
          <a:p>
            <a:pPr lvl="0">
              <a:defRPr lang="ko-KR" altLang="en-US"/>
            </a:pPr>
            <a:r>
              <a:rPr lang="ko-KR" altLang="en-US" sz="2000" b="1">
                <a:latin typeface="+mn-ea"/>
              </a:rPr>
              <a:t>⇒ 삶의 보람 </a:t>
            </a:r>
            <a:r>
              <a:rPr lang="en-US" altLang="ko-KR" sz="2000" b="1">
                <a:latin typeface="+mn-ea"/>
              </a:rPr>
              <a:t>· </a:t>
            </a:r>
            <a:r>
              <a:rPr lang="ko-KR" altLang="en-US" sz="2000" b="1">
                <a:latin typeface="+mn-ea"/>
              </a:rPr>
              <a:t>여유 </a:t>
            </a:r>
            <a:r>
              <a:rPr lang="en-US" altLang="ko-KR" sz="2000" b="1">
                <a:latin typeface="+mn-ea"/>
              </a:rPr>
              <a:t>· </a:t>
            </a:r>
            <a:r>
              <a:rPr lang="ko-KR" altLang="en-US" sz="2000" b="1">
                <a:latin typeface="+mn-ea"/>
              </a:rPr>
              <a:t>재미 </a:t>
            </a:r>
            <a:r>
              <a:rPr lang="en-US" altLang="ko-KR" sz="2000" b="1">
                <a:latin typeface="+mn-ea"/>
              </a:rPr>
              <a:t>· </a:t>
            </a:r>
            <a:r>
              <a:rPr lang="ko-KR" altLang="en-US" sz="2000" b="1">
                <a:latin typeface="+mn-ea"/>
              </a:rPr>
              <a:t>흡족을 느낄 수 있어야 한다.</a:t>
            </a:r>
            <a:endParaRPr lang="ko-KR" altLang="en-US" sz="2000" b="1">
              <a:latin typeface="+mn-ea"/>
            </a:endParaRPr>
          </a:p>
        </p:txBody>
      </p:sp>
      <p:sp>
        <p:nvSpPr>
          <p:cNvPr id="7" name="TextBox 6"/>
          <p:cNvSpPr txBox="1"/>
          <p:nvPr/>
        </p:nvSpPr>
        <p:spPr>
          <a:xfrm>
            <a:off x="905961" y="3574177"/>
            <a:ext cx="1947729" cy="430887"/>
          </a:xfrm>
          <a:prstGeom prst="rect">
            <a:avLst/>
          </a:prstGeom>
          <a:noFill/>
        </p:spPr>
        <p:txBody>
          <a:bodyPr wrap="none">
            <a:spAutoFit/>
          </a:bodyPr>
          <a:lstStyle/>
          <a:p>
            <a:pPr lvl="0">
              <a:defRPr lang="ko-KR" altLang="en-US"/>
            </a:pPr>
            <a:r>
              <a:rPr lang="ko-KR" altLang="en-US" sz="2200" b="1">
                <a:latin typeface="HY둥근고딕B"/>
                <a:ea typeface="HY둥근고딕B"/>
              </a:rPr>
              <a:t>4</a:t>
            </a:r>
            <a:r>
              <a:rPr lang="en-US" altLang="ko-KR" sz="2200" b="1">
                <a:latin typeface="HY둥근고딕B"/>
                <a:ea typeface="HY둥근고딕B"/>
              </a:rPr>
              <a:t>) </a:t>
            </a:r>
            <a:r>
              <a:rPr lang="ko-KR" altLang="en-US" sz="2200" b="1">
                <a:latin typeface="HY둥근고딕B"/>
                <a:ea typeface="HY둥근고딕B"/>
              </a:rPr>
              <a:t>행복의 요소</a:t>
            </a:r>
            <a:endParaRPr lang="ko-KR" altLang="en-US" sz="2200" b="1">
              <a:latin typeface="HY둥근고딕B"/>
              <a:ea typeface="HY둥근고딕B"/>
            </a:endParaRPr>
          </a:p>
        </p:txBody>
      </p:sp>
      <p:sp>
        <p:nvSpPr>
          <p:cNvPr id="8" name="TextBox 7"/>
          <p:cNvSpPr txBox="1"/>
          <p:nvPr/>
        </p:nvSpPr>
        <p:spPr>
          <a:xfrm>
            <a:off x="1141894" y="4602614"/>
            <a:ext cx="5702771" cy="400110"/>
          </a:xfrm>
          <a:prstGeom prst="rect">
            <a:avLst/>
          </a:prstGeom>
          <a:noFill/>
        </p:spPr>
        <p:txBody>
          <a:bodyPr wrap="none">
            <a:spAutoFit/>
          </a:bodyPr>
          <a:lstStyle/>
          <a:p>
            <a:pPr lvl="0">
              <a:defRPr lang="ko-KR" altLang="en-US"/>
            </a:pPr>
            <a:r>
              <a:rPr lang="en-US" altLang="ko-KR" sz="2000" b="1"/>
              <a:t>- </a:t>
            </a:r>
            <a:r>
              <a:rPr lang="ko-KR" altLang="en-US" sz="2000" b="1"/>
              <a:t>개인적 안정 </a:t>
            </a:r>
            <a:r>
              <a:rPr lang="en-US" altLang="ko-KR" sz="2000" b="1"/>
              <a:t>(</a:t>
            </a:r>
            <a:r>
              <a:rPr lang="ko-KR" altLang="en-US" sz="2000" b="1"/>
              <a:t>건강</a:t>
            </a:r>
            <a:r>
              <a:rPr lang="en-US" altLang="ko-KR" sz="2000" b="1"/>
              <a:t>, </a:t>
            </a:r>
            <a:r>
              <a:rPr lang="ko-KR" altLang="en-US" sz="2000" b="1"/>
              <a:t>부</a:t>
            </a:r>
            <a:r>
              <a:rPr lang="en-US" altLang="ko-KR" sz="2000" b="1"/>
              <a:t>, </a:t>
            </a:r>
            <a:r>
              <a:rPr lang="ko-KR" altLang="en-US" sz="2000" b="1"/>
              <a:t>자기개발</a:t>
            </a:r>
            <a:r>
              <a:rPr lang="en-US" altLang="ko-KR" sz="2000" b="1"/>
              <a:t>, </a:t>
            </a:r>
            <a:r>
              <a:rPr lang="ko-KR" altLang="en-US" sz="2000" b="1"/>
              <a:t>사회적 지위</a:t>
            </a:r>
            <a:r>
              <a:rPr lang="en-US" altLang="ko-KR" sz="2000" b="1"/>
              <a:t>)</a:t>
            </a:r>
            <a:endParaRPr lang="en-US" altLang="ko-KR" sz="2000" b="1"/>
          </a:p>
        </p:txBody>
      </p:sp>
      <p:sp>
        <p:nvSpPr>
          <p:cNvPr id="9" name="TextBox 8"/>
          <p:cNvSpPr txBox="1"/>
          <p:nvPr/>
        </p:nvSpPr>
        <p:spPr>
          <a:xfrm>
            <a:off x="1141894" y="5102024"/>
            <a:ext cx="3492971" cy="400110"/>
          </a:xfrm>
          <a:prstGeom prst="rect">
            <a:avLst/>
          </a:prstGeom>
          <a:noFill/>
        </p:spPr>
        <p:txBody>
          <a:bodyPr wrap="none">
            <a:spAutoFit/>
          </a:bodyPr>
          <a:lstStyle/>
          <a:p>
            <a:pPr lvl="0">
              <a:defRPr lang="ko-KR" altLang="en-US"/>
            </a:pPr>
            <a:r>
              <a:rPr lang="en-US" altLang="ko-KR" sz="2000" b="1"/>
              <a:t>- </a:t>
            </a:r>
            <a:r>
              <a:rPr lang="ko-KR" altLang="en-US" sz="2000" b="1"/>
              <a:t>대인관계</a:t>
            </a:r>
            <a:r>
              <a:rPr lang="en-US" altLang="ko-KR" sz="2000" b="1"/>
              <a:t>(</a:t>
            </a:r>
            <a:r>
              <a:rPr lang="ko-KR" altLang="en-US" sz="2000" b="1"/>
              <a:t>상호관계</a:t>
            </a:r>
            <a:r>
              <a:rPr lang="en-US" altLang="ko-KR" sz="2000" b="1"/>
              <a:t>)</a:t>
            </a:r>
            <a:r>
              <a:rPr lang="ko-KR" altLang="en-US" sz="2000" b="1"/>
              <a:t>의 만족</a:t>
            </a:r>
            <a:endParaRPr lang="en-US" altLang="ko-KR" sz="2000" b="1"/>
          </a:p>
        </p:txBody>
      </p:sp>
      <p:sp>
        <p:nvSpPr>
          <p:cNvPr id="10" name="TextBox 9"/>
          <p:cNvSpPr txBox="1"/>
          <p:nvPr/>
        </p:nvSpPr>
        <p:spPr>
          <a:xfrm>
            <a:off x="1141894" y="5601434"/>
            <a:ext cx="7445846" cy="692686"/>
          </a:xfrm>
          <a:prstGeom prst="rect">
            <a:avLst/>
          </a:prstGeom>
          <a:noFill/>
        </p:spPr>
        <p:txBody>
          <a:bodyPr wrap="none">
            <a:spAutoFit/>
          </a:bodyPr>
          <a:lstStyle/>
          <a:p>
            <a:pPr lvl="0">
              <a:defRPr lang="ko-KR" altLang="en-US"/>
            </a:pPr>
            <a:r>
              <a:rPr lang="en-US" altLang="ko-KR" sz="2000" b="1"/>
              <a:t>- </a:t>
            </a:r>
            <a:r>
              <a:rPr lang="ko-KR" altLang="en-US" sz="2000" b="1"/>
              <a:t>환경적 요소</a:t>
            </a:r>
            <a:r>
              <a:rPr lang="en-US" altLang="ko-KR" sz="2000" b="1"/>
              <a:t>(</a:t>
            </a:r>
            <a:r>
              <a:rPr lang="ko-KR" altLang="en-US" sz="2000" b="1"/>
              <a:t>도덕적 가치</a:t>
            </a:r>
            <a:r>
              <a:rPr lang="en-US" altLang="ko-KR" sz="2000" b="1"/>
              <a:t>, </a:t>
            </a:r>
            <a:r>
              <a:rPr lang="ko-KR" altLang="en-US" sz="2000" b="1"/>
              <a:t>평등과 사회적 가치</a:t>
            </a:r>
            <a:r>
              <a:rPr lang="en-US" altLang="ko-KR" sz="2000" b="1"/>
              <a:t>, </a:t>
            </a:r>
            <a:r>
              <a:rPr lang="ko-KR" altLang="en-US" sz="2000" b="1"/>
              <a:t>자유와 평등</a:t>
            </a:r>
            <a:r>
              <a:rPr lang="en-US" altLang="ko-KR" sz="2000" b="1"/>
              <a:t>)</a:t>
            </a:r>
            <a:r>
              <a:rPr lang="ko-KR" altLang="en-US" sz="2000" b="1"/>
              <a:t>의</a:t>
            </a:r>
            <a:endParaRPr lang="ko-KR" altLang="en-US" sz="2000" b="1"/>
          </a:p>
          <a:p>
            <a:pPr lvl="0">
              <a:defRPr lang="ko-KR" altLang="en-US"/>
            </a:pPr>
            <a:r>
              <a:rPr lang="en-US" altLang="ko-KR" sz="2000" b="1"/>
              <a:t>  </a:t>
            </a:r>
            <a:r>
              <a:rPr lang="ko-KR" altLang="en-US" sz="2000" b="1"/>
              <a:t>안정 및 확보</a:t>
            </a:r>
            <a:endParaRPr lang="en-US" altLang="ko-KR" sz="2000" b="1"/>
          </a:p>
        </p:txBody>
      </p:sp>
      <p:sp>
        <p:nvSpPr>
          <p:cNvPr id="11" name="TextBox 10"/>
          <p:cNvSpPr txBox="1"/>
          <p:nvPr/>
        </p:nvSpPr>
        <p:spPr>
          <a:xfrm>
            <a:off x="971600" y="2086248"/>
            <a:ext cx="7578040" cy="388347"/>
          </a:xfrm>
          <a:prstGeom prst="rect">
            <a:avLst/>
          </a:prstGeom>
          <a:noFill/>
        </p:spPr>
        <p:txBody>
          <a:bodyPr wrap="none">
            <a:spAutoFit/>
          </a:bodyPr>
          <a:lstStyle/>
          <a:p>
            <a:pPr lvl="0">
              <a:defRPr lang="ko-KR" altLang="en-US"/>
            </a:pPr>
            <a:r>
              <a:rPr lang="en-US" altLang="ko-KR" sz="2000" b="1">
                <a:latin typeface="+mn-ea"/>
              </a:rPr>
              <a:t>- </a:t>
            </a:r>
            <a:r>
              <a:rPr lang="ko-KR" altLang="en-US" sz="2000" b="1">
                <a:latin typeface="+mn-ea"/>
              </a:rPr>
              <a:t>신체적 측면 </a:t>
            </a:r>
            <a:r>
              <a:rPr lang="en-US" altLang="ko-KR" sz="2000" b="1">
                <a:solidFill>
                  <a:srgbClr val="0000ff"/>
                </a:solidFill>
                <a:latin typeface="+mn-ea"/>
              </a:rPr>
              <a:t>( </a:t>
            </a:r>
            <a:r>
              <a:rPr lang="ko-KR" altLang="en-US" sz="2000" b="1">
                <a:solidFill>
                  <a:srgbClr val="0000ff"/>
                </a:solidFill>
                <a:latin typeface="+mn-ea"/>
              </a:rPr>
              <a:t>질병이 없고 허약하지 않아 활동이 자유로운 상태</a:t>
            </a:r>
            <a:r>
              <a:rPr lang="en-US" altLang="ko-KR" sz="2000" b="1">
                <a:solidFill>
                  <a:srgbClr val="0000ff"/>
                </a:solidFill>
                <a:latin typeface="+mn-ea"/>
              </a:rPr>
              <a:t>)</a:t>
            </a:r>
            <a:endParaRPr lang="en-US" altLang="ko-KR" sz="2000" b="1">
              <a:solidFill>
                <a:srgbClr val="0000ff"/>
              </a:solidFill>
              <a:latin typeface="+mn-ea"/>
            </a:endParaRPr>
          </a:p>
        </p:txBody>
      </p:sp>
      <p:sp>
        <p:nvSpPr>
          <p:cNvPr id="12" name="직사각형 11"/>
          <p:cNvSpPr/>
          <p:nvPr/>
        </p:nvSpPr>
        <p:spPr>
          <a:xfrm>
            <a:off x="1187624" y="4115172"/>
            <a:ext cx="3104341" cy="359673"/>
          </a:xfrm>
          <a:prstGeom prst="rect">
            <a:avLst/>
          </a:prstGeom>
        </p:spPr>
        <p:txBody>
          <a:bodyPr wrap="none">
            <a:spAutoFit/>
          </a:bodyPr>
          <a:lstStyle/>
          <a:p>
            <a:pPr lvl="0">
              <a:defRPr lang="ko-KR" altLang="en-US"/>
            </a:pPr>
            <a:r>
              <a:rPr lang="en-US" altLang="ko-KR" b="1">
                <a:latin typeface="+mn-ea"/>
              </a:rPr>
              <a:t>◦ </a:t>
            </a:r>
            <a:r>
              <a:rPr lang="ko-KR" altLang="en-US" b="1">
                <a:latin typeface="+mn-ea"/>
              </a:rPr>
              <a:t>행복은 삶의 목표이자 기준</a:t>
            </a:r>
            <a:r>
              <a:rPr lang="en-US" altLang="ko-KR" b="1">
                <a:latin typeface="+mn-ea"/>
              </a:rPr>
              <a:t> </a:t>
            </a:r>
            <a:endParaRPr lang="ko-KR" altLang="en-US"/>
          </a:p>
        </p:txBody>
      </p:sp>
      <p:sp>
        <p:nvSpPr>
          <p:cNvPr id="13" name="직사각형 12"/>
          <p:cNvSpPr/>
          <p:nvPr/>
        </p:nvSpPr>
        <p:spPr>
          <a:xfrm>
            <a:off x="1367644" y="2589724"/>
            <a:ext cx="7020780" cy="3712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4" name="직사각형 13"/>
          <p:cNvSpPr/>
          <p:nvPr/>
        </p:nvSpPr>
        <p:spPr>
          <a:xfrm>
            <a:off x="1367644" y="3057776"/>
            <a:ext cx="6624736" cy="3712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2699677" y="2312876"/>
            <a:ext cx="3744645" cy="3205296"/>
          </a:xfrm>
          <a:prstGeom prst="rect">
            <a:avLst/>
          </a:prstGeom>
          <a:noFill/>
        </p:spPr>
        <p:txBody>
          <a:bodyPr vert="horz" wrap="square" lIns="91440" tIns="45720" rIns="91440" bIns="45720" anchor="t">
            <a:spAutoFit/>
          </a:bodyPr>
          <a:lstStyle/>
          <a:p>
            <a:pPr lvl="0">
              <a:lnSpc>
                <a:spcPct val="170000"/>
              </a:lnSpc>
              <a:defRPr lang="ko-KR" altLang="en-US"/>
            </a:pPr>
            <a:r>
              <a:rPr lang="en-US" altLang="ko-KR" sz="2400" b="1">
                <a:solidFill>
                  <a:schemeClr val="tx1"/>
                </a:solidFill>
                <a:latin typeface="굴림"/>
                <a:cs typeface="굴림"/>
              </a:rPr>
              <a:t>1. </a:t>
            </a:r>
            <a:r>
              <a:rPr lang="ko-KR" altLang="en-US" sz="2400" b="1">
                <a:solidFill>
                  <a:schemeClr val="tx1"/>
                </a:solidFill>
                <a:latin typeface="굴림"/>
              </a:rPr>
              <a:t>사회복지의 개념과 범위</a:t>
            </a:r>
            <a:endParaRPr lang="ko-KR" altLang="en-US" sz="2400" b="1">
              <a:solidFill>
                <a:schemeClr val="tx1"/>
              </a:solidFill>
              <a:latin typeface="굴림"/>
            </a:endParaRPr>
          </a:p>
          <a:p>
            <a:pPr lvl="0">
              <a:lnSpc>
                <a:spcPct val="170000"/>
              </a:lnSpc>
              <a:defRPr lang="ko-KR" altLang="en-US"/>
            </a:pPr>
            <a:r>
              <a:rPr lang="ko-KR" altLang="en-US" sz="2400" b="1">
                <a:solidFill>
                  <a:schemeClr val="tx1"/>
                </a:solidFill>
                <a:latin typeface="굴림"/>
              </a:rPr>
              <a:t>2. 사회복지의 목표</a:t>
            </a:r>
            <a:endParaRPr lang="ko-KR" altLang="en-US" sz="2400" b="1">
              <a:solidFill>
                <a:schemeClr val="tx1"/>
              </a:solidFill>
              <a:latin typeface="굴림"/>
            </a:endParaRPr>
          </a:p>
          <a:p>
            <a:pPr lvl="0">
              <a:lnSpc>
                <a:spcPct val="170000"/>
              </a:lnSpc>
              <a:defRPr lang="ko-KR" altLang="en-US"/>
            </a:pPr>
            <a:r>
              <a:rPr lang="ko-KR" altLang="en-US" sz="2400" b="1">
                <a:solidFill>
                  <a:schemeClr val="tx1"/>
                </a:solidFill>
                <a:latin typeface="굴림"/>
              </a:rPr>
              <a:t>3. 사회복지의 주체와 대상</a:t>
            </a:r>
            <a:endParaRPr lang="ko-KR" altLang="en-US" sz="2400" b="1">
              <a:solidFill>
                <a:schemeClr val="tx1"/>
              </a:solidFill>
              <a:latin typeface="굴림"/>
            </a:endParaRPr>
          </a:p>
          <a:p>
            <a:pPr lvl="0">
              <a:lnSpc>
                <a:spcPct val="170000"/>
              </a:lnSpc>
              <a:defRPr lang="ko-KR" altLang="en-US"/>
            </a:pPr>
            <a:r>
              <a:rPr lang="ko-KR" altLang="en-US" sz="2400" b="1">
                <a:solidFill>
                  <a:schemeClr val="tx1"/>
                </a:solidFill>
                <a:latin typeface="굴림"/>
              </a:rPr>
              <a:t>4. 사회복지 접근방법</a:t>
            </a:r>
            <a:endParaRPr lang="ko-KR" altLang="en-US" sz="2400" b="1">
              <a:solidFill>
                <a:schemeClr val="tx1"/>
              </a:solidFill>
              <a:latin typeface="굴림"/>
            </a:endParaRPr>
          </a:p>
          <a:p>
            <a:pPr lvl="0">
              <a:lnSpc>
                <a:spcPct val="170000"/>
              </a:lnSpc>
              <a:defRPr lang="ko-KR" altLang="en-US"/>
            </a:pPr>
            <a:r>
              <a:rPr lang="ko-KR" altLang="en-US" sz="2400" b="1">
                <a:solidFill>
                  <a:schemeClr val="tx1"/>
                </a:solidFill>
                <a:latin typeface="굴림"/>
              </a:rPr>
              <a:t>5. 사회복지의 가치와 이념</a:t>
            </a:r>
            <a:endParaRPr lang="ko-KR" altLang="en-US" sz="2400" b="1">
              <a:solidFill>
                <a:schemeClr val="tx1"/>
              </a:solidFill>
              <a:latin typeface="굴림"/>
            </a:endParaRPr>
          </a:p>
        </p:txBody>
      </p:sp>
      <p:sp>
        <p:nvSpPr>
          <p:cNvPr id="4" name="TextBox 4"/>
          <p:cNvSpPr txBox="1"/>
          <p:nvPr/>
        </p:nvSpPr>
        <p:spPr>
          <a:xfrm>
            <a:off x="2268504" y="1214284"/>
            <a:ext cx="4033236" cy="469736"/>
          </a:xfrm>
          <a:prstGeom prst="rect">
            <a:avLst/>
          </a:prstGeom>
          <a:noFill/>
        </p:spPr>
        <p:txBody>
          <a:bodyPr wrap="none">
            <a:spAutoFit/>
          </a:bodyPr>
          <a:lstStyle/>
          <a:p>
            <a:pPr lvl="0">
              <a:defRPr lang="ko-KR" altLang="en-US"/>
            </a:pPr>
            <a:r>
              <a:rPr lang="en-US" altLang="ko-KR" sz="2500" b="1">
                <a:latin typeface="MS PMincho"/>
                <a:ea typeface="MS PMincho"/>
              </a:rPr>
              <a:t>Ⅱ</a:t>
            </a:r>
            <a:r>
              <a:rPr lang="en-US" altLang="ko-KR" sz="2500" b="1"/>
              <a:t>. </a:t>
            </a:r>
            <a:r>
              <a:rPr lang="ko-KR" altLang="en-US" sz="2500" b="1"/>
              <a:t>사회복지의 개념적 기초</a:t>
            </a:r>
            <a:endParaRPr lang="ko-KR" altLang="en-US" sz="2500" b="1"/>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548" y="692696"/>
            <a:ext cx="3743846" cy="452591"/>
          </a:xfrm>
          <a:prstGeom prst="rect">
            <a:avLst/>
          </a:prstGeom>
          <a:noFill/>
        </p:spPr>
        <p:txBody>
          <a:bodyPr wrap="square">
            <a:spAutoFit/>
          </a:bodyPr>
          <a:lstStyle/>
          <a:p>
            <a:pPr lvl="0">
              <a:defRPr lang="ko-KR" altLang="en-US"/>
            </a:pPr>
            <a:r>
              <a:rPr lang="en-US" altLang="ko-KR" sz="2400" b="1">
                <a:latin typeface="굴림"/>
                <a:cs typeface="굴림"/>
              </a:rPr>
              <a:t>1. </a:t>
            </a:r>
            <a:r>
              <a:rPr lang="ko-KR" altLang="en-US" sz="2400" b="1">
                <a:latin typeface="굴림"/>
              </a:rPr>
              <a:t>사회복지의 개념과 범위</a:t>
            </a:r>
            <a:endParaRPr lang="en-US" altLang="ko-KR" sz="2400" b="1">
              <a:latin typeface="굴림"/>
              <a:cs typeface="굴림"/>
            </a:endParaRPr>
          </a:p>
        </p:txBody>
      </p:sp>
      <p:sp>
        <p:nvSpPr>
          <p:cNvPr id="4" name="TextBox 3"/>
          <p:cNvSpPr txBox="1"/>
          <p:nvPr/>
        </p:nvSpPr>
        <p:spPr>
          <a:xfrm>
            <a:off x="647564" y="1088740"/>
            <a:ext cx="8064896" cy="5281578"/>
          </a:xfrm>
          <a:prstGeom prst="rect">
            <a:avLst/>
          </a:prstGeom>
          <a:noFill/>
        </p:spPr>
        <p:txBody>
          <a:bodyPr vert="horz" wrap="square" lIns="91438" tIns="45718" rIns="91438" bIns="45718" anchor="t">
            <a:spAutoFit/>
          </a:bodyPr>
          <a:lstStyle/>
          <a:p>
            <a:pPr>
              <a:lnSpc>
                <a:spcPct val="150000"/>
              </a:lnSpc>
              <a:defRPr lang="ko-KR" altLang="en-US"/>
            </a:pPr>
            <a:r>
              <a:rPr lang="ko-KR" altLang="en-US" sz="2000" b="1">
                <a:latin typeface="+mn-ea"/>
                <a:ea typeface="(환)돋움중둥근체"/>
              </a:rPr>
              <a:t>1) 사회복지의 개념</a:t>
            </a:r>
            <a:endParaRPr lang="ko-KR" altLang="en-US" sz="2000" b="1">
              <a:latin typeface="+mn-ea"/>
              <a:ea typeface="(환)돋움중둥근체"/>
            </a:endParaRPr>
          </a:p>
          <a:p>
            <a:pPr>
              <a:lnSpc>
                <a:spcPct val="150000"/>
              </a:lnSpc>
              <a:defRPr lang="ko-KR" altLang="en-US"/>
            </a:pPr>
            <a:r>
              <a:rPr lang="en-US" altLang="ko-KR" sz="2000" b="1">
                <a:solidFill>
                  <a:srgbClr val="ff0000"/>
                </a:solidFill>
                <a:latin typeface="+mn-ea"/>
                <a:ea typeface="(환)돋움중둥근체"/>
              </a:rPr>
              <a:t>&lt;</a:t>
            </a:r>
            <a:r>
              <a:rPr lang="ko-KR" altLang="en-US" sz="2000" b="1">
                <a:solidFill>
                  <a:srgbClr val="ff0000"/>
                </a:solidFill>
                <a:latin typeface="+mn-ea"/>
                <a:ea typeface="(환)돋움중둥근체"/>
              </a:rPr>
              <a:t>사회복지</a:t>
            </a:r>
            <a:r>
              <a:rPr lang="en-US" altLang="ko-KR" sz="2000" b="1">
                <a:solidFill>
                  <a:srgbClr val="ff0000"/>
                </a:solidFill>
                <a:latin typeface="+mn-ea"/>
                <a:ea typeface="(환)돋움중둥근체"/>
              </a:rPr>
              <a:t>(</a:t>
            </a:r>
            <a:r>
              <a:rPr lang="ko-KR" altLang="en-US" sz="2000" b="1">
                <a:solidFill>
                  <a:srgbClr val="ff0000"/>
                </a:solidFill>
                <a:latin typeface="+mn-ea"/>
                <a:ea typeface="(환)돋움중둥근체"/>
              </a:rPr>
              <a:t>社會福祉 : </a:t>
            </a:r>
            <a:r>
              <a:rPr lang="en-US" altLang="ko-KR" sz="2000" b="1">
                <a:solidFill>
                  <a:srgbClr val="ff0000"/>
                </a:solidFill>
                <a:latin typeface="+mn-ea"/>
                <a:ea typeface="(환)돋움중둥근체"/>
              </a:rPr>
              <a:t>social welfare)&gt;</a:t>
            </a:r>
            <a:endParaRPr lang="en-US" altLang="ko-KR" sz="2000" b="1">
              <a:solidFill>
                <a:srgbClr val="ff0000"/>
              </a:solidFill>
              <a:latin typeface="+mn-ea"/>
              <a:ea typeface="(환)돋움중둥근체"/>
            </a:endParaRPr>
          </a:p>
          <a:p>
            <a:pPr>
              <a:lnSpc>
                <a:spcPct val="150000"/>
              </a:lnSpc>
              <a:defRPr lang="ko-KR" altLang="en-US"/>
            </a:pPr>
            <a:r>
              <a:rPr lang="en-US" altLang="ko-KR" sz="1700" b="1">
                <a:latin typeface="굴림"/>
                <a:ea typeface="굴림"/>
              </a:rPr>
              <a:t>※ </a:t>
            </a:r>
            <a:r>
              <a:rPr lang="ko-KR" altLang="en-US" sz="1700" b="1">
                <a:latin typeface="굴림"/>
                <a:ea typeface="굴림"/>
              </a:rPr>
              <a:t>사회복지의 개념은 국가와 시대에 따라 차이가 있다</a:t>
            </a:r>
            <a:r>
              <a:rPr lang="en-US" altLang="ko-KR" sz="1700" b="1">
                <a:latin typeface="굴림"/>
                <a:ea typeface="굴림"/>
              </a:rPr>
              <a:t>.</a:t>
            </a:r>
            <a:endParaRPr lang="en-US" altLang="ko-KR" sz="1700" b="1">
              <a:latin typeface="굴림"/>
              <a:ea typeface="굴림"/>
            </a:endParaRPr>
          </a:p>
          <a:p>
            <a:pPr>
              <a:lnSpc>
                <a:spcPct val="150000"/>
              </a:lnSpc>
              <a:defRPr lang="ko-KR" altLang="en-US"/>
            </a:pPr>
            <a:r>
              <a:rPr lang="en-US" altLang="ko-KR" sz="1700" b="1">
                <a:latin typeface="+mn-ea"/>
              </a:rPr>
              <a:t>◦</a:t>
            </a:r>
            <a:r>
              <a:rPr lang="ko-KR" altLang="en-US" sz="1700" b="1">
                <a:latin typeface="굴림"/>
                <a:ea typeface="굴림"/>
              </a:rPr>
              <a:t> </a:t>
            </a:r>
            <a:r>
              <a:rPr lang="en-US" altLang="ko-KR" sz="1700" b="1">
                <a:solidFill>
                  <a:srgbClr val="ff0000"/>
                </a:solidFill>
                <a:latin typeface="굴림"/>
                <a:ea typeface="굴림"/>
              </a:rPr>
              <a:t>social services </a:t>
            </a:r>
            <a:r>
              <a:rPr lang="en-US" altLang="ko-KR" sz="1700" b="1">
                <a:latin typeface="굴림"/>
                <a:ea typeface="굴림"/>
              </a:rPr>
              <a:t>: </a:t>
            </a:r>
            <a:r>
              <a:rPr lang="ko-KR" altLang="en-US" sz="1700" b="1">
                <a:latin typeface="굴림"/>
                <a:ea typeface="굴림"/>
              </a:rPr>
              <a:t>소득, 교육, 고용, 주택, 의료보장, 대인사회서비스&lt;영국&gt;</a:t>
            </a:r>
            <a:endParaRPr lang="ko-KR" altLang="en-US" sz="1700" b="1">
              <a:latin typeface="굴림"/>
              <a:ea typeface="굴림"/>
            </a:endParaRPr>
          </a:p>
          <a:p>
            <a:pPr>
              <a:lnSpc>
                <a:spcPct val="150000"/>
              </a:lnSpc>
              <a:defRPr lang="ko-KR" altLang="en-US"/>
            </a:pPr>
            <a:r>
              <a:rPr lang="en-US" altLang="ko-KR" sz="1700" b="1">
                <a:latin typeface="+mn-ea"/>
              </a:rPr>
              <a:t>◦ </a:t>
            </a:r>
            <a:r>
              <a:rPr lang="ko-KR" altLang="en-US" sz="1700" b="1">
                <a:latin typeface="+mn-ea"/>
              </a:rPr>
              <a:t>사회적으로 잘 지내는 행복한 상태,</a:t>
            </a:r>
            <a:r>
              <a:rPr lang="en-US" altLang="ko-KR" sz="1700" b="1">
                <a:latin typeface="+mn-ea"/>
              </a:rPr>
              <a:t> </a:t>
            </a:r>
            <a:r>
              <a:rPr lang="ko-KR" altLang="en-US" sz="1700" b="1">
                <a:latin typeface="+mn-ea"/>
              </a:rPr>
              <a:t>즉</a:t>
            </a:r>
            <a:r>
              <a:rPr lang="en-US" altLang="ko-KR" sz="1700" b="1">
                <a:latin typeface="+mn-ea"/>
              </a:rPr>
              <a:t> </a:t>
            </a:r>
            <a:r>
              <a:rPr lang="ko-KR" altLang="en-US" sz="1700" b="1">
                <a:latin typeface="+mn-ea"/>
              </a:rPr>
              <a:t>인간생활의 이상적 상태를 의미하는 개념인 동시에 그것을 지향하는 실천적 활동을 포함하는 개념</a:t>
            </a:r>
            <a:endParaRPr lang="ko-KR" altLang="en-US" sz="1700" b="1">
              <a:latin typeface="+mn-ea"/>
            </a:endParaRPr>
          </a:p>
          <a:p>
            <a:pPr>
              <a:lnSpc>
                <a:spcPct val="150000"/>
              </a:lnSpc>
              <a:defRPr lang="ko-KR" altLang="en-US"/>
            </a:pPr>
            <a:r>
              <a:rPr lang="ko-KR" altLang="ko-KR" sz="1700" b="1">
                <a:latin typeface="+mn-ea"/>
                <a:ea typeface="굴림"/>
              </a:rPr>
              <a:t>◦</a:t>
            </a:r>
            <a:r>
              <a:rPr lang="en-US" altLang="ko-KR" sz="1700" b="1">
                <a:latin typeface="+mn-ea"/>
                <a:ea typeface="굴림"/>
              </a:rPr>
              <a:t> </a:t>
            </a:r>
            <a:r>
              <a:rPr lang="ko-KR" altLang="en-US" sz="1700" b="1">
                <a:solidFill>
                  <a:srgbClr val="0000ff"/>
                </a:solidFill>
                <a:latin typeface="+mn-ea"/>
                <a:ea typeface="굴림"/>
              </a:rPr>
              <a:t>일상생활 속에 나타나는 제 곤란 </a:t>
            </a:r>
            <a:r>
              <a:rPr lang="en-US" altLang="ko-KR" sz="1700" b="1">
                <a:solidFill>
                  <a:srgbClr val="0000ff"/>
                </a:solidFill>
                <a:latin typeface="굴림"/>
                <a:ea typeface="굴림"/>
              </a:rPr>
              <a:t>- </a:t>
            </a:r>
            <a:r>
              <a:rPr lang="ko-KR" altLang="en-US" sz="1700" b="1">
                <a:solidFill>
                  <a:srgbClr val="ff0000"/>
                </a:solidFill>
                <a:latin typeface="굴림"/>
                <a:ea typeface="굴림"/>
              </a:rPr>
              <a:t>부족∙불편∙장애∙고통</a:t>
            </a:r>
            <a:r>
              <a:rPr lang="en-US" altLang="ko-KR" sz="1700" b="1">
                <a:solidFill>
                  <a:srgbClr val="0000ff"/>
                </a:solidFill>
                <a:latin typeface="굴림"/>
                <a:ea typeface="굴림"/>
              </a:rPr>
              <a:t>-</a:t>
            </a:r>
            <a:r>
              <a:rPr lang="ko-KR" altLang="en-US" sz="1700" b="1">
                <a:solidFill>
                  <a:srgbClr val="0000ff"/>
                </a:solidFill>
                <a:latin typeface="굴림"/>
                <a:ea typeface="굴림"/>
              </a:rPr>
              <a:t>들을 </a:t>
            </a:r>
            <a:r>
              <a:rPr lang="ko-KR" altLang="en-US" sz="1700" b="1">
                <a:solidFill>
                  <a:srgbClr val="ff0000"/>
                </a:solidFill>
                <a:latin typeface="굴림"/>
                <a:ea typeface="굴림"/>
              </a:rPr>
              <a:t>제거∙완화∙경감∙예방</a:t>
            </a:r>
            <a:r>
              <a:rPr lang="ko-KR" altLang="en-US" sz="1700" b="1">
                <a:solidFill>
                  <a:srgbClr val="0000ff"/>
                </a:solidFill>
                <a:latin typeface="굴림"/>
                <a:ea typeface="굴림"/>
              </a:rPr>
              <a:t>하여 정상적인 가정생활과 사회생활이 가능하도록 돕는 활동</a:t>
            </a:r>
            <a:endParaRPr lang="ko-KR" altLang="en-US" sz="1700" b="1">
              <a:solidFill>
                <a:srgbClr val="0000ff"/>
              </a:solidFill>
              <a:latin typeface="굴림"/>
              <a:ea typeface="굴림"/>
            </a:endParaRPr>
          </a:p>
          <a:p>
            <a:pPr>
              <a:lnSpc>
                <a:spcPct val="150000"/>
              </a:lnSpc>
              <a:defRPr lang="ko-KR" altLang="en-US"/>
            </a:pPr>
            <a:r>
              <a:rPr lang="ko-KR" altLang="ko-KR" sz="1700" b="1">
                <a:latin typeface="+mn-ea"/>
              </a:rPr>
              <a:t>◦</a:t>
            </a:r>
            <a:r>
              <a:rPr lang="en-US" altLang="ko-KR" sz="1700" b="1">
                <a:latin typeface="+mn-ea"/>
              </a:rPr>
              <a:t> </a:t>
            </a:r>
            <a:r>
              <a:rPr lang="ko-KR" altLang="en-US" sz="1700" b="1">
                <a:latin typeface="+mn-ea"/>
              </a:rPr>
              <a:t>복지 실현을 위한 개인</a:t>
            </a:r>
            <a:r>
              <a:rPr lang="en-US" altLang="ko-KR" sz="1700" b="1">
                <a:latin typeface="+mn-ea"/>
              </a:rPr>
              <a:t>· </a:t>
            </a:r>
            <a:r>
              <a:rPr lang="ko-KR" altLang="en-US" sz="1700" b="1">
                <a:latin typeface="+mn-ea"/>
              </a:rPr>
              <a:t>집단</a:t>
            </a:r>
            <a:r>
              <a:rPr lang="en-US" altLang="ko-KR" sz="1700" b="1">
                <a:latin typeface="+mn-ea"/>
              </a:rPr>
              <a:t>· </a:t>
            </a:r>
            <a:r>
              <a:rPr lang="ko-KR" altLang="en-US" sz="1700" b="1">
                <a:latin typeface="+mn-ea"/>
              </a:rPr>
              <a:t>국가의 체계적이고 조직적인 활동의 총체 </a:t>
            </a:r>
            <a:r>
              <a:rPr lang="en-US" altLang="ko-KR" sz="1700" b="1">
                <a:latin typeface="+mn-ea"/>
              </a:rPr>
              <a:t>( </a:t>
            </a:r>
            <a:r>
              <a:rPr lang="ko-KR" altLang="en-US" sz="1700" b="1">
                <a:latin typeface="+mn-ea"/>
              </a:rPr>
              <a:t>구체화시킨 정책</a:t>
            </a:r>
            <a:r>
              <a:rPr lang="en-US" altLang="ko-KR" sz="1700" b="1">
                <a:latin typeface="+mn-ea"/>
              </a:rPr>
              <a:t>, </a:t>
            </a:r>
            <a:r>
              <a:rPr lang="ko-KR" altLang="en-US" sz="1700" b="1">
                <a:latin typeface="+mn-ea"/>
              </a:rPr>
              <a:t>시책</a:t>
            </a:r>
            <a:r>
              <a:rPr lang="en-US" altLang="ko-KR" sz="1700" b="1">
                <a:latin typeface="+mn-ea"/>
              </a:rPr>
              <a:t>, </a:t>
            </a:r>
            <a:r>
              <a:rPr lang="ko-KR" altLang="en-US" sz="1700" b="1">
                <a:latin typeface="+mn-ea"/>
              </a:rPr>
              <a:t>제도</a:t>
            </a:r>
            <a:r>
              <a:rPr lang="en-US" altLang="ko-KR" sz="1700" b="1">
                <a:latin typeface="+mn-ea"/>
              </a:rPr>
              <a:t>, </a:t>
            </a:r>
            <a:r>
              <a:rPr lang="ko-KR" altLang="en-US" sz="1700" b="1">
                <a:latin typeface="+mn-ea"/>
              </a:rPr>
              <a:t>시설</a:t>
            </a:r>
            <a:r>
              <a:rPr lang="en-US" altLang="ko-KR" sz="1700" b="1">
                <a:latin typeface="+mn-ea"/>
              </a:rPr>
              <a:t>, </a:t>
            </a:r>
            <a:r>
              <a:rPr lang="ko-KR" altLang="en-US" sz="1700" b="1">
                <a:latin typeface="+mn-ea"/>
              </a:rPr>
              <a:t>인력</a:t>
            </a:r>
            <a:r>
              <a:rPr lang="en-US" altLang="ko-KR" sz="1700" b="1">
                <a:latin typeface="+mn-ea"/>
              </a:rPr>
              <a:t>,</a:t>
            </a:r>
            <a:r>
              <a:rPr lang="ko-KR" altLang="en-US" sz="1700" b="1">
                <a:latin typeface="+mn-ea"/>
              </a:rPr>
              <a:t> 프로그램</a:t>
            </a:r>
            <a:r>
              <a:rPr lang="en-US" altLang="ko-KR" sz="1700" b="1">
                <a:latin typeface="+mn-ea"/>
              </a:rPr>
              <a:t>)</a:t>
            </a:r>
            <a:endParaRPr lang="en-US" altLang="ko-KR" sz="1700" b="1">
              <a:latin typeface="+mn-ea"/>
            </a:endParaRPr>
          </a:p>
          <a:p>
            <a:pPr>
              <a:lnSpc>
                <a:spcPct val="150000"/>
              </a:lnSpc>
              <a:defRPr lang="ko-KR" altLang="en-US"/>
            </a:pPr>
            <a:r>
              <a:rPr lang="ko-KR" altLang="ko-KR" sz="1700" b="1">
                <a:latin typeface="+mn-ea"/>
              </a:rPr>
              <a:t>◦</a:t>
            </a:r>
            <a:r>
              <a:rPr lang="en-US" altLang="ko-KR" sz="1700" b="1">
                <a:latin typeface="+mn-ea"/>
              </a:rPr>
              <a:t> </a:t>
            </a:r>
            <a:r>
              <a:rPr lang="ko-KR" altLang="en-US" sz="1700" b="1">
                <a:solidFill>
                  <a:srgbClr val="0000ff"/>
                </a:solidFill>
                <a:latin typeface="+mn-ea"/>
              </a:rPr>
              <a:t>복지를 추구하기 위한 인간들의 공동체적 노력</a:t>
            </a:r>
            <a:endParaRPr lang="ko-KR" altLang="en-US" sz="1700" b="1">
              <a:solidFill>
                <a:srgbClr val="0000ff"/>
              </a:solidFill>
              <a:latin typeface="+mn-ea"/>
            </a:endParaRPr>
          </a:p>
          <a:p>
            <a:pPr>
              <a:lnSpc>
                <a:spcPct val="150000"/>
              </a:lnSpc>
              <a:defRPr lang="ko-KR" altLang="en-US"/>
            </a:pPr>
            <a:r>
              <a:rPr lang="ko-KR" altLang="ko-KR" sz="1700" b="1">
                <a:latin typeface="+mn-ea"/>
              </a:rPr>
              <a:t>◦</a:t>
            </a:r>
            <a:r>
              <a:rPr lang="en-US" altLang="ko-KR" sz="1700" b="1">
                <a:latin typeface="+mn-ea"/>
              </a:rPr>
              <a:t> </a:t>
            </a:r>
            <a:r>
              <a:rPr lang="ko-KR" altLang="en-US" sz="1700" b="1">
                <a:latin typeface="+mn-ea"/>
              </a:rPr>
              <a:t>인간의 생존을 위한 제도와 행위 중의 하나</a:t>
            </a:r>
            <a:br>
              <a:rPr lang="ko-KR" altLang="en-US" sz="1700" b="1">
                <a:latin typeface="+mn-ea"/>
              </a:rPr>
            </a:br>
            <a:r>
              <a:rPr lang="ko-KR" altLang="en-US" sz="1700" b="1">
                <a:latin typeface="+mn-ea"/>
              </a:rPr>
              <a:t>◦ 사회적 위험, 인간문제의 발생에 대처하는 문제 해결을 위한 사회적 노력</a:t>
            </a:r>
            <a:endParaRPr lang="ko-KR" altLang="en-US" sz="1700" b="1">
              <a:latin typeface="+mn-ea"/>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14</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539552" y="575680"/>
            <a:ext cx="8064896" cy="3470537"/>
          </a:xfrm>
          <a:prstGeom prst="rect">
            <a:avLst/>
          </a:prstGeom>
          <a:noFill/>
        </p:spPr>
        <p:txBody>
          <a:bodyPr vert="horz" wrap="square" lIns="91438" tIns="45718" rIns="91438" bIns="45718" anchor="t">
            <a:spAutoFit/>
          </a:bodyPr>
          <a:lstStyle/>
          <a:p>
            <a:pPr>
              <a:lnSpc>
                <a:spcPct val="150000"/>
              </a:lnSpc>
              <a:defRPr lang="ko-KR" altLang="en-US"/>
            </a:pPr>
            <a:r>
              <a:rPr lang="ko-KR" altLang="en-US" sz="2000" b="1">
                <a:latin typeface="+mn-ea"/>
                <a:ea typeface="(환)돋움중둥근체"/>
              </a:rPr>
              <a:t>2) 비복지의 의미 </a:t>
            </a:r>
            <a:endParaRPr lang="ko-KR" altLang="en-US" sz="2000" b="1">
              <a:latin typeface="+mn-ea"/>
              <a:ea typeface="(환)돋움중둥근체"/>
            </a:endParaRPr>
          </a:p>
          <a:p>
            <a:pPr>
              <a:lnSpc>
                <a:spcPct val="160000"/>
              </a:lnSpc>
              <a:defRPr lang="ko-KR" altLang="en-US"/>
            </a:pPr>
            <a:r>
              <a:rPr lang="ko-KR" altLang="en-US" sz="2000" b="1">
                <a:solidFill>
                  <a:schemeClr val="tx1"/>
                </a:solidFill>
                <a:latin typeface="+mn-ea"/>
                <a:ea typeface="(환)돋움중둥근체"/>
              </a:rPr>
              <a:t> </a:t>
            </a:r>
            <a:r>
              <a:rPr lang="en-US" altLang="ko-KR" sz="2000" b="1">
                <a:solidFill>
                  <a:srgbClr val="ff0000"/>
                </a:solidFill>
                <a:latin typeface="+mn-ea"/>
                <a:ea typeface="(환)돋움중둥근체"/>
              </a:rPr>
              <a:t>&lt;</a:t>
            </a:r>
            <a:r>
              <a:rPr lang="ko-KR" altLang="en-US" sz="2000" b="1">
                <a:solidFill>
                  <a:srgbClr val="ff0000"/>
                </a:solidFill>
                <a:latin typeface="+mn-ea"/>
                <a:ea typeface="(환)돋움중둥근체"/>
              </a:rPr>
              <a:t>비복지</a:t>
            </a:r>
            <a:r>
              <a:rPr lang="en-US" altLang="ko-KR" sz="2000" b="1">
                <a:solidFill>
                  <a:srgbClr val="ff0000"/>
                </a:solidFill>
                <a:latin typeface="+mn-ea"/>
                <a:ea typeface="(환)돋움중둥근체"/>
              </a:rPr>
              <a:t>(</a:t>
            </a:r>
            <a:r>
              <a:rPr lang="ko-KR" altLang="en-US" sz="2000" b="1">
                <a:solidFill>
                  <a:srgbClr val="ff0000"/>
                </a:solidFill>
                <a:latin typeface="+mn-ea"/>
                <a:ea typeface="(환)돋움중둥근체"/>
              </a:rPr>
              <a:t>非福祉</a:t>
            </a:r>
            <a:r>
              <a:rPr lang="en-US" altLang="ko-KR" sz="2000" b="1">
                <a:solidFill>
                  <a:srgbClr val="ff0000"/>
                </a:solidFill>
                <a:latin typeface="+mn-ea"/>
                <a:ea typeface="(환)돋움중둥근체"/>
              </a:rPr>
              <a:t> </a:t>
            </a:r>
            <a:r>
              <a:rPr lang="ko-KR" altLang="en-US" sz="2000" b="1">
                <a:solidFill>
                  <a:srgbClr val="ff0000"/>
                </a:solidFill>
                <a:latin typeface="+mn-ea"/>
                <a:ea typeface="(환)돋움중둥근체"/>
              </a:rPr>
              <a:t>: </a:t>
            </a:r>
            <a:r>
              <a:rPr lang="en-US" altLang="ko-KR" sz="2000" b="1">
                <a:solidFill>
                  <a:srgbClr val="ff0000"/>
                </a:solidFill>
                <a:latin typeface="+mn-ea"/>
                <a:ea typeface="(환)돋움중둥근체"/>
              </a:rPr>
              <a:t>diswelfare)&gt;</a:t>
            </a:r>
            <a:endParaRPr lang="en-US" altLang="ko-KR" sz="2000" b="1">
              <a:solidFill>
                <a:srgbClr val="ff0000"/>
              </a:solidFill>
              <a:latin typeface="+mn-ea"/>
              <a:ea typeface="(환)돋움중둥근체"/>
            </a:endParaRPr>
          </a:p>
          <a:p>
            <a:pPr>
              <a:lnSpc>
                <a:spcPct val="160000"/>
              </a:lnSpc>
              <a:defRPr lang="ko-KR" altLang="en-US"/>
            </a:pPr>
            <a:r>
              <a:rPr lang="en-US" altLang="ko-KR" sz="1700" b="1">
                <a:latin typeface="+mn-ea"/>
              </a:rPr>
              <a:t>◦ </a:t>
            </a:r>
            <a:r>
              <a:rPr lang="ko-KR" altLang="en-US" sz="1700" b="1">
                <a:latin typeface="+mn-ea"/>
              </a:rPr>
              <a:t>만족스럽지 못한 상태 (질병･빈곤･불행･불안한 상태)</a:t>
            </a:r>
            <a:endParaRPr lang="ko-KR" altLang="en-US" sz="1700" b="1">
              <a:latin typeface="+mn-ea"/>
            </a:endParaRPr>
          </a:p>
          <a:p>
            <a:pPr>
              <a:lnSpc>
                <a:spcPct val="160000"/>
              </a:lnSpc>
              <a:defRPr lang="ko-KR" altLang="en-US"/>
            </a:pPr>
            <a:r>
              <a:rPr lang="ko-KR" altLang="ko-KR" sz="1700" b="1">
                <a:latin typeface="+mn-ea"/>
              </a:rPr>
              <a:t>◦</a:t>
            </a:r>
            <a:r>
              <a:rPr lang="en-US" altLang="ko-KR" sz="1700" b="1">
                <a:latin typeface="+mn-ea"/>
              </a:rPr>
              <a:t> </a:t>
            </a:r>
            <a:r>
              <a:rPr lang="ko-KR" altLang="en-US" sz="1700" b="1">
                <a:latin typeface="+mn-ea"/>
              </a:rPr>
              <a:t>사회구조적 요인 혹은 급속한 사회변동이 원인이 되어 발생한 실업, 생산기술의 무용화, 조기퇴직, 직업상의 사고, 장애 또는 질병, 환경오염, 생활환경의 악화 등으로 인하여 입은 불이익이나 피해</a:t>
            </a:r>
            <a:endParaRPr lang="ko-KR" altLang="en-US" sz="1700" b="1">
              <a:latin typeface="+mn-ea"/>
            </a:endParaRPr>
          </a:p>
          <a:p>
            <a:pPr>
              <a:lnSpc>
                <a:spcPct val="150000"/>
              </a:lnSpc>
              <a:defRPr lang="ko-KR" altLang="en-US"/>
            </a:pPr>
            <a:endParaRPr lang="en-US" altLang="en-US" sz="1700" b="1" i="0" kern="1200" spc="5">
              <a:latin typeface="+mn-ea"/>
              <a:cs typeface="+mn-cs"/>
            </a:endParaRPr>
          </a:p>
          <a:p>
            <a:pPr>
              <a:lnSpc>
                <a:spcPct val="150000"/>
              </a:lnSpc>
              <a:defRPr lang="ko-KR" altLang="en-US"/>
            </a:pPr>
            <a:endParaRPr lang="ko-KR" altLang="en-US" sz="1700" b="1">
              <a:latin typeface="+mn-ea"/>
            </a:endParaRPr>
          </a:p>
        </p:txBody>
      </p:sp>
      <p:sp>
        <p:nvSpPr>
          <p:cNvPr id="8" name=""/>
          <p:cNvSpPr txBox="1"/>
          <p:nvPr/>
        </p:nvSpPr>
        <p:spPr>
          <a:xfrm>
            <a:off x="575998" y="3318489"/>
            <a:ext cx="7992004" cy="1262639"/>
          </a:xfrm>
          <a:prstGeom prst="rect">
            <a:avLst/>
          </a:prstGeom>
          <a:ln w="38100" cap="flat" cmpd="sng">
            <a:solidFill>
              <a:srgbClr val="42c7f1"/>
            </a:solidFill>
            <a:prstDash val="solid"/>
            <a:round/>
          </a:ln>
        </p:spPr>
        <p:txBody>
          <a:bodyPr vert="horz" wrap="square" lIns="91440" tIns="45720" rIns="91440" bIns="45720" anchor="t">
            <a:spAutoFit/>
          </a:bodyPr>
          <a:p>
            <a:pPr>
              <a:lnSpc>
                <a:spcPct val="150000"/>
              </a:lnSpc>
              <a:defRPr lang="ko-KR" altLang="en-US"/>
            </a:pPr>
            <a:r>
              <a:rPr lang="ko-KR" altLang="ko-KR" sz="1700" b="1">
                <a:solidFill>
                  <a:schemeClr val="tx1"/>
                </a:solidFill>
                <a:latin typeface="+mn-ea"/>
              </a:rPr>
              <a:t>◦</a:t>
            </a:r>
            <a:r>
              <a:rPr lang="en-US" altLang="ko-KR" sz="1700" b="1">
                <a:solidFill>
                  <a:schemeClr val="tx1"/>
                </a:solidFill>
                <a:latin typeface="+mn-ea"/>
              </a:rPr>
              <a:t> ill (</a:t>
            </a:r>
            <a:r>
              <a:rPr lang="ko-KR" altLang="en-US" sz="1700" b="1">
                <a:solidFill>
                  <a:schemeClr val="tx1"/>
                </a:solidFill>
                <a:latin typeface="+mn-ea"/>
              </a:rPr>
              <a:t>건강이 나쁜), </a:t>
            </a:r>
            <a:r>
              <a:rPr lang="en-US" altLang="ko-KR" sz="1700" b="1">
                <a:solidFill>
                  <a:schemeClr val="tx1"/>
                </a:solidFill>
                <a:latin typeface="+mn-ea"/>
              </a:rPr>
              <a:t>ill-being(</a:t>
            </a:r>
            <a:r>
              <a:rPr lang="ko-KR" altLang="en-US" sz="1700" b="1">
                <a:solidFill>
                  <a:schemeClr val="tx1"/>
                </a:solidFill>
                <a:latin typeface="+mn-ea"/>
              </a:rPr>
              <a:t>나쁜 상태, 불행), </a:t>
            </a:r>
            <a:r>
              <a:rPr lang="en-US" altLang="ko-KR" sz="1700" b="1">
                <a:solidFill>
                  <a:schemeClr val="tx1"/>
                </a:solidFill>
                <a:latin typeface="+mn-ea"/>
              </a:rPr>
              <a:t>illness(</a:t>
            </a:r>
            <a:r>
              <a:rPr lang="ko-KR" altLang="en-US" sz="1700" b="1">
                <a:solidFill>
                  <a:schemeClr val="tx1"/>
                </a:solidFill>
                <a:latin typeface="+mn-ea"/>
              </a:rPr>
              <a:t>病, 건강치 못함, 가벼운 病)</a:t>
            </a:r>
            <a:endParaRPr lang="ko-KR" altLang="en-US" sz="1700" b="1">
              <a:solidFill>
                <a:schemeClr val="tx1"/>
              </a:solidFill>
              <a:latin typeface="+mn-ea"/>
            </a:endParaRPr>
          </a:p>
          <a:p>
            <a:pPr>
              <a:lnSpc>
                <a:spcPct val="150000"/>
              </a:lnSpc>
              <a:defRPr lang="ko-KR" altLang="en-US"/>
            </a:pPr>
            <a:r>
              <a:rPr lang="ko-KR" altLang="ko-KR" sz="1700" b="1">
                <a:solidFill>
                  <a:schemeClr val="tx1"/>
                </a:solidFill>
                <a:latin typeface="+mn-ea"/>
              </a:rPr>
              <a:t>◦</a:t>
            </a:r>
            <a:r>
              <a:rPr lang="ko-KR" altLang="en-US" sz="1700" b="1">
                <a:solidFill>
                  <a:schemeClr val="tx1"/>
                </a:solidFill>
                <a:latin typeface="+mn-ea"/>
              </a:rPr>
              <a:t> </a:t>
            </a:r>
            <a:r>
              <a:rPr lang="en-US" altLang="ko-KR" sz="1700" b="1">
                <a:solidFill>
                  <a:schemeClr val="tx1"/>
                </a:solidFill>
                <a:latin typeface="+mn-ea"/>
              </a:rPr>
              <a:t>sickness (</a:t>
            </a:r>
            <a:r>
              <a:rPr lang="ko-KR" altLang="en-US" sz="1700" b="1">
                <a:solidFill>
                  <a:schemeClr val="tx1"/>
                </a:solidFill>
                <a:latin typeface="+mn-ea"/>
              </a:rPr>
              <a:t>앓고 몸이 불편함)</a:t>
            </a:r>
            <a:endParaRPr lang="ko-KR" altLang="en-US" sz="1700" b="1">
              <a:solidFill>
                <a:schemeClr val="tx1"/>
              </a:solidFill>
              <a:latin typeface="+mn-ea"/>
            </a:endParaRPr>
          </a:p>
          <a:p>
            <a:pPr>
              <a:lnSpc>
                <a:spcPct val="150000"/>
              </a:lnSpc>
              <a:defRPr lang="ko-KR" altLang="en-US"/>
            </a:pPr>
            <a:r>
              <a:rPr lang="ko-KR" altLang="ko-KR" sz="1700" b="1">
                <a:solidFill>
                  <a:schemeClr val="tx1"/>
                </a:solidFill>
                <a:latin typeface="+mn-ea"/>
              </a:rPr>
              <a:t>◦</a:t>
            </a:r>
            <a:r>
              <a:rPr lang="ko-KR" altLang="en-US" sz="1700" b="1">
                <a:solidFill>
                  <a:schemeClr val="tx1"/>
                </a:solidFill>
                <a:latin typeface="+mn-ea"/>
              </a:rPr>
              <a:t> </a:t>
            </a:r>
            <a:r>
              <a:rPr lang="en-US" altLang="ko-KR" sz="1700" b="1">
                <a:solidFill>
                  <a:schemeClr val="tx1"/>
                </a:solidFill>
                <a:latin typeface="+mn-ea"/>
              </a:rPr>
              <a:t>evil(</a:t>
            </a:r>
            <a:r>
              <a:rPr lang="ko-KR" altLang="en-US" sz="1700" b="1">
                <a:solidFill>
                  <a:schemeClr val="tx1"/>
                </a:solidFill>
                <a:latin typeface="+mn-ea"/>
              </a:rPr>
              <a:t>惡, 邪惡</a:t>
            </a:r>
            <a:r>
              <a:rPr lang="en-US" altLang="ko-KR" sz="1700" b="1">
                <a:solidFill>
                  <a:schemeClr val="tx1"/>
                </a:solidFill>
                <a:latin typeface="+mn-ea"/>
              </a:rPr>
              <a:t>, </a:t>
            </a:r>
            <a:r>
              <a:rPr lang="ko-KR" altLang="en-US" sz="1700" b="1">
                <a:solidFill>
                  <a:schemeClr val="tx1"/>
                </a:solidFill>
                <a:latin typeface="+mn-ea"/>
              </a:rPr>
              <a:t>害惡, 罪惡, 不幸, 災害, 나쁜, 흉악한, 불운한, 징조가 나쁜)</a:t>
            </a:r>
            <a:endParaRPr lang="ko-KR" altLang="en-US" sz="1700" b="1">
              <a:solidFill>
                <a:schemeClr val="tx1"/>
              </a:solidFill>
              <a:latin typeface="+mn-ea"/>
            </a:endParaRPr>
          </a:p>
        </p:txBody>
      </p:sp>
      <p:sp>
        <p:nvSpPr>
          <p:cNvPr id="5" name="왼쪽 대괄호 4"/>
          <p:cNvSpPr/>
          <p:nvPr/>
        </p:nvSpPr>
        <p:spPr>
          <a:xfrm>
            <a:off x="683568" y="5769260"/>
            <a:ext cx="146344" cy="432048"/>
          </a:xfrm>
          <a:prstGeom prst="leftBracket">
            <a:avLst>
              <a:gd name="adj" fmla="val 8333"/>
            </a:avLst>
          </a:prstGeom>
          <a:ln w="50800" algn="ctr">
            <a:solidFill>
              <a:schemeClr val="tx1"/>
            </a:solidFill>
          </a:ln>
        </p:spPr>
        <p:style>
          <a:lnRef idx="1">
            <a:schemeClr val="accent1"/>
          </a:lnRef>
          <a:fillRef idx="0">
            <a:schemeClr val="accent1"/>
          </a:fillRef>
          <a:effectRef idx="0">
            <a:schemeClr val="accent1"/>
          </a:effectRef>
          <a:fontRef idx="minor">
            <a:schemeClr val="tx1"/>
          </a:fontRef>
        </p:style>
        <p:txBody>
          <a:bodyPr vert="horz" wrap="square" lIns="91438" tIns="45718" rIns="91438" bIns="45718" anchor="ctr">
            <a:noAutofit/>
          </a:bodyPr>
          <a:lstStyle/>
          <a:p>
            <a:pPr algn="ctr">
              <a:defRPr lang="ko-KR" altLang="en-US"/>
            </a:pPr>
            <a:endParaRPr lang="ko-KR" altLang="en-US"/>
          </a:p>
        </p:txBody>
      </p:sp>
      <p:sp>
        <p:nvSpPr>
          <p:cNvPr id="9" name=""/>
          <p:cNvSpPr txBox="1"/>
          <p:nvPr/>
        </p:nvSpPr>
        <p:spPr>
          <a:xfrm>
            <a:off x="611559" y="5613779"/>
            <a:ext cx="7920882" cy="767549"/>
          </a:xfrm>
          <a:prstGeom prst="rect">
            <a:avLst/>
          </a:prstGeom>
        </p:spPr>
        <p:txBody>
          <a:bodyPr vert="horz" wrap="square" lIns="91440" tIns="45720" rIns="91440" bIns="45720" anchor="t">
            <a:spAutoFit/>
          </a:bodyPr>
          <a:p>
            <a:pPr>
              <a:lnSpc>
                <a:spcPct val="130000"/>
              </a:lnSpc>
              <a:defRPr lang="ko-KR" altLang="en-US"/>
            </a:pPr>
            <a:r>
              <a:rPr lang="ko-KR" altLang="en-US" sz="1700" b="1">
                <a:latin typeface="+mn-ea"/>
              </a:rPr>
              <a:t>  </a:t>
            </a:r>
            <a:r>
              <a:rPr lang="en-US" altLang="ko-KR" sz="1700" b="1">
                <a:latin typeface="+mn-ea"/>
              </a:rPr>
              <a:t> </a:t>
            </a:r>
            <a:r>
              <a:rPr lang="ko-KR" altLang="en-US" sz="1700" b="1">
                <a:latin typeface="+mn-ea"/>
              </a:rPr>
              <a:t> </a:t>
            </a:r>
            <a:r>
              <a:rPr lang="ko-KR" altLang="en-US" sz="1700" b="1">
                <a:solidFill>
                  <a:srgbClr val="0000ff"/>
                </a:solidFill>
                <a:latin typeface="+mn-ea"/>
              </a:rPr>
              <a:t>사회복지 : 사회의 비복지에 대한 보상이라는 성격</a:t>
            </a:r>
            <a:endParaRPr lang="ko-KR" altLang="en-US" sz="1700" b="1">
              <a:solidFill>
                <a:srgbClr val="0000ff"/>
              </a:solidFill>
              <a:latin typeface="+mn-ea"/>
            </a:endParaRPr>
          </a:p>
          <a:p>
            <a:pPr>
              <a:lnSpc>
                <a:spcPct val="130000"/>
              </a:lnSpc>
              <a:defRPr lang="ko-KR" altLang="en-US"/>
            </a:pPr>
            <a:r>
              <a:rPr lang="ko-KR" altLang="en-US" sz="1700" b="1">
                <a:solidFill>
                  <a:srgbClr val="0000ff"/>
                </a:solidFill>
                <a:latin typeface="+mn-ea"/>
              </a:rPr>
              <a:t>    복지국가 : 국민들의 비복지를 제거하고 복지를 향상시키기 위해 노력하는 국가</a:t>
            </a:r>
            <a:endParaRPr lang="ko-KR" altLang="en-US" sz="1700" b="1">
              <a:solidFill>
                <a:srgbClr val="0000ff"/>
              </a:solidFill>
              <a:latin typeface="+mn-ea"/>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15</a:t>
            </a:fld>
            <a:endParaRPr lang="en-US" altLang="en-US"/>
          </a:p>
        </p:txBody>
      </p:sp>
      <p:sp>
        <p:nvSpPr>
          <p:cNvPr id="13" name=""/>
          <p:cNvSpPr txBox="1"/>
          <p:nvPr/>
        </p:nvSpPr>
        <p:spPr>
          <a:xfrm>
            <a:off x="539550" y="4689140"/>
            <a:ext cx="7632847" cy="804880"/>
          </a:xfrm>
          <a:prstGeom prst="rect">
            <a:avLst/>
          </a:prstGeom>
        </p:spPr>
        <p:txBody>
          <a:bodyPr vert="horz" wrap="square" lIns="91440" tIns="45720" rIns="91440" bIns="45720" anchor="t">
            <a:spAutoFit/>
          </a:bodyPr>
          <a:p>
            <a:pPr>
              <a:lnSpc>
                <a:spcPct val="130000"/>
              </a:lnSpc>
              <a:defRPr lang="ko-KR" altLang="en-US"/>
            </a:pPr>
            <a:r>
              <a:rPr lang="ko-KR" altLang="en-US">
                <a:solidFill>
                  <a:schemeClr val="tx1"/>
                </a:solidFill>
              </a:rPr>
              <a:t>※ </a:t>
            </a:r>
            <a:r>
              <a:rPr lang="ko-KR" altLang="en-US" b="1">
                <a:solidFill>
                  <a:schemeClr val="tx1"/>
                </a:solidFill>
              </a:rPr>
              <a:t>福祉영역에서의 統合</a:t>
            </a:r>
            <a:r>
              <a:rPr lang="en-US" altLang="ko-KR" b="1">
                <a:solidFill>
                  <a:schemeClr val="tx1"/>
                </a:solidFill>
              </a:rPr>
              <a:t> :</a:t>
            </a:r>
            <a:endParaRPr lang="en-US" altLang="ko-KR" b="1">
              <a:solidFill>
                <a:schemeClr val="tx1"/>
              </a:solidFill>
            </a:endParaRPr>
          </a:p>
          <a:p>
            <a:pPr>
              <a:lnSpc>
                <a:spcPct val="130000"/>
              </a:lnSpc>
              <a:defRPr lang="ko-KR" altLang="en-US"/>
            </a:pPr>
            <a:r>
              <a:rPr lang="ko-KR" altLang="en-US" b="1">
                <a:solidFill>
                  <a:schemeClr val="tx1"/>
                </a:solidFill>
              </a:rPr>
              <a:t>   특정 개인이나 집단이 혜택에서 배제되지 않는 것</a:t>
            </a:r>
            <a:endParaRPr lang="ko-KR" altLang="en-US" b="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46478" y="609538"/>
            <a:ext cx="7541945" cy="5436932"/>
          </a:xfrm>
          <a:prstGeom prst="rect">
            <a:avLst/>
          </a:prstGeom>
          <a:noFill/>
        </p:spPr>
        <p:txBody>
          <a:bodyPr wrap="square">
            <a:spAutoFit/>
          </a:bodyPr>
          <a:lstStyle/>
          <a:p>
            <a:pPr>
              <a:lnSpc>
                <a:spcPct val="150000"/>
              </a:lnSpc>
              <a:defRPr lang="ko-KR" altLang="en-US"/>
            </a:pPr>
            <a:r>
              <a:rPr lang="ko-KR" altLang="en-US" b="1">
                <a:latin typeface="+mn-ea"/>
              </a:rPr>
              <a:t>※복지 제공의 범위와 방식에 따른 분류</a:t>
            </a:r>
            <a:endParaRPr lang="ko-KR" altLang="en-US" b="1">
              <a:latin typeface="+mn-ea"/>
            </a:endParaRPr>
          </a:p>
          <a:p>
            <a:pPr>
              <a:lnSpc>
                <a:spcPct val="150000"/>
              </a:lnSpc>
              <a:defRPr lang="ko-KR" altLang="en-US"/>
            </a:pPr>
            <a:endParaRPr lang="ko-KR" altLang="en-US" b="1">
              <a:latin typeface="+mn-ea"/>
            </a:endParaRPr>
          </a:p>
          <a:p>
            <a:pPr>
              <a:lnSpc>
                <a:spcPct val="150000"/>
              </a:lnSpc>
              <a:defRPr lang="ko-KR" altLang="en-US"/>
            </a:pPr>
            <a:r>
              <a:rPr lang="ko-KR" altLang="en-US" b="1">
                <a:latin typeface="+mn-ea"/>
              </a:rPr>
              <a:t>① </a:t>
            </a:r>
            <a:r>
              <a:rPr lang="ko-KR" altLang="en-US" b="1">
                <a:solidFill>
                  <a:srgbClr val="0000ff"/>
                </a:solidFill>
                <a:latin typeface="+mn-ea"/>
              </a:rPr>
              <a:t>제도적 사회복지</a:t>
            </a:r>
            <a:endParaRPr lang="ko-KR" altLang="en-US" b="1">
              <a:solidFill>
                <a:srgbClr val="0000ff"/>
              </a:solidFill>
              <a:latin typeface="+mn-ea"/>
            </a:endParaRPr>
          </a:p>
          <a:p>
            <a:pPr>
              <a:lnSpc>
                <a:spcPct val="150000"/>
              </a:lnSpc>
              <a:defRPr lang="ko-KR" altLang="en-US"/>
            </a:pPr>
            <a:r>
              <a:rPr lang="en-US" altLang="ko-KR" b="1">
                <a:latin typeface="+mn-ea"/>
              </a:rPr>
              <a:t>- </a:t>
            </a:r>
            <a:r>
              <a:rPr lang="ko-KR" altLang="en-US" b="1">
                <a:latin typeface="+mn-ea"/>
              </a:rPr>
              <a:t>사회제도가 기능적으로 문제가 있다고 보고</a:t>
            </a:r>
            <a:r>
              <a:rPr lang="en-US" altLang="ko-KR" b="1">
                <a:latin typeface="+mn-ea"/>
              </a:rPr>
              <a:t>, </a:t>
            </a:r>
            <a:r>
              <a:rPr lang="ko-KR" altLang="en-US" b="1">
                <a:latin typeface="+mn-ea"/>
              </a:rPr>
              <a:t>통합적이고</a:t>
            </a:r>
            <a:r>
              <a:rPr lang="en-US" altLang="ko-KR" b="1">
                <a:latin typeface="+mn-ea"/>
              </a:rPr>
              <a:t> </a:t>
            </a:r>
            <a:r>
              <a:rPr lang="ko-KR" altLang="en-US" b="1">
                <a:latin typeface="+mn-ea"/>
              </a:rPr>
              <a:t>정상적인 일선기능을 수행하는 기본 제도로 봄 </a:t>
            </a:r>
            <a:endParaRPr lang="ko-KR" altLang="en-US" b="1">
              <a:latin typeface="+mn-ea"/>
            </a:endParaRPr>
          </a:p>
          <a:p>
            <a:pPr>
              <a:lnSpc>
                <a:spcPct val="150000"/>
              </a:lnSpc>
              <a:defRPr lang="ko-KR" altLang="en-US"/>
            </a:pPr>
            <a:r>
              <a:rPr lang="ko-KR" altLang="en-US" b="1">
                <a:latin typeface="+mn-ea"/>
              </a:rPr>
              <a:t>(가족과 시장을 통한 욕구 충족이 불가능한 것은 비정상적인 상태가 아니라 정상적인 상태라고 가정하고, 모든 사람을 대상으로 항시적·조직적으로 복지가 제공)</a:t>
            </a:r>
            <a:endParaRPr lang="ko-KR" altLang="en-US" b="1">
              <a:latin typeface="+mn-ea"/>
            </a:endParaRPr>
          </a:p>
          <a:p>
            <a:pPr>
              <a:lnSpc>
                <a:spcPct val="150000"/>
              </a:lnSpc>
              <a:defRPr lang="ko-KR" altLang="en-US"/>
            </a:pPr>
            <a:endParaRPr lang="ko-KR" altLang="en-US" b="1">
              <a:latin typeface="+mn-ea"/>
            </a:endParaRPr>
          </a:p>
          <a:p>
            <a:pPr>
              <a:lnSpc>
                <a:spcPct val="150000"/>
              </a:lnSpc>
              <a:defRPr lang="ko-KR" altLang="en-US"/>
            </a:pPr>
            <a:r>
              <a:rPr lang="ko-KR" altLang="en-US" b="1">
                <a:latin typeface="+mn-ea"/>
              </a:rPr>
              <a:t>② </a:t>
            </a:r>
            <a:r>
              <a:rPr lang="ko-KR" altLang="en-US" b="1">
                <a:solidFill>
                  <a:srgbClr val="0000ff"/>
                </a:solidFill>
                <a:latin typeface="+mn-ea"/>
              </a:rPr>
              <a:t>보충적</a:t>
            </a:r>
            <a:r>
              <a:rPr lang="en-US" altLang="ko-KR" b="1">
                <a:solidFill>
                  <a:srgbClr val="0000ff"/>
                </a:solidFill>
                <a:latin typeface="+mn-ea"/>
              </a:rPr>
              <a:t>(</a:t>
            </a:r>
            <a:r>
              <a:rPr lang="ko-KR" altLang="en-US" b="1">
                <a:solidFill>
                  <a:srgbClr val="0000ff"/>
                </a:solidFill>
                <a:latin typeface="+mn-ea"/>
              </a:rPr>
              <a:t>잔여적</a:t>
            </a:r>
            <a:r>
              <a:rPr lang="en-US" altLang="ko-KR" b="1">
                <a:solidFill>
                  <a:srgbClr val="0000ff"/>
                </a:solidFill>
                <a:latin typeface="+mn-ea"/>
              </a:rPr>
              <a:t>) </a:t>
            </a:r>
            <a:r>
              <a:rPr lang="ko-KR" altLang="en-US" b="1">
                <a:solidFill>
                  <a:srgbClr val="0000ff"/>
                </a:solidFill>
                <a:latin typeface="+mn-ea"/>
              </a:rPr>
              <a:t>사회복지</a:t>
            </a:r>
            <a:endParaRPr lang="ko-KR" altLang="en-US" b="1">
              <a:solidFill>
                <a:srgbClr val="0000ff"/>
              </a:solidFill>
              <a:latin typeface="+mn-ea"/>
            </a:endParaRPr>
          </a:p>
          <a:p>
            <a:pPr>
              <a:lnSpc>
                <a:spcPct val="150000"/>
              </a:lnSpc>
              <a:defRPr lang="ko-KR" altLang="en-US"/>
            </a:pPr>
            <a:r>
              <a:rPr lang="en-US" altLang="ko-KR" b="1">
                <a:latin typeface="+mn-ea"/>
              </a:rPr>
              <a:t>- </a:t>
            </a:r>
            <a:r>
              <a:rPr lang="ko-KR" altLang="en-US" b="1">
                <a:latin typeface="+mn-ea"/>
              </a:rPr>
              <a:t>사회문제의 주요 원인이 개인의 결함에 있다고 봄 </a:t>
            </a:r>
            <a:endParaRPr lang="ko-KR" altLang="en-US" b="1">
              <a:latin typeface="+mn-ea"/>
            </a:endParaRPr>
          </a:p>
          <a:p>
            <a:pPr>
              <a:lnSpc>
                <a:spcPct val="150000"/>
              </a:lnSpc>
              <a:defRPr lang="ko-KR" altLang="en-US"/>
            </a:pPr>
            <a:r>
              <a:rPr lang="ko-KR" altLang="en-US" b="1">
                <a:latin typeface="+mn-ea"/>
              </a:rPr>
              <a:t>(욕구 충족은 가족과 시장을 통해 해결할 수 없는 소수의 특정계층만을 대상으로 임시적이고 제한적인 복지가 제공)</a:t>
            </a:r>
            <a:endParaRPr lang="ko-KR" altLang="en-US" b="1">
              <a:latin typeface="+mn-ea"/>
            </a:endParaRPr>
          </a:p>
        </p:txBody>
      </p:sp>
      <p:sp>
        <p:nvSpPr>
          <p:cNvPr id="1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11554" y="1308823"/>
            <a:ext cx="8028899" cy="4204247"/>
          </a:xfrm>
          <a:prstGeom prst="rect">
            <a:avLst/>
          </a:prstGeom>
          <a:noFill/>
        </p:spPr>
        <p:txBody>
          <a:bodyPr wrap="square">
            <a:spAutoFit/>
          </a:bodyPr>
          <a:lstStyle/>
          <a:p>
            <a:pPr>
              <a:lnSpc>
                <a:spcPct val="150000"/>
              </a:lnSpc>
              <a:defRPr lang="ko-KR" altLang="en-US"/>
            </a:pPr>
            <a:r>
              <a:rPr lang="en-US" altLang="ko-KR" b="1">
                <a:latin typeface="+mn-ea"/>
              </a:rPr>
              <a:t>◦ </a:t>
            </a:r>
            <a:r>
              <a:rPr lang="ko-KR" altLang="en-US" b="1">
                <a:solidFill>
                  <a:srgbClr val="0000ff"/>
                </a:solidFill>
                <a:latin typeface="+mn-ea"/>
              </a:rPr>
              <a:t>협의</a:t>
            </a:r>
            <a:r>
              <a:rPr lang="ko-KR" altLang="en-US" b="1">
                <a:latin typeface="+mn-ea"/>
              </a:rPr>
              <a:t> </a:t>
            </a:r>
            <a:r>
              <a:rPr lang="en-US" altLang="ko-KR" b="1">
                <a:latin typeface="+mn-ea"/>
              </a:rPr>
              <a:t>– </a:t>
            </a:r>
            <a:r>
              <a:rPr lang="ko-KR" altLang="en-US" b="1">
                <a:latin typeface="+mn-ea"/>
              </a:rPr>
              <a:t>사회생활상의 곤란  또는 장애를 받고 있는 자에 대한 보호</a:t>
            </a:r>
            <a:r>
              <a:rPr lang="en-US" altLang="ko-KR" b="1">
                <a:latin typeface="+mn-ea"/>
              </a:rPr>
              <a:t>, </a:t>
            </a:r>
            <a:r>
              <a:rPr lang="ko-KR" altLang="en-US" b="1">
                <a:latin typeface="+mn-ea"/>
              </a:rPr>
              <a:t>육성</a:t>
            </a:r>
            <a:r>
              <a:rPr lang="en-US" altLang="ko-KR" b="1">
                <a:latin typeface="+mn-ea"/>
              </a:rPr>
              <a:t>,</a:t>
            </a:r>
            <a:endParaRPr lang="en-US" altLang="ko-KR" b="1">
              <a:latin typeface="+mn-ea"/>
            </a:endParaRPr>
          </a:p>
          <a:p>
            <a:pPr>
              <a:lnSpc>
                <a:spcPct val="150000"/>
              </a:lnSpc>
              <a:defRPr lang="ko-KR" altLang="en-US"/>
            </a:pPr>
            <a:r>
              <a:rPr lang="en-US" altLang="ko-KR" b="1">
                <a:latin typeface="+mn-ea"/>
              </a:rPr>
              <a:t>          </a:t>
            </a:r>
            <a:r>
              <a:rPr lang="ko-KR" altLang="en-US" b="1">
                <a:latin typeface="+mn-ea"/>
              </a:rPr>
              <a:t>지도</a:t>
            </a:r>
            <a:r>
              <a:rPr lang="en-US" altLang="ko-KR" b="1">
                <a:latin typeface="+mn-ea"/>
              </a:rPr>
              <a:t>, </a:t>
            </a:r>
            <a:r>
              <a:rPr lang="ko-KR" altLang="en-US" b="1">
                <a:latin typeface="+mn-ea"/>
              </a:rPr>
              <a:t>치료</a:t>
            </a:r>
            <a:r>
              <a:rPr lang="en-US" altLang="ko-KR" b="1">
                <a:latin typeface="+mn-ea"/>
              </a:rPr>
              <a:t>, </a:t>
            </a:r>
            <a:r>
              <a:rPr lang="ko-KR" altLang="en-US" b="1">
                <a:latin typeface="+mn-ea"/>
              </a:rPr>
              <a:t>재활 등의 서비스 시책 </a:t>
            </a:r>
            <a:r>
              <a:rPr lang="en-US" altLang="ko-KR" b="1">
                <a:latin typeface="+mn-ea"/>
              </a:rPr>
              <a:t>(social work </a:t>
            </a:r>
            <a:r>
              <a:rPr lang="ko-KR" altLang="en-US" b="1">
                <a:latin typeface="+mn-ea"/>
              </a:rPr>
              <a:t>또는 사회복지사업과</a:t>
            </a:r>
            <a:endParaRPr lang="ko-KR" altLang="en-US" b="1">
              <a:latin typeface="+mn-ea"/>
            </a:endParaRPr>
          </a:p>
          <a:p>
            <a:pPr>
              <a:lnSpc>
                <a:spcPct val="150000"/>
              </a:lnSpc>
              <a:defRPr lang="ko-KR" altLang="en-US"/>
            </a:pPr>
            <a:r>
              <a:rPr lang="en-US" altLang="ko-KR" b="1">
                <a:latin typeface="+mn-ea"/>
              </a:rPr>
              <a:t>    </a:t>
            </a:r>
            <a:r>
              <a:rPr lang="ko-KR" altLang="en-US" b="1">
                <a:latin typeface="+mn-ea"/>
              </a:rPr>
              <a:t>      동의어</a:t>
            </a:r>
            <a:r>
              <a:rPr lang="en-US" altLang="ko-KR" b="1">
                <a:latin typeface="+mn-ea"/>
              </a:rPr>
              <a:t>)</a:t>
            </a:r>
            <a:endParaRPr lang="en-US" altLang="ko-KR" b="1">
              <a:latin typeface="+mn-ea"/>
            </a:endParaRPr>
          </a:p>
          <a:p>
            <a:pPr>
              <a:lnSpc>
                <a:spcPct val="150000"/>
              </a:lnSpc>
              <a:defRPr lang="ko-KR" altLang="en-US"/>
            </a:pPr>
            <a:endParaRPr lang="ko-KR" altLang="ko-KR" b="1">
              <a:latin typeface="+mn-ea"/>
              <a:ea typeface="굴림"/>
            </a:endParaRPr>
          </a:p>
          <a:p>
            <a:pPr>
              <a:lnSpc>
                <a:spcPct val="150000"/>
              </a:lnSpc>
              <a:defRPr lang="ko-KR" altLang="en-US"/>
            </a:pPr>
            <a:r>
              <a:rPr lang="ko-KR" altLang="ko-KR" b="1">
                <a:latin typeface="+mn-ea"/>
                <a:ea typeface="굴림"/>
              </a:rPr>
              <a:t>◦</a:t>
            </a:r>
            <a:r>
              <a:rPr lang="en-US" altLang="ko-KR" b="1">
                <a:latin typeface="+mn-ea"/>
                <a:ea typeface="굴림"/>
              </a:rPr>
              <a:t> </a:t>
            </a:r>
            <a:r>
              <a:rPr lang="ko-KR" altLang="en-US" b="1">
                <a:solidFill>
                  <a:srgbClr val="0000ff"/>
                </a:solidFill>
                <a:latin typeface="+mn-ea"/>
                <a:ea typeface="굴림"/>
              </a:rPr>
              <a:t>광의</a:t>
            </a:r>
            <a:r>
              <a:rPr lang="ko-KR" altLang="en-US" b="1">
                <a:latin typeface="+mn-ea"/>
                <a:ea typeface="굴림"/>
              </a:rPr>
              <a:t> </a:t>
            </a:r>
            <a:r>
              <a:rPr lang="en-US" altLang="ko-KR" b="1">
                <a:latin typeface="+mn-ea"/>
                <a:ea typeface="굴림"/>
              </a:rPr>
              <a:t>– </a:t>
            </a:r>
            <a:r>
              <a:rPr lang="ko-KR" altLang="en-US" b="1">
                <a:latin typeface="+mn-ea"/>
                <a:ea typeface="굴림"/>
              </a:rPr>
              <a:t>협의의 내용 </a:t>
            </a:r>
            <a:r>
              <a:rPr lang="ko-KR" altLang="en-US" b="1">
                <a:latin typeface="+mn-ea"/>
              </a:rPr>
              <a:t>외에 국민최저한</a:t>
            </a:r>
            <a:r>
              <a:rPr lang="en-US" altLang="ko-KR" b="1">
                <a:latin typeface="+mn-ea"/>
              </a:rPr>
              <a:t>(national minimum)</a:t>
            </a:r>
            <a:r>
              <a:rPr lang="ko-KR" altLang="en-US" b="1">
                <a:latin typeface="+mn-ea"/>
              </a:rPr>
              <a:t> 또는 평균적인 </a:t>
            </a:r>
            <a:endParaRPr lang="ko-KR" altLang="en-US" b="1">
              <a:latin typeface="+mn-ea"/>
            </a:endParaRPr>
          </a:p>
          <a:p>
            <a:pPr>
              <a:lnSpc>
                <a:spcPct val="150000"/>
              </a:lnSpc>
              <a:defRPr lang="ko-KR" altLang="en-US"/>
            </a:pPr>
            <a:r>
              <a:rPr lang="en-US" altLang="ko-KR" b="1">
                <a:latin typeface="+mn-ea"/>
              </a:rPr>
              <a:t>           </a:t>
            </a:r>
            <a:r>
              <a:rPr lang="ko-KR" altLang="en-US" b="1">
                <a:latin typeface="+mn-ea"/>
              </a:rPr>
              <a:t>욕구가 충족되지 않는 개인</a:t>
            </a:r>
            <a:r>
              <a:rPr lang="en-US" altLang="ko-KR" b="1">
                <a:latin typeface="+mn-ea"/>
              </a:rPr>
              <a:t>, </a:t>
            </a:r>
            <a:r>
              <a:rPr lang="ko-KR" altLang="en-US" b="1">
                <a:latin typeface="+mn-ea"/>
              </a:rPr>
              <a:t>가족</a:t>
            </a:r>
            <a:r>
              <a:rPr lang="en-US" altLang="ko-KR" b="1">
                <a:latin typeface="+mn-ea"/>
              </a:rPr>
              <a:t>, </a:t>
            </a:r>
            <a:r>
              <a:rPr lang="ko-KR" altLang="en-US" b="1">
                <a:latin typeface="+mn-ea"/>
              </a:rPr>
              <a:t>집단 등에 대한 사회적 시책</a:t>
            </a:r>
            <a:r>
              <a:rPr lang="en-US" altLang="ko-KR" b="1">
                <a:latin typeface="+mn-ea"/>
              </a:rPr>
              <a:t> 	</a:t>
            </a:r>
            <a:endParaRPr lang="en-US" altLang="ko-KR" b="1">
              <a:latin typeface="+mn-ea"/>
            </a:endParaRPr>
          </a:p>
          <a:p>
            <a:pPr>
              <a:lnSpc>
                <a:spcPct val="150000"/>
              </a:lnSpc>
              <a:defRPr lang="ko-KR" altLang="en-US"/>
            </a:pPr>
            <a:r>
              <a:rPr lang="ko-KR" altLang="en-US" b="1">
                <a:latin typeface="+mn-ea"/>
              </a:rPr>
              <a:t>            </a:t>
            </a:r>
            <a:r>
              <a:rPr lang="en-US" altLang="ko-KR" b="1">
                <a:latin typeface="+mn-ea"/>
              </a:rPr>
              <a:t>(</a:t>
            </a:r>
            <a:r>
              <a:rPr lang="ko-KR" altLang="en-US" b="1">
                <a:latin typeface="+mn-ea"/>
                <a:ea typeface="굴림"/>
              </a:rPr>
              <a:t>사회복지정책</a:t>
            </a:r>
            <a:r>
              <a:rPr lang="en-US" altLang="ko-KR" b="1">
                <a:latin typeface="+mn-ea"/>
                <a:ea typeface="굴림"/>
              </a:rPr>
              <a:t>, </a:t>
            </a:r>
            <a:r>
              <a:rPr lang="ko-KR" altLang="en-US" b="1">
                <a:latin typeface="+mn-ea"/>
                <a:ea typeface="굴림"/>
              </a:rPr>
              <a:t>보건</a:t>
            </a:r>
            <a:r>
              <a:rPr lang="en-US" altLang="ko-KR" b="1">
                <a:latin typeface="+mn-ea"/>
                <a:ea typeface="굴림"/>
              </a:rPr>
              <a:t>, </a:t>
            </a:r>
            <a:r>
              <a:rPr lang="ko-KR" altLang="en-US" b="1">
                <a:latin typeface="+mn-ea"/>
                <a:ea typeface="굴림"/>
              </a:rPr>
              <a:t>의료</a:t>
            </a:r>
            <a:r>
              <a:rPr lang="en-US" altLang="ko-KR" b="1">
                <a:latin typeface="+mn-ea"/>
                <a:ea typeface="굴림"/>
              </a:rPr>
              <a:t>, </a:t>
            </a:r>
            <a:r>
              <a:rPr lang="ko-KR" altLang="en-US" b="1">
                <a:latin typeface="+mn-ea"/>
                <a:ea typeface="굴림"/>
              </a:rPr>
              <a:t>주택</a:t>
            </a:r>
            <a:r>
              <a:rPr lang="en-US" altLang="ko-KR" b="1">
                <a:latin typeface="+mn-ea"/>
                <a:ea typeface="굴림"/>
              </a:rPr>
              <a:t>, </a:t>
            </a:r>
            <a:r>
              <a:rPr lang="ko-KR" altLang="en-US" b="1">
                <a:latin typeface="+mn-ea"/>
                <a:ea typeface="굴림"/>
              </a:rPr>
              <a:t>고용</a:t>
            </a:r>
            <a:r>
              <a:rPr lang="en-US" altLang="ko-KR" b="1">
                <a:latin typeface="+mn-ea"/>
                <a:ea typeface="굴림"/>
              </a:rPr>
              <a:t>, </a:t>
            </a:r>
            <a:r>
              <a:rPr lang="ko-KR" altLang="en-US" b="1">
                <a:latin typeface="+mn-ea"/>
                <a:ea typeface="굴림"/>
              </a:rPr>
              <a:t>교육 등이 포함</a:t>
            </a:r>
            <a:r>
              <a:rPr lang="en-US" altLang="ko-KR" b="1">
                <a:latin typeface="+mn-ea"/>
                <a:ea typeface="굴림"/>
              </a:rPr>
              <a:t>)</a:t>
            </a:r>
            <a:br>
              <a:rPr lang="en-US" altLang="ko-KR" b="1">
                <a:latin typeface="+mn-ea"/>
                <a:ea typeface="굴림"/>
              </a:rPr>
            </a:br>
            <a:endParaRPr lang="en-US" altLang="ko-KR" b="1">
              <a:latin typeface="+mn-ea"/>
              <a:ea typeface="굴림"/>
            </a:endParaRPr>
          </a:p>
          <a:p>
            <a:pPr>
              <a:lnSpc>
                <a:spcPct val="150000"/>
              </a:lnSpc>
              <a:defRPr lang="ko-KR" altLang="en-US"/>
            </a:pPr>
            <a:r>
              <a:rPr lang="en-US" altLang="ko-KR" b="1">
                <a:latin typeface="굴림"/>
                <a:ea typeface="굴림"/>
              </a:rPr>
              <a:t>◦ </a:t>
            </a:r>
            <a:r>
              <a:rPr lang="ko-KR" altLang="en-US" b="1">
                <a:solidFill>
                  <a:srgbClr val="0000ff"/>
                </a:solidFill>
                <a:latin typeface="굴림"/>
                <a:ea typeface="굴림"/>
              </a:rPr>
              <a:t>최광의</a:t>
            </a:r>
            <a:r>
              <a:rPr lang="ko-KR" altLang="en-US" b="1">
                <a:latin typeface="굴림"/>
                <a:ea typeface="굴림"/>
              </a:rPr>
              <a:t> </a:t>
            </a:r>
            <a:r>
              <a:rPr lang="en-US" altLang="ko-KR" b="1">
                <a:latin typeface="굴림"/>
                <a:ea typeface="굴림"/>
              </a:rPr>
              <a:t>– </a:t>
            </a:r>
            <a:r>
              <a:rPr lang="ko-KR" altLang="en-US" b="1">
                <a:latin typeface="굴림"/>
                <a:ea typeface="굴림"/>
              </a:rPr>
              <a:t>전국민의 사회생활의 안정과 발전에 공헌하는 일체의 사회적 </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시책을 총칭</a:t>
            </a:r>
            <a:endParaRPr lang="ko-KR" altLang="en-US" b="1">
              <a:latin typeface="굴림"/>
              <a:ea typeface="굴림"/>
            </a:endParaRPr>
          </a:p>
        </p:txBody>
      </p:sp>
      <p:sp>
        <p:nvSpPr>
          <p:cNvPr id="14" name="TextBox 13"/>
          <p:cNvSpPr txBox="1"/>
          <p:nvPr/>
        </p:nvSpPr>
        <p:spPr>
          <a:xfrm>
            <a:off x="539552" y="692696"/>
            <a:ext cx="2651798" cy="419824"/>
          </a:xfrm>
          <a:prstGeom prst="rect">
            <a:avLst/>
          </a:prstGeom>
          <a:noFill/>
        </p:spPr>
        <p:txBody>
          <a:bodyPr wrap="square">
            <a:spAutoFit/>
          </a:bodyPr>
          <a:lstStyle/>
          <a:p>
            <a:pPr lvl="0">
              <a:defRPr lang="ko-KR" altLang="en-US"/>
            </a:pPr>
            <a:r>
              <a:rPr lang="ko-KR" altLang="en-US" sz="2200" b="1">
                <a:latin typeface="HY둥근고딕B"/>
                <a:ea typeface="HY둥근고딕B"/>
              </a:rPr>
              <a:t>3</a:t>
            </a:r>
            <a:r>
              <a:rPr lang="en-US" altLang="ko-KR" sz="2200" b="1">
                <a:latin typeface="HY둥근고딕B"/>
                <a:ea typeface="HY둥근고딕B"/>
              </a:rPr>
              <a:t>) </a:t>
            </a:r>
            <a:r>
              <a:rPr lang="ko-KR" altLang="en-US" sz="2200" b="1">
                <a:latin typeface="HY둥근고딕B"/>
                <a:ea typeface="HY둥근고딕B"/>
              </a:rPr>
              <a:t>사회복지의 범위</a:t>
            </a:r>
            <a:endParaRPr lang="ko-KR" altLang="en-US" sz="2200" b="1">
              <a:latin typeface="HY둥근고딕B"/>
              <a:ea typeface="HY둥근고딕B"/>
            </a:endParaRPr>
          </a:p>
        </p:txBody>
      </p:sp>
      <p:sp>
        <p:nvSpPr>
          <p:cNvPr id="1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20688"/>
            <a:ext cx="2736289" cy="444207"/>
          </a:xfrm>
          <a:prstGeom prst="rect">
            <a:avLst/>
          </a:prstGeom>
          <a:noFill/>
        </p:spPr>
        <p:txBody>
          <a:bodyPr wrap="none">
            <a:spAutoFit/>
          </a:bodyPr>
          <a:lstStyle/>
          <a:p>
            <a:pPr lvl="0">
              <a:defRPr lang="ko-KR" altLang="en-US"/>
            </a:pPr>
            <a:r>
              <a:rPr lang="en-US" altLang="ko-KR" sz="2400" b="1">
                <a:latin typeface="굴림"/>
                <a:cs typeface="굴림"/>
              </a:rPr>
              <a:t>2. </a:t>
            </a:r>
            <a:r>
              <a:rPr lang="ko-KR" altLang="en-US" sz="2400" b="1">
                <a:latin typeface="굴림"/>
              </a:rPr>
              <a:t>사회복지의 목표</a:t>
            </a:r>
            <a:endParaRPr lang="en-US" altLang="ko-KR" sz="2400" b="1">
              <a:latin typeface="굴림"/>
              <a:cs typeface="굴림"/>
            </a:endParaRPr>
          </a:p>
        </p:txBody>
      </p:sp>
      <p:sp>
        <p:nvSpPr>
          <p:cNvPr id="3" name="TextBox 2"/>
          <p:cNvSpPr txBox="1"/>
          <p:nvPr/>
        </p:nvSpPr>
        <p:spPr>
          <a:xfrm>
            <a:off x="755574" y="980728"/>
            <a:ext cx="7920882" cy="5665817"/>
          </a:xfrm>
          <a:prstGeom prst="rect">
            <a:avLst/>
          </a:prstGeom>
          <a:noFill/>
        </p:spPr>
        <p:txBody>
          <a:bodyPr wrap="square">
            <a:spAutoFit/>
          </a:bodyPr>
          <a:lstStyle/>
          <a:p>
            <a:pPr>
              <a:lnSpc>
                <a:spcPct val="150000"/>
              </a:lnSpc>
              <a:defRPr lang="ko-KR" altLang="en-US"/>
            </a:pPr>
            <a:r>
              <a:rPr lang="en-US" altLang="ko-KR" sz="1700" b="1">
                <a:latin typeface="+mn-ea"/>
              </a:rPr>
              <a:t>(1) </a:t>
            </a:r>
            <a:r>
              <a:rPr lang="ko-KR" altLang="en-US" sz="1700" b="1">
                <a:latin typeface="+mn-ea"/>
              </a:rPr>
              <a:t>사회문제의 해결과 예방</a:t>
            </a:r>
            <a:endParaRPr lang="ko-KR" altLang="en-US" sz="1700" b="1">
              <a:latin typeface="+mn-ea"/>
            </a:endParaRPr>
          </a:p>
          <a:p>
            <a:pPr>
              <a:lnSpc>
                <a:spcPct val="150000"/>
              </a:lnSpc>
              <a:buChar char="-"/>
              <a:defRPr lang="ko-KR" altLang="en-US"/>
            </a:pPr>
            <a:r>
              <a:rPr lang="ko-KR" altLang="en-US" sz="1700" b="1">
                <a:latin typeface="+mn-ea"/>
              </a:rPr>
              <a:t> 빈곤</a:t>
            </a:r>
            <a:r>
              <a:rPr lang="en-US" altLang="ko-KR" sz="1700" b="1">
                <a:latin typeface="+mn-ea"/>
              </a:rPr>
              <a:t>, </a:t>
            </a:r>
            <a:r>
              <a:rPr lang="ko-KR" altLang="en-US" sz="1700" b="1">
                <a:latin typeface="+mn-ea"/>
              </a:rPr>
              <a:t>불평등</a:t>
            </a:r>
            <a:r>
              <a:rPr lang="en-US" altLang="ko-KR" sz="1700" b="1">
                <a:latin typeface="+mn-ea"/>
              </a:rPr>
              <a:t>, </a:t>
            </a:r>
            <a:r>
              <a:rPr lang="ko-KR" altLang="en-US" sz="1700" b="1">
                <a:latin typeface="+mn-ea"/>
              </a:rPr>
              <a:t>차별 등 사회문제의 해결과 예방</a:t>
            </a:r>
            <a:r>
              <a:rPr lang="en-US" altLang="ko-KR" sz="1700" b="1">
                <a:latin typeface="+mn-ea"/>
              </a:rPr>
              <a:t>, </a:t>
            </a:r>
            <a:r>
              <a:rPr lang="ko-KR" altLang="en-US" sz="1700" b="1">
                <a:latin typeface="+mn-ea"/>
              </a:rPr>
              <a:t>사회생활의 조화를 통해 전쟁</a:t>
            </a:r>
            <a:r>
              <a:rPr lang="en-US" altLang="ko-KR" sz="1700" b="1">
                <a:latin typeface="+mn-ea"/>
              </a:rPr>
              <a:t>, </a:t>
            </a:r>
            <a:r>
              <a:rPr lang="ko-KR" altLang="en-US" sz="1700" b="1">
                <a:latin typeface="+mn-ea"/>
              </a:rPr>
              <a:t>범죄</a:t>
            </a:r>
            <a:r>
              <a:rPr lang="en-US" altLang="ko-KR" sz="1700" b="1">
                <a:latin typeface="+mn-ea"/>
              </a:rPr>
              <a:t>, </a:t>
            </a:r>
            <a:r>
              <a:rPr lang="ko-KR" altLang="en-US" sz="1700" b="1">
                <a:latin typeface="+mn-ea"/>
              </a:rPr>
              <a:t>불신이 없이 온 인류가 평화적으로 </a:t>
            </a:r>
            <a:r>
              <a:rPr lang="ko-KR" altLang="en-US" sz="1700" b="1" i="1">
                <a:solidFill>
                  <a:srgbClr val="0000ff"/>
                </a:solidFill>
                <a:latin typeface="+mn-ea"/>
              </a:rPr>
              <a:t>공존공생하는 복지사회의 구현</a:t>
            </a:r>
            <a:endParaRPr lang="ko-KR" altLang="en-US" sz="1700" b="1" i="1">
              <a:solidFill>
                <a:srgbClr val="0000ff"/>
              </a:solidFill>
              <a:latin typeface="+mn-ea"/>
            </a:endParaRPr>
          </a:p>
          <a:p>
            <a:pPr>
              <a:lnSpc>
                <a:spcPct val="150000"/>
              </a:lnSpc>
              <a:buNone/>
              <a:defRPr lang="ko-KR" altLang="en-US"/>
            </a:pPr>
            <a:r>
              <a:rPr lang="en-US" altLang="ko-KR" sz="1700" b="1">
                <a:latin typeface="+mn-ea"/>
              </a:rPr>
              <a:t>(2) </a:t>
            </a:r>
            <a:r>
              <a:rPr lang="ko-KR" altLang="en-US" sz="1700" b="1">
                <a:latin typeface="+mn-ea"/>
              </a:rPr>
              <a:t>사회적 기능 </a:t>
            </a:r>
            <a:r>
              <a:rPr lang="en-US" altLang="ko-KR" sz="1700" b="1">
                <a:latin typeface="+mn-ea"/>
              </a:rPr>
              <a:t>(social</a:t>
            </a:r>
            <a:r>
              <a:rPr lang="ko-KR" altLang="en-US" sz="1700" b="1">
                <a:latin typeface="+mn-ea"/>
              </a:rPr>
              <a:t> </a:t>
            </a:r>
            <a:r>
              <a:rPr lang="en-US" altLang="ko-KR" sz="1700" b="1">
                <a:latin typeface="+mn-ea"/>
              </a:rPr>
              <a:t>functioning) </a:t>
            </a:r>
            <a:r>
              <a:rPr lang="ko-KR" altLang="en-US" sz="1700" b="1">
                <a:latin typeface="+mn-ea"/>
              </a:rPr>
              <a:t>수행의 활성화</a:t>
            </a:r>
            <a:endParaRPr lang="ko-KR" altLang="en-US" sz="1700" b="1">
              <a:latin typeface="+mn-ea"/>
            </a:endParaRPr>
          </a:p>
          <a:p>
            <a:pPr>
              <a:lnSpc>
                <a:spcPct val="150000"/>
              </a:lnSpc>
              <a:buChar char="-"/>
              <a:defRPr lang="ko-KR" altLang="en-US"/>
            </a:pPr>
            <a:r>
              <a:rPr lang="ko-KR" altLang="en-US" sz="1700" b="1">
                <a:latin typeface="+mn-ea"/>
              </a:rPr>
              <a:t> 사회적 기능(특정한 상황에서의 역할과 관련된 기대를 해결할 수 있는 개인의 능력)을 통해 성숙한 대인관계를 유지</a:t>
            </a:r>
            <a:endParaRPr lang="ko-KR" altLang="en-US" sz="1700" b="1">
              <a:latin typeface="+mn-ea"/>
            </a:endParaRPr>
          </a:p>
          <a:p>
            <a:pPr>
              <a:lnSpc>
                <a:spcPct val="150000"/>
              </a:lnSpc>
              <a:buChar char="-"/>
              <a:defRPr lang="ko-KR" altLang="en-US"/>
            </a:pPr>
            <a:r>
              <a:rPr lang="ko-KR" altLang="en-US" sz="1700" b="1">
                <a:latin typeface="+mn-ea"/>
              </a:rPr>
              <a:t>자유와 평등 등 민주주의적 가치가 조화를 이루고</a:t>
            </a:r>
            <a:r>
              <a:rPr lang="en-US" altLang="ko-KR" sz="1700" b="1">
                <a:latin typeface="+mn-ea"/>
              </a:rPr>
              <a:t> </a:t>
            </a:r>
            <a:r>
              <a:rPr lang="ko-KR" altLang="en-US" sz="1700" b="1" i="1">
                <a:solidFill>
                  <a:srgbClr val="0000ff"/>
                </a:solidFill>
                <a:latin typeface="+mn-ea"/>
              </a:rPr>
              <a:t>물질적 안정</a:t>
            </a:r>
            <a:r>
              <a:rPr lang="en-US" altLang="ko-KR" sz="1700" b="1" i="1">
                <a:solidFill>
                  <a:srgbClr val="0000ff"/>
                </a:solidFill>
                <a:latin typeface="+mn-ea"/>
              </a:rPr>
              <a:t>, </a:t>
            </a:r>
            <a:r>
              <a:rPr lang="ko-KR" altLang="en-US" sz="1700" b="1" i="1">
                <a:solidFill>
                  <a:srgbClr val="0000ff"/>
                </a:solidFill>
                <a:latin typeface="+mn-ea"/>
              </a:rPr>
              <a:t>신체적 건강 및 정신적 만족을 통해 자기발전과 사회발전에 기여</a:t>
            </a:r>
            <a:endParaRPr lang="ko-KR" altLang="en-US" sz="1700" b="1" i="1">
              <a:solidFill>
                <a:srgbClr val="0000ff"/>
              </a:solidFill>
              <a:latin typeface="+mn-ea"/>
            </a:endParaRPr>
          </a:p>
          <a:p>
            <a:pPr>
              <a:lnSpc>
                <a:spcPct val="150000"/>
              </a:lnSpc>
              <a:defRPr lang="ko-KR" altLang="en-US"/>
            </a:pPr>
            <a:r>
              <a:rPr lang="en-US" altLang="ko-KR" sz="1700" b="1">
                <a:latin typeface="+mn-ea"/>
              </a:rPr>
              <a:t>(3) </a:t>
            </a:r>
            <a:r>
              <a:rPr lang="ko-KR" altLang="en-US" sz="1700" b="1">
                <a:latin typeface="+mn-ea"/>
              </a:rPr>
              <a:t>인간다운 생활</a:t>
            </a:r>
            <a:r>
              <a:rPr lang="en-US" altLang="ko-KR" sz="1700" b="1">
                <a:latin typeface="+mn-ea"/>
              </a:rPr>
              <a:t>(</a:t>
            </a:r>
            <a:r>
              <a:rPr lang="ko-KR" altLang="en-US" sz="1700" b="1">
                <a:latin typeface="+mn-ea"/>
              </a:rPr>
              <a:t>삶의 질 향상</a:t>
            </a:r>
            <a:r>
              <a:rPr lang="en-US" altLang="ko-KR" sz="1700" b="1">
                <a:latin typeface="+mn-ea"/>
              </a:rPr>
              <a:t>)</a:t>
            </a:r>
            <a:r>
              <a:rPr lang="ko-KR" altLang="en-US" sz="1700" b="1">
                <a:latin typeface="+mn-ea"/>
              </a:rPr>
              <a:t>의 실현</a:t>
            </a:r>
            <a:endParaRPr lang="ko-KR" altLang="en-US" sz="1700" b="1">
              <a:latin typeface="+mn-ea"/>
            </a:endParaRPr>
          </a:p>
          <a:p>
            <a:pPr>
              <a:lnSpc>
                <a:spcPct val="150000"/>
              </a:lnSpc>
              <a:defRPr lang="ko-KR" altLang="en-US"/>
            </a:pPr>
            <a:r>
              <a:rPr lang="ko-KR" altLang="en-US" sz="1700" b="1">
                <a:latin typeface="+mn-ea"/>
              </a:rPr>
              <a:t> ※인간다운 생활 : 존경･ 인정받고 보람을 느끼는 삶</a:t>
            </a:r>
            <a:endParaRPr lang="ko-KR" altLang="en-US" sz="1700" b="1">
              <a:latin typeface="+mn-ea"/>
            </a:endParaRPr>
          </a:p>
          <a:p>
            <a:pPr>
              <a:lnSpc>
                <a:spcPct val="150000"/>
              </a:lnSpc>
              <a:defRPr lang="ko-KR" altLang="en-US"/>
            </a:pPr>
            <a:r>
              <a:rPr lang="en-US" altLang="ko-KR" sz="1700" b="1">
                <a:latin typeface="+mn-ea"/>
              </a:rPr>
              <a:t>- </a:t>
            </a:r>
            <a:r>
              <a:rPr lang="ko-KR" altLang="en-US" sz="1700" b="1" i="1">
                <a:solidFill>
                  <a:srgbClr val="0000ff"/>
                </a:solidFill>
                <a:latin typeface="+mn-ea"/>
              </a:rPr>
              <a:t>인간의 존엄성이 구현되는 삶</a:t>
            </a:r>
            <a:endParaRPr lang="ko-KR" altLang="en-US" sz="1700" b="1" i="1">
              <a:solidFill>
                <a:srgbClr val="0000ff"/>
              </a:solidFill>
              <a:latin typeface="+mn-ea"/>
            </a:endParaRPr>
          </a:p>
          <a:p>
            <a:pPr>
              <a:lnSpc>
                <a:spcPct val="150000"/>
              </a:lnSpc>
              <a:defRPr lang="ko-KR" altLang="en-US"/>
            </a:pPr>
            <a:endParaRPr lang="en-US" altLang="ko-KR" sz="600" b="1">
              <a:latin typeface="굴림"/>
              <a:ea typeface="굴림"/>
            </a:endParaRPr>
          </a:p>
          <a:p>
            <a:pPr>
              <a:lnSpc>
                <a:spcPct val="150000"/>
              </a:lnSpc>
              <a:defRPr lang="ko-KR" altLang="en-US"/>
            </a:pPr>
            <a:r>
              <a:rPr lang="en-US" altLang="ko-KR" sz="1700" b="1">
                <a:latin typeface="굴림"/>
                <a:ea typeface="굴림"/>
              </a:rPr>
              <a:t>※ </a:t>
            </a:r>
            <a:r>
              <a:rPr lang="ko-KR" altLang="en-US" sz="1700" b="1">
                <a:solidFill>
                  <a:srgbClr val="0000ff"/>
                </a:solidFill>
                <a:latin typeface="+mn-ea"/>
              </a:rPr>
              <a:t>구성원들의 삶의 질 향상은 사회복지 실현의 중심 가치이며</a:t>
            </a:r>
            <a:r>
              <a:rPr lang="en-US" altLang="ko-KR" sz="1700" b="1">
                <a:solidFill>
                  <a:srgbClr val="0000ff"/>
                </a:solidFill>
                <a:latin typeface="+mn-ea"/>
              </a:rPr>
              <a:t>, </a:t>
            </a:r>
            <a:r>
              <a:rPr lang="ko-KR" altLang="en-US" sz="1700" b="1">
                <a:solidFill>
                  <a:srgbClr val="0000ff"/>
                </a:solidFill>
                <a:latin typeface="+mn-ea"/>
              </a:rPr>
              <a:t>사회복지 증대의 </a:t>
            </a:r>
            <a:endParaRPr lang="ko-KR" altLang="en-US" sz="1700" b="1">
              <a:solidFill>
                <a:srgbClr val="0000ff"/>
              </a:solidFill>
              <a:latin typeface="+mn-ea"/>
            </a:endParaRPr>
          </a:p>
          <a:p>
            <a:pPr>
              <a:lnSpc>
                <a:spcPct val="150000"/>
              </a:lnSpc>
              <a:defRPr lang="ko-KR" altLang="en-US"/>
            </a:pPr>
            <a:r>
              <a:rPr lang="ko-KR" altLang="en-US" sz="1700" b="1">
                <a:solidFill>
                  <a:srgbClr val="0000ff"/>
                </a:solidFill>
                <a:latin typeface="+mn-ea"/>
              </a:rPr>
              <a:t>   지표</a:t>
            </a:r>
            <a:endParaRPr lang="ko-KR" altLang="en-US" sz="1700" b="1">
              <a:solidFill>
                <a:srgbClr val="0000ff"/>
              </a:solidFill>
              <a:latin typeface="+mn-ea"/>
            </a:endParaRPr>
          </a:p>
          <a:p>
            <a:pPr>
              <a:lnSpc>
                <a:spcPct val="150000"/>
              </a:lnSpc>
              <a:defRPr lang="ko-KR" altLang="en-US"/>
            </a:pPr>
            <a:endParaRPr lang="ko-KR" altLang="en-US" sz="1700" b="1">
              <a:solidFill>
                <a:srgbClr val="0000ff"/>
              </a:solidFill>
              <a:latin typeface="+mn-ea"/>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아래쪽 화살표 3"/>
          <p:cNvSpPr/>
          <p:nvPr/>
        </p:nvSpPr>
        <p:spPr>
          <a:xfrm>
            <a:off x="4364262" y="3930151"/>
            <a:ext cx="504056" cy="576064"/>
          </a:xfrm>
          <a:prstGeom prst="downArrow">
            <a:avLst>
              <a:gd name="adj1" fmla="val 50000"/>
              <a:gd name="adj2" fmla="val 651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 name="TextBox 4"/>
          <p:cNvSpPr txBox="1"/>
          <p:nvPr/>
        </p:nvSpPr>
        <p:spPr>
          <a:xfrm>
            <a:off x="2836796" y="4515507"/>
            <a:ext cx="3522094" cy="635795"/>
          </a:xfrm>
          <a:prstGeom prst="rect">
            <a:avLst/>
          </a:prstGeom>
          <a:noFill/>
          <a:ln>
            <a:solidFill>
              <a:schemeClr val="tx1"/>
            </a:solidFill>
          </a:ln>
        </p:spPr>
        <p:txBody>
          <a:bodyPr wrap="none">
            <a:spAutoFit/>
          </a:bodyPr>
          <a:lstStyle/>
          <a:p>
            <a:pPr lvl="0">
              <a:defRPr lang="ko-KR" altLang="en-US"/>
            </a:pPr>
            <a:r>
              <a:rPr lang="ko-KR" altLang="en-US" b="1">
                <a:solidFill>
                  <a:srgbClr val="0000ff"/>
                </a:solidFill>
              </a:rPr>
              <a:t>정상적인 가정생활</a:t>
            </a:r>
            <a:r>
              <a:rPr lang="ko-KR" altLang="en-US" b="1">
                <a:solidFill>
                  <a:srgbClr val="0000ff"/>
                </a:solidFill>
                <a:latin typeface="굴림"/>
                <a:ea typeface="굴림"/>
              </a:rPr>
              <a:t>∙사회생활 유지</a:t>
            </a:r>
            <a:endParaRPr lang="ko-KR" altLang="en-US" b="1">
              <a:solidFill>
                <a:srgbClr val="0000ff"/>
              </a:solidFill>
              <a:latin typeface="굴림"/>
              <a:ea typeface="굴림"/>
            </a:endParaRPr>
          </a:p>
          <a:p>
            <a:pPr lvl="0">
              <a:defRPr lang="ko-KR" altLang="en-US"/>
            </a:pPr>
            <a:r>
              <a:rPr lang="ko-KR" altLang="en-US" b="1">
                <a:solidFill>
                  <a:srgbClr val="0000ff"/>
                </a:solidFill>
                <a:latin typeface="굴림"/>
                <a:ea typeface="굴림"/>
              </a:rPr>
              <a:t>→ 인간다운 생활∙삶의 질 향상</a:t>
            </a:r>
            <a:endParaRPr lang="ko-KR" altLang="en-US" b="1">
              <a:solidFill>
                <a:srgbClr val="0000ff"/>
              </a:solidFill>
            </a:endParaRPr>
          </a:p>
        </p:txBody>
      </p:sp>
      <p:grpSp>
        <p:nvGrpSpPr>
          <p:cNvPr id="4" name="그룹 16"/>
          <p:cNvGrpSpPr/>
          <p:nvPr/>
        </p:nvGrpSpPr>
        <p:grpSpPr>
          <a:xfrm rot="0">
            <a:off x="2276030" y="2056441"/>
            <a:ext cx="4606771" cy="1224136"/>
            <a:chOff x="1331640" y="1916832"/>
            <a:chExt cx="4606771" cy="1224136"/>
          </a:xfrm>
        </p:grpSpPr>
        <p:sp>
          <p:nvSpPr>
            <p:cNvPr id="5" name="TextBox 6"/>
            <p:cNvSpPr txBox="1"/>
            <p:nvPr/>
          </p:nvSpPr>
          <p:spPr>
            <a:xfrm>
              <a:off x="5292080" y="2344234"/>
              <a:ext cx="632480" cy="369332"/>
            </a:xfrm>
            <a:prstGeom prst="rect">
              <a:avLst/>
            </a:prstGeom>
            <a:noFill/>
          </p:spPr>
          <p:txBody>
            <a:bodyPr wrap="square">
              <a:spAutoFit/>
            </a:bodyPr>
            <a:lstStyle/>
            <a:p>
              <a:pPr lvl="0">
                <a:defRPr lang="ko-KR" altLang="en-US"/>
              </a:pPr>
              <a:r>
                <a:rPr lang="ko-KR" altLang="en-US" b="1">
                  <a:solidFill>
                    <a:srgbClr val="0070c0"/>
                  </a:solidFill>
                </a:rPr>
                <a:t>완화</a:t>
              </a:r>
              <a:endParaRPr lang="en-US" altLang="ko-KR" b="1">
                <a:solidFill>
                  <a:srgbClr val="0070c0"/>
                </a:solidFill>
              </a:endParaRPr>
            </a:p>
          </p:txBody>
        </p:sp>
        <p:grpSp>
          <p:nvGrpSpPr>
            <p:cNvPr id="6" name="그룹 8"/>
            <p:cNvGrpSpPr/>
            <p:nvPr/>
          </p:nvGrpSpPr>
          <p:grpSpPr>
            <a:xfrm rot="0">
              <a:off x="2190056" y="1916832"/>
              <a:ext cx="2880320" cy="1224136"/>
              <a:chOff x="2267744" y="1916832"/>
              <a:chExt cx="2880320" cy="1224136"/>
            </a:xfrm>
          </p:grpSpPr>
          <p:sp>
            <p:nvSpPr>
              <p:cNvPr id="7" name="TextBox 2"/>
              <p:cNvSpPr txBox="1"/>
              <p:nvPr/>
            </p:nvSpPr>
            <p:spPr>
              <a:xfrm>
                <a:off x="2495143" y="2168431"/>
                <a:ext cx="2392680" cy="646331"/>
              </a:xfrm>
              <a:prstGeom prst="rect">
                <a:avLst/>
              </a:prstGeom>
              <a:noFill/>
            </p:spPr>
            <p:txBody>
              <a:bodyPr wrap="none">
                <a:spAutoFit/>
              </a:bodyPr>
              <a:lstStyle/>
              <a:p>
                <a:pPr algn="ctr">
                  <a:defRPr lang="ko-KR" altLang="en-US"/>
                </a:pPr>
                <a:r>
                  <a:rPr lang="ko-KR" altLang="en-US" b="1"/>
                  <a:t>사회복지문제</a:t>
                </a:r>
                <a:endParaRPr lang="ko-KR" altLang="en-US" b="1"/>
              </a:p>
              <a:p>
                <a:pPr algn="ctr">
                  <a:defRPr lang="ko-KR" altLang="en-US"/>
                </a:pPr>
                <a:r>
                  <a:rPr lang="en-US" altLang="ko-KR" b="1">
                    <a:solidFill>
                      <a:srgbClr val="ff0000"/>
                    </a:solidFill>
                  </a:rPr>
                  <a:t>(</a:t>
                </a:r>
                <a:r>
                  <a:rPr lang="ko-KR" altLang="en-US" b="1">
                    <a:solidFill>
                      <a:srgbClr val="ff0000"/>
                    </a:solidFill>
                  </a:rPr>
                  <a:t>부족</a:t>
                </a:r>
                <a:r>
                  <a:rPr lang="en-US" altLang="ko-KR" b="1">
                    <a:solidFill>
                      <a:srgbClr val="ff0000"/>
                    </a:solidFill>
                    <a:latin typeface="굴림"/>
                    <a:ea typeface="굴림"/>
                  </a:rPr>
                  <a:t>∙</a:t>
                </a:r>
                <a:r>
                  <a:rPr lang="ko-KR" altLang="en-US" b="1">
                    <a:solidFill>
                      <a:srgbClr val="ff0000"/>
                    </a:solidFill>
                    <a:latin typeface="굴림"/>
                    <a:ea typeface="굴림"/>
                  </a:rPr>
                  <a:t>불편∙장애∙고통</a:t>
                </a:r>
                <a:r>
                  <a:rPr lang="en-US" altLang="ko-KR" b="1">
                    <a:solidFill>
                      <a:srgbClr val="ff0000"/>
                    </a:solidFill>
                  </a:rPr>
                  <a:t>)</a:t>
                </a:r>
                <a:endParaRPr lang="ko-KR" altLang="en-US" b="1">
                  <a:solidFill>
                    <a:srgbClr val="ff0000"/>
                  </a:solidFill>
                </a:endParaRPr>
              </a:p>
            </p:txBody>
          </p:sp>
          <p:sp>
            <p:nvSpPr>
              <p:cNvPr id="8" name="타원 7"/>
              <p:cNvSpPr/>
              <p:nvPr/>
            </p:nvSpPr>
            <p:spPr>
              <a:xfrm>
                <a:off x="2267744" y="1916832"/>
                <a:ext cx="2880320" cy="12241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9" name="TextBox 12"/>
            <p:cNvSpPr txBox="1"/>
            <p:nvPr/>
          </p:nvSpPr>
          <p:spPr>
            <a:xfrm>
              <a:off x="1331640" y="2344234"/>
              <a:ext cx="646331" cy="369332"/>
            </a:xfrm>
            <a:prstGeom prst="rect">
              <a:avLst/>
            </a:prstGeom>
            <a:noFill/>
          </p:spPr>
          <p:txBody>
            <a:bodyPr wrap="square">
              <a:spAutoFit/>
            </a:bodyPr>
            <a:lstStyle/>
            <a:p>
              <a:pPr lvl="0">
                <a:defRPr lang="ko-KR" altLang="en-US"/>
              </a:pPr>
              <a:r>
                <a:rPr lang="ko-KR" altLang="en-US" b="1">
                  <a:solidFill>
                    <a:srgbClr val="0070c0"/>
                  </a:solidFill>
                </a:rPr>
                <a:t>예방</a:t>
              </a:r>
              <a:endParaRPr lang="ko-KR" altLang="en-US" b="1">
                <a:solidFill>
                  <a:srgbClr val="0070c0"/>
                </a:solidFill>
              </a:endParaRPr>
            </a:p>
          </p:txBody>
        </p:sp>
      </p:grpSp>
      <p:sp>
        <p:nvSpPr>
          <p:cNvPr id="10" name="TextBox 13"/>
          <p:cNvSpPr txBox="1"/>
          <p:nvPr/>
        </p:nvSpPr>
        <p:spPr>
          <a:xfrm>
            <a:off x="4256250" y="1619747"/>
            <a:ext cx="635790" cy="359730"/>
          </a:xfrm>
          <a:prstGeom prst="rect">
            <a:avLst/>
          </a:prstGeom>
          <a:noFill/>
        </p:spPr>
        <p:txBody>
          <a:bodyPr wrap="none">
            <a:spAutoFit/>
          </a:bodyPr>
          <a:lstStyle/>
          <a:p>
            <a:pPr lvl="0">
              <a:defRPr lang="ko-KR" altLang="en-US"/>
            </a:pPr>
            <a:r>
              <a:rPr lang="ko-KR" altLang="en-US" b="1">
                <a:solidFill>
                  <a:srgbClr val="0070c0"/>
                </a:solidFill>
              </a:rPr>
              <a:t>경감</a:t>
            </a:r>
            <a:endParaRPr lang="en-US" altLang="ko-KR" b="1">
              <a:solidFill>
                <a:srgbClr val="0070c0"/>
              </a:solidFill>
            </a:endParaRPr>
          </a:p>
        </p:txBody>
      </p:sp>
      <p:sp>
        <p:nvSpPr>
          <p:cNvPr id="11" name="TextBox 15"/>
          <p:cNvSpPr txBox="1"/>
          <p:nvPr/>
        </p:nvSpPr>
        <p:spPr>
          <a:xfrm>
            <a:off x="4256250" y="3429000"/>
            <a:ext cx="635790" cy="369332"/>
          </a:xfrm>
          <a:prstGeom prst="rect">
            <a:avLst/>
          </a:prstGeom>
          <a:noFill/>
        </p:spPr>
        <p:txBody>
          <a:bodyPr wrap="none">
            <a:spAutoFit/>
          </a:bodyPr>
          <a:lstStyle/>
          <a:p>
            <a:pPr lvl="0">
              <a:defRPr lang="ko-KR" altLang="en-US"/>
            </a:pPr>
            <a:r>
              <a:rPr lang="ko-KR" altLang="en-US" b="1">
                <a:solidFill>
                  <a:srgbClr val="0070c0"/>
                </a:solidFill>
              </a:rPr>
              <a:t>제거</a:t>
            </a:r>
            <a:endParaRPr lang="en-US" altLang="ko-KR" b="1">
              <a:solidFill>
                <a:srgbClr val="0070c0"/>
              </a:solidFill>
            </a:endParaRPr>
          </a:p>
        </p:txBody>
      </p:sp>
      <p:sp>
        <p:nvSpPr>
          <p:cNvPr id="12" name="TextBox 11"/>
          <p:cNvSpPr txBox="1"/>
          <p:nvPr/>
        </p:nvSpPr>
        <p:spPr>
          <a:xfrm>
            <a:off x="1079612" y="764704"/>
            <a:ext cx="7020780" cy="500216"/>
          </a:xfrm>
          <a:prstGeom prst="rect">
            <a:avLst/>
          </a:prstGeom>
        </p:spPr>
        <p:txBody>
          <a:bodyPr wrap="square">
            <a:spAutoFit/>
          </a:bodyPr>
          <a:lstStyle/>
          <a:p>
            <a:pPr>
              <a:lnSpc>
                <a:spcPct val="150000"/>
              </a:lnSpc>
              <a:defRPr lang="ko-KR" altLang="en-US"/>
            </a:pPr>
            <a:r>
              <a:rPr lang="ko-KR" altLang="ko-KR" b="1">
                <a:latin typeface="+mn-ea"/>
              </a:rPr>
              <a:t>◦</a:t>
            </a:r>
            <a:r>
              <a:rPr lang="en-US" altLang="ko-KR" b="1">
                <a:latin typeface="+mn-ea"/>
              </a:rPr>
              <a:t> </a:t>
            </a:r>
            <a:r>
              <a:rPr lang="ko-KR" altLang="en-US" b="1">
                <a:latin typeface="+mn-ea"/>
              </a:rPr>
              <a:t> 사회복지의 과정 및 목표</a:t>
            </a:r>
            <a:endParaRPr lang="ko-KR" altLang="en-US" b="1">
              <a:latin typeface="+mn-ea"/>
            </a:endParaRPr>
          </a:p>
        </p:txBody>
      </p:sp>
      <p:sp>
        <p:nvSpPr>
          <p:cNvPr id="13" name="TextBox 12"/>
          <p:cNvSpPr txBox="1"/>
          <p:nvPr/>
        </p:nvSpPr>
        <p:spPr>
          <a:xfrm>
            <a:off x="1061610" y="5341053"/>
            <a:ext cx="7020780" cy="500215"/>
          </a:xfrm>
          <a:prstGeom prst="rect">
            <a:avLst/>
          </a:prstGeom>
        </p:spPr>
        <p:txBody>
          <a:bodyPr vert="horz" wrap="square" lIns="91438" tIns="45718" rIns="91438" bIns="45718" anchor="t">
            <a:spAutoFit/>
          </a:bodyPr>
          <a:lstStyle/>
          <a:p>
            <a:pPr algn="ctr">
              <a:lnSpc>
                <a:spcPct val="150000"/>
              </a:lnSpc>
              <a:defRPr lang="ko-KR" altLang="en-US"/>
            </a:pPr>
            <a:r>
              <a:rPr lang="ko-KR" altLang="en-US" b="1">
                <a:latin typeface="+mn-ea"/>
              </a:rPr>
              <a:t>&lt;사회복지의 과정 및 목표&gt;</a:t>
            </a:r>
            <a:endParaRPr lang="ko-KR" altLang="en-US" b="1">
              <a:latin typeface="+mn-ea"/>
            </a:endParaRPr>
          </a:p>
        </p:txBody>
      </p:sp>
      <p:sp>
        <p:nvSpPr>
          <p:cNvPr id="1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2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556" y="620688"/>
            <a:ext cx="7969584" cy="5273382"/>
          </a:xfrm>
          <a:prstGeom prst="rect">
            <a:avLst/>
          </a:prstGeom>
          <a:noFill/>
          <a:ln w="28575">
            <a:noFill/>
          </a:ln>
        </p:spPr>
        <p:txBody>
          <a:bodyPr wrap="square">
            <a:spAutoFit/>
          </a:bodyPr>
          <a:lstStyle/>
          <a:p>
            <a:pPr>
              <a:lnSpc>
                <a:spcPct val="150000"/>
              </a:lnSpc>
              <a:defRPr lang="ko-KR" altLang="en-US"/>
            </a:pPr>
            <a:r>
              <a:rPr lang="en-US" altLang="ko-KR" sz="2000" b="1">
                <a:latin typeface="+mn-ea"/>
              </a:rPr>
              <a:t>&lt;</a:t>
            </a:r>
            <a:r>
              <a:rPr lang="ko-KR" altLang="en-US" sz="2000" b="1">
                <a:solidFill>
                  <a:srgbClr val="c00000"/>
                </a:solidFill>
                <a:latin typeface="+mn-ea"/>
              </a:rPr>
              <a:t>삶의 질</a:t>
            </a:r>
            <a:r>
              <a:rPr lang="ko-KR" altLang="en-US" sz="2000" b="1">
                <a:latin typeface="+mn-ea"/>
              </a:rPr>
              <a:t> </a:t>
            </a:r>
            <a:r>
              <a:rPr lang="en-US" altLang="ko-KR" sz="2000" b="1">
                <a:solidFill>
                  <a:srgbClr val="c00000"/>
                </a:solidFill>
                <a:latin typeface="+mn-ea"/>
              </a:rPr>
              <a:t>(quality of life)</a:t>
            </a:r>
            <a:r>
              <a:rPr lang="en-US" altLang="ko-KR" sz="2000" b="1">
                <a:latin typeface="+mn-ea"/>
              </a:rPr>
              <a:t>&gt;</a:t>
            </a:r>
            <a:endParaRPr lang="en-US" altLang="ko-KR" sz="2000" b="1">
              <a:latin typeface="+mn-ea"/>
            </a:endParaRPr>
          </a:p>
          <a:p>
            <a:pPr>
              <a:lnSpc>
                <a:spcPct val="150000"/>
              </a:lnSpc>
              <a:defRPr lang="ko-KR" altLang="en-US"/>
            </a:pPr>
            <a:endParaRPr lang="en-US" altLang="ko-KR" sz="700" b="1">
              <a:latin typeface="+mn-ea"/>
            </a:endParaRPr>
          </a:p>
          <a:p>
            <a:pPr>
              <a:lnSpc>
                <a:spcPct val="150000"/>
              </a:lnSpc>
              <a:defRPr lang="ko-KR" altLang="en-US"/>
            </a:pPr>
            <a:r>
              <a:rPr lang="en-US" altLang="ko-KR" b="1">
                <a:latin typeface="+mn-ea"/>
              </a:rPr>
              <a:t>◦ </a:t>
            </a:r>
            <a:r>
              <a:rPr lang="ko-KR" altLang="en-US" b="1">
                <a:latin typeface="+mn-ea"/>
              </a:rPr>
              <a:t>행복하고 가치로운 삶을 위한 기준과 만족에 관계되는 주관적 내용 </a:t>
            </a:r>
            <a:endParaRPr lang="ko-KR" altLang="en-US" b="1">
              <a:latin typeface="+mn-ea"/>
            </a:endParaRPr>
          </a:p>
          <a:p>
            <a:pPr>
              <a:lnSpc>
                <a:spcPct val="150000"/>
              </a:lnSpc>
              <a:defRPr lang="ko-KR" altLang="en-US"/>
            </a:pPr>
            <a:r>
              <a:rPr lang="ko-KR" altLang="en-US" b="1">
                <a:latin typeface="+mn-ea"/>
              </a:rPr>
              <a:t> </a:t>
            </a:r>
            <a:r>
              <a:rPr lang="en-US" altLang="ko-KR" b="1">
                <a:latin typeface="+mn-ea"/>
              </a:rPr>
              <a:t>(</a:t>
            </a:r>
            <a:r>
              <a:rPr lang="ko-KR" altLang="en-US" b="1">
                <a:latin typeface="+mn-ea"/>
              </a:rPr>
              <a:t>삶의 질 평가는 개인의 가치관</a:t>
            </a:r>
            <a:r>
              <a:rPr lang="en-US" altLang="ko-KR" b="1">
                <a:latin typeface="+mn-ea"/>
              </a:rPr>
              <a:t>, </a:t>
            </a:r>
            <a:r>
              <a:rPr lang="ko-KR" altLang="en-US" b="1">
                <a:latin typeface="+mn-ea"/>
              </a:rPr>
              <a:t>믿음</a:t>
            </a:r>
            <a:r>
              <a:rPr lang="en-US" altLang="ko-KR" b="1">
                <a:latin typeface="+mn-ea"/>
              </a:rPr>
              <a:t>, </a:t>
            </a:r>
            <a:r>
              <a:rPr lang="ko-KR" altLang="en-US" b="1">
                <a:latin typeface="+mn-ea"/>
              </a:rPr>
              <a:t>판단에 의존</a:t>
            </a:r>
            <a:r>
              <a:rPr lang="en-US" altLang="ko-KR" b="1">
                <a:latin typeface="+mn-ea"/>
              </a:rPr>
              <a:t>)</a:t>
            </a:r>
            <a:endParaRPr lang="en-US" altLang="ko-KR" b="1">
              <a:latin typeface="+mn-ea"/>
            </a:endParaRPr>
          </a:p>
          <a:p>
            <a:pPr>
              <a:lnSpc>
                <a:spcPct val="150000"/>
              </a:lnSpc>
              <a:defRPr lang="ko-KR" altLang="en-US"/>
            </a:pPr>
            <a:endParaRPr lang="en-US" altLang="ko-KR" sz="1000" b="1">
              <a:latin typeface="+mn-ea"/>
            </a:endParaRPr>
          </a:p>
          <a:p>
            <a:pPr>
              <a:lnSpc>
                <a:spcPct val="150000"/>
              </a:lnSpc>
              <a:defRPr lang="ko-KR" altLang="en-US"/>
            </a:pPr>
            <a:r>
              <a:rPr lang="ko-KR" altLang="ko-KR" b="1">
                <a:latin typeface="+mn-ea"/>
              </a:rPr>
              <a:t>◦</a:t>
            </a:r>
            <a:r>
              <a:rPr lang="en-US" altLang="ko-KR" b="1">
                <a:latin typeface="+mn-ea"/>
              </a:rPr>
              <a:t> </a:t>
            </a:r>
            <a:r>
              <a:rPr lang="ko-KR" altLang="en-US" b="1">
                <a:latin typeface="+mn-ea"/>
              </a:rPr>
              <a:t>개인 존엄성의 全一的 발현 정도를 나타내는 실존능력</a:t>
            </a:r>
            <a:r>
              <a:rPr lang="en-US" altLang="ko-KR" b="1">
                <a:latin typeface="+mn-ea"/>
              </a:rPr>
              <a:t>(existence capacity)</a:t>
            </a:r>
            <a:endParaRPr lang="en-US" altLang="ko-KR" b="1">
              <a:latin typeface="+mn-ea"/>
            </a:endParaRPr>
          </a:p>
          <a:p>
            <a:pPr>
              <a:lnSpc>
                <a:spcPct val="150000"/>
              </a:lnSpc>
              <a:defRPr lang="ko-KR" altLang="en-US"/>
            </a:pPr>
            <a:endParaRPr lang="en-US" altLang="ko-KR" sz="800" b="1">
              <a:latin typeface="+mn-ea"/>
            </a:endParaRPr>
          </a:p>
          <a:p>
            <a:pPr>
              <a:lnSpc>
                <a:spcPct val="150000"/>
              </a:lnSpc>
              <a:defRPr lang="ko-KR" altLang="en-US"/>
            </a:pPr>
            <a:r>
              <a:rPr lang="en-US" altLang="ko-KR" b="1">
                <a:latin typeface="+mn-ea"/>
              </a:rPr>
              <a:t>◦ </a:t>
            </a:r>
            <a:r>
              <a:rPr lang="ko-KR" altLang="en-US" b="1">
                <a:latin typeface="+mn-ea"/>
              </a:rPr>
              <a:t>가치있는</a:t>
            </a:r>
            <a:r>
              <a:rPr lang="en-US" altLang="ko-KR" b="1">
                <a:latin typeface="+mn-ea"/>
              </a:rPr>
              <a:t> </a:t>
            </a:r>
            <a:r>
              <a:rPr lang="ko-KR" altLang="en-US" b="1">
                <a:latin typeface="+mn-ea"/>
              </a:rPr>
              <a:t>함</a:t>
            </a:r>
            <a:r>
              <a:rPr lang="en-US" altLang="ko-KR" b="1">
                <a:latin typeface="+mn-ea"/>
              </a:rPr>
              <a:t>(doing)</a:t>
            </a:r>
            <a:r>
              <a:rPr lang="ko-KR" altLang="en-US" b="1">
                <a:latin typeface="+mn-ea"/>
              </a:rPr>
              <a:t>이나 상태</a:t>
            </a:r>
            <a:r>
              <a:rPr lang="en-US" altLang="ko-KR" b="1">
                <a:latin typeface="+mn-ea"/>
              </a:rPr>
              <a:t>(being)</a:t>
            </a:r>
            <a:r>
              <a:rPr lang="ko-KR" altLang="en-US" b="1">
                <a:latin typeface="+mn-ea"/>
              </a:rPr>
              <a:t>를 실현시킬 수 있는 개인의 능력</a:t>
            </a:r>
            <a:endParaRPr lang="ko-KR" altLang="en-US" b="1">
              <a:latin typeface="+mn-ea"/>
            </a:endParaRPr>
          </a:p>
          <a:p>
            <a:pPr>
              <a:lnSpc>
                <a:spcPct val="150000"/>
              </a:lnSpc>
              <a:defRPr lang="ko-KR" altLang="en-US"/>
            </a:pPr>
            <a:endParaRPr lang="en-US" altLang="ko-KR" sz="1000" b="1">
              <a:latin typeface="+mn-ea"/>
            </a:endParaRPr>
          </a:p>
          <a:p>
            <a:pPr>
              <a:lnSpc>
                <a:spcPct val="150000"/>
              </a:lnSpc>
              <a:defRPr lang="ko-KR" altLang="en-US"/>
            </a:pPr>
            <a:r>
              <a:rPr lang="ko-KR" altLang="ko-KR" b="1">
                <a:latin typeface="+mn-ea"/>
              </a:rPr>
              <a:t>◦</a:t>
            </a:r>
            <a:r>
              <a:rPr lang="en-US" altLang="ko-KR" b="1">
                <a:latin typeface="+mn-ea"/>
              </a:rPr>
              <a:t> </a:t>
            </a:r>
            <a:r>
              <a:rPr lang="ko-KR" altLang="en-US" b="1">
                <a:latin typeface="+mn-ea"/>
              </a:rPr>
              <a:t>인간생활의 신체적</a:t>
            </a:r>
            <a:r>
              <a:rPr lang="en-US" altLang="ko-KR" b="1">
                <a:latin typeface="+mn-ea"/>
              </a:rPr>
              <a:t>, </a:t>
            </a:r>
            <a:r>
              <a:rPr lang="ko-KR" altLang="en-US" b="1">
                <a:latin typeface="+mn-ea"/>
              </a:rPr>
              <a:t>물질적</a:t>
            </a:r>
            <a:r>
              <a:rPr lang="en-US" altLang="ko-KR" b="1">
                <a:latin typeface="+mn-ea"/>
              </a:rPr>
              <a:t>, </a:t>
            </a:r>
            <a:r>
              <a:rPr lang="ko-KR" altLang="en-US" b="1">
                <a:latin typeface="+mn-ea"/>
              </a:rPr>
              <a:t>심리적</a:t>
            </a:r>
            <a:r>
              <a:rPr lang="en-US" altLang="ko-KR" b="1">
                <a:latin typeface="+mn-ea"/>
              </a:rPr>
              <a:t> </a:t>
            </a:r>
            <a:r>
              <a:rPr lang="ko-KR" altLang="en-US" b="1">
                <a:latin typeface="+mn-ea"/>
              </a:rPr>
              <a:t>및 사회적 영역을 모두 포함하는 포괄적</a:t>
            </a:r>
            <a:r>
              <a:rPr lang="en-US" altLang="ko-KR" b="1">
                <a:latin typeface="+mn-ea"/>
              </a:rPr>
              <a:t>(</a:t>
            </a:r>
            <a:r>
              <a:rPr lang="ko-KR" altLang="en-US" b="1">
                <a:latin typeface="+mn-ea"/>
              </a:rPr>
              <a:t>복합요인적 혹은 다차원적</a:t>
            </a:r>
            <a:r>
              <a:rPr lang="en-US" altLang="ko-KR" b="1">
                <a:latin typeface="+mn-ea"/>
              </a:rPr>
              <a:t>)</a:t>
            </a:r>
            <a:r>
              <a:rPr lang="ko-KR" altLang="en-US" b="1">
                <a:latin typeface="+mn-ea"/>
              </a:rPr>
              <a:t> 개념</a:t>
            </a:r>
            <a:r>
              <a:rPr lang="en-US" altLang="ko-KR" b="1">
                <a:latin typeface="+mn-ea"/>
              </a:rPr>
              <a:t> </a:t>
            </a:r>
            <a:endParaRPr lang="en-US" altLang="ko-KR" b="1">
              <a:latin typeface="+mn-ea"/>
            </a:endParaRPr>
          </a:p>
          <a:p>
            <a:pPr>
              <a:lnSpc>
                <a:spcPct val="150000"/>
              </a:lnSpc>
              <a:defRPr lang="ko-KR" altLang="en-US"/>
            </a:pPr>
            <a:r>
              <a:rPr lang="ko-KR" altLang="en-US" b="1">
                <a:latin typeface="+mn-ea"/>
              </a:rPr>
              <a:t>   </a:t>
            </a:r>
            <a:r>
              <a:rPr lang="en-US" altLang="ko-KR" b="1">
                <a:latin typeface="+mn-ea"/>
              </a:rPr>
              <a:t>– </a:t>
            </a:r>
            <a:r>
              <a:rPr lang="ko-KR" altLang="en-US" b="1">
                <a:solidFill>
                  <a:srgbClr val="0000ff"/>
                </a:solidFill>
                <a:latin typeface="+mn-ea"/>
              </a:rPr>
              <a:t>교육</a:t>
            </a:r>
            <a:r>
              <a:rPr lang="en-US" altLang="ko-KR" b="1">
                <a:solidFill>
                  <a:srgbClr val="0000ff"/>
                </a:solidFill>
                <a:latin typeface="+mn-ea"/>
              </a:rPr>
              <a:t>, </a:t>
            </a:r>
            <a:r>
              <a:rPr lang="ko-KR" altLang="en-US" b="1">
                <a:solidFill>
                  <a:srgbClr val="0000ff"/>
                </a:solidFill>
                <a:latin typeface="+mn-ea"/>
              </a:rPr>
              <a:t>건강</a:t>
            </a:r>
            <a:r>
              <a:rPr lang="en-US" altLang="ko-KR" b="1">
                <a:solidFill>
                  <a:srgbClr val="0000ff"/>
                </a:solidFill>
                <a:latin typeface="+mn-ea"/>
              </a:rPr>
              <a:t>, </a:t>
            </a:r>
            <a:r>
              <a:rPr lang="ko-KR" altLang="en-US" b="1">
                <a:solidFill>
                  <a:srgbClr val="0000ff"/>
                </a:solidFill>
                <a:latin typeface="+mn-ea"/>
              </a:rPr>
              <a:t>지역사회서비스</a:t>
            </a:r>
            <a:r>
              <a:rPr lang="en-US" altLang="ko-KR" b="1">
                <a:solidFill>
                  <a:srgbClr val="0000ff"/>
                </a:solidFill>
                <a:latin typeface="+mn-ea"/>
              </a:rPr>
              <a:t>, </a:t>
            </a:r>
            <a:r>
              <a:rPr lang="ko-KR" altLang="en-US" b="1">
                <a:solidFill>
                  <a:srgbClr val="0000ff"/>
                </a:solidFill>
                <a:latin typeface="+mn-ea"/>
              </a:rPr>
              <a:t>가족</a:t>
            </a:r>
            <a:r>
              <a:rPr lang="en-US" altLang="ko-KR" b="1">
                <a:solidFill>
                  <a:srgbClr val="0000ff"/>
                </a:solidFill>
                <a:latin typeface="+mn-ea"/>
              </a:rPr>
              <a:t>, </a:t>
            </a:r>
            <a:r>
              <a:rPr lang="ko-KR" altLang="en-US" b="1">
                <a:solidFill>
                  <a:srgbClr val="0000ff"/>
                </a:solidFill>
                <a:latin typeface="+mn-ea"/>
              </a:rPr>
              <a:t>경제적 안정도</a:t>
            </a:r>
            <a:r>
              <a:rPr lang="en-US" altLang="ko-KR" b="1">
                <a:solidFill>
                  <a:srgbClr val="0000ff"/>
                </a:solidFill>
                <a:latin typeface="+mn-ea"/>
              </a:rPr>
              <a:t>, </a:t>
            </a:r>
            <a:r>
              <a:rPr lang="ko-KR" altLang="en-US" b="1">
                <a:solidFill>
                  <a:srgbClr val="0000ff"/>
                </a:solidFill>
                <a:latin typeface="+mn-ea"/>
              </a:rPr>
              <a:t>주거환경</a:t>
            </a:r>
            <a:r>
              <a:rPr lang="en-US" altLang="ko-KR" b="1">
                <a:solidFill>
                  <a:srgbClr val="0000ff"/>
                </a:solidFill>
                <a:latin typeface="+mn-ea"/>
              </a:rPr>
              <a:t>, </a:t>
            </a:r>
            <a:r>
              <a:rPr lang="ko-KR" altLang="en-US" b="1">
                <a:solidFill>
                  <a:srgbClr val="0000ff"/>
                </a:solidFill>
                <a:latin typeface="+mn-ea"/>
              </a:rPr>
              <a:t>취업환경</a:t>
            </a:r>
            <a:r>
              <a:rPr lang="en-US" altLang="ko-KR" b="1">
                <a:solidFill>
                  <a:srgbClr val="0000ff"/>
                </a:solidFill>
                <a:latin typeface="+mn-ea"/>
              </a:rPr>
              <a:t>, </a:t>
            </a:r>
            <a:r>
              <a:rPr lang="ko-KR" altLang="en-US" b="1">
                <a:solidFill>
                  <a:srgbClr val="0000ff"/>
                </a:solidFill>
                <a:latin typeface="+mn-ea"/>
              </a:rPr>
              <a:t>이웃관계</a:t>
            </a:r>
            <a:r>
              <a:rPr lang="en-US" altLang="ko-KR" b="1">
                <a:solidFill>
                  <a:srgbClr val="0000ff"/>
                </a:solidFill>
                <a:latin typeface="+mn-ea"/>
              </a:rPr>
              <a:t>, </a:t>
            </a:r>
            <a:r>
              <a:rPr lang="ko-KR" altLang="en-US" b="1">
                <a:solidFill>
                  <a:srgbClr val="0000ff"/>
                </a:solidFill>
                <a:latin typeface="+mn-ea"/>
              </a:rPr>
              <a:t>여가</a:t>
            </a:r>
            <a:r>
              <a:rPr lang="ko-KR" altLang="en-US" b="1">
                <a:latin typeface="+mn-ea"/>
              </a:rPr>
              <a:t> 등이 내용에 포함</a:t>
            </a:r>
            <a:endParaRPr lang="ko-KR" altLang="en-US" b="1">
              <a:latin typeface="+mn-ea"/>
            </a:endParaRPr>
          </a:p>
          <a:p>
            <a:pPr>
              <a:lnSpc>
                <a:spcPct val="150000"/>
              </a:lnSpc>
              <a:defRPr lang="ko-KR" altLang="en-US"/>
            </a:pPr>
            <a:endParaRPr lang="ko-KR" altLang="en-US" sz="1000" b="1">
              <a:latin typeface="+mn-ea"/>
            </a:endParaRPr>
          </a:p>
          <a:p>
            <a:pPr>
              <a:lnSpc>
                <a:spcPct val="150000"/>
              </a:lnSpc>
              <a:defRPr lang="ko-KR" altLang="en-US"/>
            </a:pPr>
            <a:r>
              <a:rPr lang="ko-KR" altLang="ko-KR" b="1">
                <a:solidFill>
                  <a:srgbClr val="0000ff"/>
                </a:solidFill>
                <a:latin typeface="+mn-ea"/>
              </a:rPr>
              <a:t>※</a:t>
            </a:r>
            <a:r>
              <a:rPr lang="en-US" altLang="ko-KR" b="1">
                <a:solidFill>
                  <a:srgbClr val="0000ff"/>
                </a:solidFill>
                <a:latin typeface="+mn-ea"/>
              </a:rPr>
              <a:t>paradigm : ① </a:t>
            </a:r>
            <a:r>
              <a:rPr lang="ko-KR" altLang="en-US" b="1">
                <a:solidFill>
                  <a:srgbClr val="0000ff"/>
                </a:solidFill>
                <a:latin typeface="+mn-ea"/>
              </a:rPr>
              <a:t>복합요인적 개념 </a:t>
            </a:r>
            <a:r>
              <a:rPr lang="en-US" altLang="ko-KR" b="1">
                <a:solidFill>
                  <a:srgbClr val="0000ff"/>
                </a:solidFill>
                <a:latin typeface="+mn-ea"/>
              </a:rPr>
              <a:t>   ② </a:t>
            </a:r>
            <a:r>
              <a:rPr lang="ko-KR" altLang="en-US" b="1">
                <a:solidFill>
                  <a:srgbClr val="0000ff"/>
                </a:solidFill>
                <a:latin typeface="+mn-ea"/>
              </a:rPr>
              <a:t>시간 변수</a:t>
            </a:r>
            <a:r>
              <a:rPr lang="en-US" altLang="ko-KR" b="1">
                <a:solidFill>
                  <a:srgbClr val="0000ff"/>
                </a:solidFill>
                <a:latin typeface="+mn-ea"/>
              </a:rPr>
              <a:t>    </a:t>
            </a:r>
            <a:r>
              <a:rPr lang="ko-KR" altLang="en-US" b="1">
                <a:solidFill>
                  <a:srgbClr val="0000ff"/>
                </a:solidFill>
                <a:latin typeface="+mn-ea"/>
              </a:rPr>
              <a:t> </a:t>
            </a:r>
            <a:r>
              <a:rPr lang="en-US" altLang="ko-KR" b="1">
                <a:solidFill>
                  <a:srgbClr val="0000ff"/>
                </a:solidFill>
                <a:latin typeface="+mn-ea"/>
              </a:rPr>
              <a:t>③ </a:t>
            </a:r>
            <a:r>
              <a:rPr lang="ko-KR" altLang="en-US" b="1">
                <a:solidFill>
                  <a:srgbClr val="0000ff"/>
                </a:solidFill>
                <a:latin typeface="+mn-ea"/>
              </a:rPr>
              <a:t>주관적</a:t>
            </a:r>
            <a:endParaRPr lang="ko-KR" altLang="en-US" b="1">
              <a:solidFill>
                <a:srgbClr val="0000ff"/>
              </a:solidFill>
              <a:latin typeface="+mn-ea"/>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20</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620688"/>
            <a:ext cx="3742888" cy="444207"/>
          </a:xfrm>
          <a:prstGeom prst="rect">
            <a:avLst/>
          </a:prstGeom>
          <a:noFill/>
        </p:spPr>
        <p:txBody>
          <a:bodyPr wrap="none">
            <a:spAutoFit/>
          </a:bodyPr>
          <a:lstStyle/>
          <a:p>
            <a:pPr lvl="0">
              <a:defRPr lang="ko-KR" altLang="en-US"/>
            </a:pPr>
            <a:r>
              <a:rPr lang="en-US" altLang="ko-KR" sz="2400" b="1">
                <a:latin typeface="굴림"/>
                <a:cs typeface="굴림"/>
              </a:rPr>
              <a:t>3. </a:t>
            </a:r>
            <a:r>
              <a:rPr lang="ko-KR" altLang="en-US" sz="2400" b="1">
                <a:latin typeface="굴림"/>
              </a:rPr>
              <a:t>사회복지의 주체와</a:t>
            </a:r>
            <a:r>
              <a:rPr lang="en-US" altLang="ko-KR" sz="2400" b="1">
                <a:latin typeface="굴림"/>
                <a:cs typeface="굴림"/>
              </a:rPr>
              <a:t> </a:t>
            </a:r>
            <a:r>
              <a:rPr lang="ko-KR" altLang="en-US" sz="2400" b="1">
                <a:latin typeface="굴림"/>
              </a:rPr>
              <a:t>대상</a:t>
            </a:r>
            <a:endParaRPr lang="en-US" altLang="ko-KR" sz="2400" b="1">
              <a:latin typeface="굴림"/>
              <a:cs typeface="굴림"/>
            </a:endParaRPr>
          </a:p>
        </p:txBody>
      </p:sp>
      <p:sp>
        <p:nvSpPr>
          <p:cNvPr id="3" name="TextBox 2"/>
          <p:cNvSpPr txBox="1"/>
          <p:nvPr/>
        </p:nvSpPr>
        <p:spPr>
          <a:xfrm>
            <a:off x="719564" y="1743678"/>
            <a:ext cx="7668855" cy="1035717"/>
          </a:xfrm>
          <a:prstGeom prst="rect">
            <a:avLst/>
          </a:prstGeom>
          <a:noFill/>
        </p:spPr>
        <p:txBody>
          <a:bodyPr vert="horz" wrap="square" lIns="91438" tIns="45718" rIns="91438" bIns="45718" anchor="t">
            <a:spAutoFit/>
          </a:bodyPr>
          <a:lstStyle/>
          <a:p>
            <a:pPr>
              <a:lnSpc>
                <a:spcPct val="130000"/>
              </a:lnSpc>
              <a:defRPr lang="ko-KR" altLang="en-US"/>
            </a:pPr>
            <a:r>
              <a:rPr lang="ko-KR" altLang="en-US" sz="1600" b="1">
                <a:solidFill>
                  <a:schemeClr val="tx1"/>
                </a:solidFill>
                <a:latin typeface="+mn-ea"/>
              </a:rPr>
              <a:t>자본주의 국가에서 복지혜택은 국가(</a:t>
            </a:r>
            <a:r>
              <a:rPr lang="en-US" altLang="ko-KR" sz="1600" b="1">
                <a:solidFill>
                  <a:schemeClr val="tx1"/>
                </a:solidFill>
                <a:latin typeface="+mn-ea"/>
              </a:rPr>
              <a:t>state)</a:t>
            </a:r>
            <a:r>
              <a:rPr lang="ko-KR" altLang="en-US" sz="1600" b="1">
                <a:solidFill>
                  <a:schemeClr val="tx1"/>
                </a:solidFill>
                <a:latin typeface="+mn-ea"/>
              </a:rPr>
              <a:t> 이외에 비공식부문(</a:t>
            </a:r>
            <a:r>
              <a:rPr lang="en-US" altLang="ko-KR" sz="1600" b="1">
                <a:solidFill>
                  <a:schemeClr val="tx1"/>
                </a:solidFill>
                <a:latin typeface="+mn-ea"/>
              </a:rPr>
              <a:t>informal sector), </a:t>
            </a:r>
            <a:endParaRPr lang="en-US" altLang="ko-KR" sz="1600" b="1">
              <a:solidFill>
                <a:schemeClr val="tx1"/>
              </a:solidFill>
              <a:latin typeface="+mn-ea"/>
            </a:endParaRPr>
          </a:p>
          <a:p>
            <a:pPr>
              <a:lnSpc>
                <a:spcPct val="130000"/>
              </a:lnSpc>
              <a:defRPr lang="ko-KR" altLang="en-US"/>
            </a:pPr>
            <a:r>
              <a:rPr lang="ko-KR" altLang="en-US" sz="1600" b="1">
                <a:solidFill>
                  <a:schemeClr val="tx1"/>
                </a:solidFill>
                <a:latin typeface="+mn-ea"/>
              </a:rPr>
              <a:t>자발적 부문(</a:t>
            </a:r>
            <a:r>
              <a:rPr lang="en-US" altLang="ko-KR" sz="1600" b="1">
                <a:solidFill>
                  <a:schemeClr val="tx1"/>
                </a:solidFill>
                <a:latin typeface="+mn-ea"/>
              </a:rPr>
              <a:t>voluntary sector),</a:t>
            </a:r>
            <a:r>
              <a:rPr lang="ko-KR" altLang="en-US" sz="1600" b="1">
                <a:solidFill>
                  <a:schemeClr val="tx1"/>
                </a:solidFill>
                <a:latin typeface="+mn-ea"/>
              </a:rPr>
              <a:t> 상업적 부문(</a:t>
            </a:r>
            <a:r>
              <a:rPr lang="en-US" altLang="ko-KR" sz="1600" b="1">
                <a:solidFill>
                  <a:schemeClr val="tx1"/>
                </a:solidFill>
                <a:latin typeface="+mn-ea"/>
              </a:rPr>
              <a:t>commercial sector)</a:t>
            </a:r>
            <a:r>
              <a:rPr lang="ko-KR" altLang="en-US" sz="1600" b="1">
                <a:solidFill>
                  <a:schemeClr val="tx1"/>
                </a:solidFill>
                <a:latin typeface="+mn-ea"/>
              </a:rPr>
              <a:t>으로부터 제공되는 복지다원주의(</a:t>
            </a:r>
            <a:r>
              <a:rPr lang="en-US" altLang="ko-KR" sz="1600" b="1">
                <a:solidFill>
                  <a:schemeClr val="tx1"/>
                </a:solidFill>
                <a:latin typeface="+mn-ea"/>
              </a:rPr>
              <a:t>welfare plurialism)</a:t>
            </a:r>
            <a:r>
              <a:rPr lang="ko-KR" altLang="en-US" sz="1600" b="1">
                <a:solidFill>
                  <a:schemeClr val="tx1"/>
                </a:solidFill>
                <a:latin typeface="+mn-ea"/>
              </a:rPr>
              <a:t>가 등장</a:t>
            </a:r>
            <a:endParaRPr lang="ko-KR" altLang="en-US" sz="1600" b="1">
              <a:solidFill>
                <a:schemeClr val="tx1"/>
              </a:solidFill>
              <a:latin typeface="+mn-ea"/>
            </a:endParaRPr>
          </a:p>
        </p:txBody>
      </p:sp>
      <p:sp>
        <p:nvSpPr>
          <p:cNvPr id="4" name="TextBox 3"/>
          <p:cNvSpPr txBox="1"/>
          <p:nvPr/>
        </p:nvSpPr>
        <p:spPr>
          <a:xfrm>
            <a:off x="611560" y="1196752"/>
            <a:ext cx="1058748" cy="420593"/>
          </a:xfrm>
          <a:prstGeom prst="rect">
            <a:avLst/>
          </a:prstGeom>
          <a:noFill/>
        </p:spPr>
        <p:txBody>
          <a:bodyPr wrap="none">
            <a:spAutoFit/>
          </a:bodyPr>
          <a:lstStyle/>
          <a:p>
            <a:pPr lvl="0">
              <a:defRPr lang="ko-KR" altLang="en-US"/>
            </a:pPr>
            <a:r>
              <a:rPr lang="en-US" altLang="ko-KR" sz="2200" b="1">
                <a:latin typeface="HY둥근고딕B"/>
                <a:ea typeface="HY둥근고딕B"/>
              </a:rPr>
              <a:t>1) </a:t>
            </a:r>
            <a:r>
              <a:rPr lang="ko-KR" altLang="en-US" sz="2200" b="1">
                <a:latin typeface="HY둥근고딕B"/>
                <a:ea typeface="HY둥근고딕B"/>
              </a:rPr>
              <a:t>주체</a:t>
            </a:r>
            <a:endParaRPr lang="ko-KR" altLang="en-US" sz="2200" b="1">
              <a:latin typeface="HY둥근고딕B"/>
              <a:ea typeface="HY둥근고딕B"/>
            </a:endParaRPr>
          </a:p>
        </p:txBody>
      </p:sp>
      <p:sp>
        <p:nvSpPr>
          <p:cNvPr id="5" name="TextBox 4"/>
          <p:cNvSpPr txBox="1"/>
          <p:nvPr/>
        </p:nvSpPr>
        <p:spPr>
          <a:xfrm>
            <a:off x="413537" y="3789040"/>
            <a:ext cx="8316924" cy="2014158"/>
          </a:xfrm>
          <a:prstGeom prst="rect">
            <a:avLst/>
          </a:prstGeom>
          <a:noFill/>
          <a:ln w="28575">
            <a:noFill/>
          </a:ln>
        </p:spPr>
        <p:txBody>
          <a:bodyPr wrap="square">
            <a:spAutoFit/>
          </a:bodyPr>
          <a:lstStyle/>
          <a:p>
            <a:pPr>
              <a:lnSpc>
                <a:spcPct val="150000"/>
              </a:lnSpc>
              <a:defRPr lang="ko-KR" altLang="en-US"/>
            </a:pPr>
            <a:r>
              <a:rPr lang="en-US" altLang="ko-KR" sz="2000" b="1">
                <a:latin typeface="굴림"/>
                <a:ea typeface="굴림"/>
              </a:rPr>
              <a:t>※ </a:t>
            </a:r>
            <a:r>
              <a:rPr lang="en-US" altLang="ko-KR" sz="2000" b="1">
                <a:solidFill>
                  <a:srgbClr val="ff0000"/>
                </a:solidFill>
                <a:latin typeface="+mn-ea"/>
              </a:rPr>
              <a:t>&lt;</a:t>
            </a:r>
            <a:r>
              <a:rPr lang="ko-KR" altLang="en-US" sz="2000" b="1">
                <a:solidFill>
                  <a:srgbClr val="ff0000"/>
                </a:solidFill>
                <a:latin typeface="+mn-ea"/>
              </a:rPr>
              <a:t>사회복지법인</a:t>
            </a:r>
            <a:r>
              <a:rPr lang="en-US" altLang="ko-KR" sz="2000" b="1">
                <a:solidFill>
                  <a:srgbClr val="ff0000"/>
                </a:solidFill>
                <a:latin typeface="+mn-ea"/>
              </a:rPr>
              <a:t>&gt;</a:t>
            </a:r>
            <a:endParaRPr lang="en-US" altLang="ko-KR" sz="2000" b="1">
              <a:solidFill>
                <a:srgbClr val="ff0000"/>
              </a:solidFill>
              <a:latin typeface="+mn-ea"/>
            </a:endParaRPr>
          </a:p>
          <a:p>
            <a:pPr>
              <a:lnSpc>
                <a:spcPct val="150000"/>
              </a:lnSpc>
              <a:defRPr lang="ko-KR" altLang="en-US"/>
            </a:pPr>
            <a:r>
              <a:rPr lang="ko-KR" altLang="en-US" sz="1600" b="1">
                <a:latin typeface="+mn-ea"/>
              </a:rPr>
              <a:t>◦ 사회복지사업을 행할 목적으로 설립된 법인으로서 보건복지부장관의 허가를 받아 설립</a:t>
            </a:r>
            <a:endParaRPr lang="ko-KR" altLang="en-US" sz="1600" b="1">
              <a:latin typeface="+mn-ea"/>
            </a:endParaRPr>
          </a:p>
          <a:p>
            <a:pPr>
              <a:lnSpc>
                <a:spcPct val="150000"/>
              </a:lnSpc>
              <a:defRPr lang="ko-KR" altLang="en-US"/>
            </a:pPr>
            <a:r>
              <a:rPr lang="ko-KR" altLang="ko-KR" sz="1600" b="1">
                <a:latin typeface="+mn-ea"/>
                <a:ea typeface="굴림"/>
              </a:rPr>
              <a:t>◦</a:t>
            </a:r>
            <a:r>
              <a:rPr lang="en-US" altLang="ko-KR" sz="1600" b="1">
                <a:latin typeface="+mn-ea"/>
                <a:ea typeface="굴림"/>
              </a:rPr>
              <a:t> </a:t>
            </a:r>
            <a:r>
              <a:rPr lang="ko-KR" altLang="en-US" sz="1600" b="1">
                <a:latin typeface="+mn-ea"/>
                <a:ea typeface="굴림"/>
              </a:rPr>
              <a:t>각종 사회복지사업과 관련한 활동을 할 수 있는 자격과 능력을 가진 권리와 의무의 주체</a:t>
            </a:r>
            <a:endParaRPr lang="ko-KR" altLang="en-US" sz="1600" b="1">
              <a:latin typeface="+mn-ea"/>
              <a:ea typeface="굴림"/>
            </a:endParaRPr>
          </a:p>
          <a:p>
            <a:pPr>
              <a:lnSpc>
                <a:spcPct val="150000"/>
              </a:lnSpc>
              <a:defRPr lang="ko-KR" altLang="en-US"/>
            </a:pPr>
            <a:r>
              <a:rPr lang="ko-KR" altLang="ko-KR" sz="1600" b="1">
                <a:latin typeface="+mn-ea"/>
                <a:ea typeface="굴림"/>
              </a:rPr>
              <a:t>◦</a:t>
            </a:r>
            <a:r>
              <a:rPr lang="en-US" altLang="ko-KR" sz="1600" b="1">
                <a:latin typeface="+mn-ea"/>
                <a:ea typeface="굴림"/>
              </a:rPr>
              <a:t> </a:t>
            </a:r>
            <a:r>
              <a:rPr lang="ko-KR" altLang="en-US" sz="1600" b="1">
                <a:latin typeface="+mn-ea"/>
                <a:ea typeface="굴림"/>
              </a:rPr>
              <a:t>사회복지사업과 관련한 여러 기관</a:t>
            </a:r>
            <a:r>
              <a:rPr lang="en-US" altLang="ko-KR" sz="1600" b="1">
                <a:latin typeface="+mn-ea"/>
                <a:ea typeface="굴림"/>
              </a:rPr>
              <a:t>, </a:t>
            </a:r>
            <a:r>
              <a:rPr lang="ko-KR" altLang="en-US" sz="1600" b="1">
                <a:latin typeface="+mn-ea"/>
                <a:ea typeface="굴림"/>
              </a:rPr>
              <a:t>시설</a:t>
            </a:r>
            <a:r>
              <a:rPr lang="en-US" altLang="ko-KR" sz="1600" b="1">
                <a:latin typeface="+mn-ea"/>
                <a:ea typeface="굴림"/>
              </a:rPr>
              <a:t>, </a:t>
            </a:r>
            <a:r>
              <a:rPr lang="ko-KR" altLang="en-US" sz="1600" b="1">
                <a:latin typeface="+mn-ea"/>
                <a:ea typeface="굴림"/>
              </a:rPr>
              <a:t>단체 등을 설립</a:t>
            </a:r>
            <a:r>
              <a:rPr lang="en-US" altLang="ko-KR" sz="1600" b="1">
                <a:latin typeface="+mn-ea"/>
                <a:ea typeface="굴림"/>
              </a:rPr>
              <a:t>·</a:t>
            </a:r>
            <a:r>
              <a:rPr lang="ko-KR" altLang="en-US" sz="1600" b="1">
                <a:latin typeface="+mn-ea"/>
                <a:ea typeface="굴림"/>
              </a:rPr>
              <a:t>운영할 수 있다</a:t>
            </a:r>
            <a:r>
              <a:rPr lang="en-US" altLang="ko-KR" sz="1600" b="1">
                <a:latin typeface="+mn-ea"/>
                <a:ea typeface="굴림"/>
              </a:rPr>
              <a:t>.</a:t>
            </a:r>
            <a:endParaRPr lang="en-US" altLang="ko-KR" sz="1600" b="1">
              <a:latin typeface="+mn-ea"/>
              <a:ea typeface="굴림"/>
            </a:endParaRPr>
          </a:p>
          <a:p>
            <a:pPr>
              <a:lnSpc>
                <a:spcPct val="150000"/>
              </a:lnSpc>
              <a:defRPr lang="ko-KR" altLang="en-US"/>
            </a:pPr>
            <a:r>
              <a:rPr lang="ko-KR" altLang="en-US" sz="1600" b="1">
                <a:latin typeface="+mn-ea"/>
                <a:ea typeface="굴림"/>
              </a:rPr>
              <a:t>  </a:t>
            </a:r>
            <a:r>
              <a:rPr lang="ko-KR" altLang="en-US" sz="1600" b="1">
                <a:latin typeface="+mn-ea"/>
              </a:rPr>
              <a:t>&lt;사회복지사업법&gt;</a:t>
            </a:r>
            <a:endParaRPr lang="ko-KR" altLang="en-US" sz="1600" b="1">
              <a:latin typeface="+mn-ea"/>
            </a:endParaRPr>
          </a:p>
        </p:txBody>
      </p:sp>
      <p:sp>
        <p:nvSpPr>
          <p:cNvPr id="7" name="TextBox 2"/>
          <p:cNvSpPr txBox="1"/>
          <p:nvPr/>
        </p:nvSpPr>
        <p:spPr>
          <a:xfrm>
            <a:off x="719572" y="2816932"/>
            <a:ext cx="7560845" cy="724463"/>
          </a:xfrm>
          <a:prstGeom prst="rect">
            <a:avLst/>
          </a:prstGeom>
          <a:noFill/>
        </p:spPr>
        <p:txBody>
          <a:bodyPr vert="horz" wrap="square" lIns="91438" tIns="45718" rIns="91438" bIns="45718" anchor="t">
            <a:spAutoFit/>
          </a:bodyPr>
          <a:lstStyle/>
          <a:p>
            <a:pPr>
              <a:lnSpc>
                <a:spcPct val="130000"/>
              </a:lnSpc>
              <a:defRPr lang="ko-KR" altLang="en-US"/>
            </a:pPr>
            <a:r>
              <a:rPr lang="en-US" altLang="ko-KR" sz="1600" b="1">
                <a:solidFill>
                  <a:schemeClr val="tx1"/>
                </a:solidFill>
                <a:latin typeface="+mn-ea"/>
              </a:rPr>
              <a:t>(1) </a:t>
            </a:r>
            <a:r>
              <a:rPr lang="ko-KR" altLang="en-US" sz="1600" b="1">
                <a:solidFill>
                  <a:srgbClr val="0000ff"/>
                </a:solidFill>
                <a:latin typeface="+mn-ea"/>
              </a:rPr>
              <a:t>공공사회복지</a:t>
            </a:r>
            <a:r>
              <a:rPr lang="ko-KR" altLang="en-US" sz="1600" b="1">
                <a:solidFill>
                  <a:schemeClr val="tx1"/>
                </a:solidFill>
                <a:latin typeface="+mn-ea"/>
              </a:rPr>
              <a:t> : 제도상</a:t>
            </a:r>
            <a:r>
              <a:rPr lang="en-US" altLang="ko-KR" sz="1600" b="1">
                <a:solidFill>
                  <a:schemeClr val="tx1"/>
                </a:solidFill>
                <a:latin typeface="+mn-ea"/>
              </a:rPr>
              <a:t>, </a:t>
            </a:r>
            <a:r>
              <a:rPr lang="ko-KR" altLang="en-US" sz="1600" b="1">
                <a:solidFill>
                  <a:schemeClr val="tx1"/>
                </a:solidFill>
                <a:latin typeface="+mn-ea"/>
              </a:rPr>
              <a:t>조직상 국가 또는 지방자치단체</a:t>
            </a:r>
            <a:endParaRPr lang="ko-KR" altLang="en-US" sz="1600" b="1">
              <a:solidFill>
                <a:schemeClr val="tx1"/>
              </a:solidFill>
              <a:latin typeface="+mn-ea"/>
            </a:endParaRPr>
          </a:p>
          <a:p>
            <a:pPr>
              <a:lnSpc>
                <a:spcPct val="130000"/>
              </a:lnSpc>
              <a:defRPr lang="ko-KR" altLang="en-US"/>
            </a:pPr>
            <a:r>
              <a:rPr lang="en-US" altLang="ko-KR" sz="1600" b="1">
                <a:solidFill>
                  <a:schemeClr val="tx1"/>
                </a:solidFill>
                <a:latin typeface="+mn-ea"/>
              </a:rPr>
              <a:t>(2) </a:t>
            </a:r>
            <a:r>
              <a:rPr lang="ko-KR" altLang="en-US" sz="1600" b="1">
                <a:solidFill>
                  <a:srgbClr val="0000ff"/>
                </a:solidFill>
                <a:latin typeface="+mn-ea"/>
              </a:rPr>
              <a:t>민간사회복지 </a:t>
            </a:r>
            <a:r>
              <a:rPr lang="ko-KR" altLang="en-US" sz="1600" b="1">
                <a:solidFill>
                  <a:schemeClr val="tx1"/>
                </a:solidFill>
                <a:latin typeface="+mn-ea"/>
              </a:rPr>
              <a:t>: 사회복지법인</a:t>
            </a:r>
            <a:r>
              <a:rPr lang="en-US" altLang="ko-KR" sz="1600" b="1">
                <a:solidFill>
                  <a:schemeClr val="tx1"/>
                </a:solidFill>
                <a:latin typeface="+mn-ea"/>
              </a:rPr>
              <a:t>, </a:t>
            </a:r>
            <a:r>
              <a:rPr lang="ko-KR" altLang="en-US" sz="1600" b="1">
                <a:solidFill>
                  <a:schemeClr val="tx1"/>
                </a:solidFill>
                <a:latin typeface="+mn-ea"/>
              </a:rPr>
              <a:t>비영리법인</a:t>
            </a:r>
            <a:r>
              <a:rPr lang="en-US" altLang="ko-KR" sz="1600" b="1">
                <a:solidFill>
                  <a:schemeClr val="tx1"/>
                </a:solidFill>
                <a:latin typeface="+mn-ea"/>
              </a:rPr>
              <a:t>, </a:t>
            </a:r>
            <a:r>
              <a:rPr lang="ko-KR" altLang="en-US" sz="1600" b="1">
                <a:solidFill>
                  <a:schemeClr val="tx1"/>
                </a:solidFill>
                <a:latin typeface="+mn-ea"/>
              </a:rPr>
              <a:t>사회단체</a:t>
            </a:r>
            <a:r>
              <a:rPr lang="en-US" altLang="ko-KR" sz="1600" b="1">
                <a:solidFill>
                  <a:schemeClr val="tx1"/>
                </a:solidFill>
                <a:latin typeface="+mn-ea"/>
              </a:rPr>
              <a:t>, </a:t>
            </a:r>
            <a:r>
              <a:rPr lang="ko-KR" altLang="en-US" sz="1600" b="1">
                <a:solidFill>
                  <a:schemeClr val="tx1"/>
                </a:solidFill>
                <a:latin typeface="+mn-ea"/>
              </a:rPr>
              <a:t>개인</a:t>
            </a:r>
            <a:endParaRPr lang="ko-KR" altLang="en-US" sz="1600" b="1">
              <a:solidFill>
                <a:schemeClr val="tx1"/>
              </a:solidFill>
              <a:latin typeface="+mn-ea"/>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21</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449539" y="368660"/>
            <a:ext cx="8244920" cy="5763534"/>
          </a:xfrm>
          <a:prstGeom prst="rect">
            <a:avLst/>
          </a:prstGeom>
        </p:spPr>
        <p:txBody>
          <a:bodyPr vert="horz" wrap="square" lIns="91440" tIns="45720" rIns="91440" bIns="45720" anchor="t">
            <a:spAutoFit/>
          </a:bodyPr>
          <a:lstStyle/>
          <a:p>
            <a:pPr>
              <a:lnSpc>
                <a:spcPct val="150000"/>
              </a:lnSpc>
              <a:defRPr lang="ko-KR" altLang="en-US"/>
            </a:pPr>
            <a:r>
              <a:rPr lang="en-US" altLang="ko-KR" sz="2000" b="1">
                <a:latin typeface="굴림"/>
                <a:ea typeface="굴림"/>
              </a:rPr>
              <a:t>※ </a:t>
            </a:r>
            <a:r>
              <a:rPr lang="en-US" altLang="ko-KR" sz="2000" b="1">
                <a:solidFill>
                  <a:srgbClr val="ff0000"/>
                </a:solidFill>
                <a:latin typeface="굴림"/>
                <a:ea typeface="굴림"/>
              </a:rPr>
              <a:t>&lt;</a:t>
            </a:r>
            <a:r>
              <a:rPr lang="ko-KR" altLang="en-US" sz="2000" b="1">
                <a:solidFill>
                  <a:srgbClr val="ff0000"/>
                </a:solidFill>
                <a:latin typeface="굴림"/>
                <a:ea typeface="굴림"/>
              </a:rPr>
              <a:t>사회복지사</a:t>
            </a:r>
            <a:r>
              <a:rPr lang="en-US" altLang="ko-KR" sz="2000" b="1">
                <a:solidFill>
                  <a:srgbClr val="ff0000"/>
                </a:solidFill>
                <a:latin typeface="굴림"/>
                <a:ea typeface="굴림"/>
              </a:rPr>
              <a:t>&gt;</a:t>
            </a:r>
            <a:endParaRPr lang="en-US" altLang="ko-KR" sz="2000" b="1">
              <a:solidFill>
                <a:srgbClr val="ff0000"/>
              </a:solidFill>
              <a:latin typeface="굴림"/>
              <a:ea typeface="굴림"/>
            </a:endParaRPr>
          </a:p>
          <a:p>
            <a:pPr>
              <a:lnSpc>
                <a:spcPct val="150000"/>
              </a:lnSpc>
              <a:defRPr lang="ko-KR" altLang="en-US"/>
            </a:pPr>
            <a:r>
              <a:rPr lang="ko-KR" altLang="en-US" b="1">
                <a:latin typeface="굴림"/>
                <a:ea typeface="굴림"/>
              </a:rPr>
              <a:t> ◦ 사회복지에 관한 전문지식과 기술을 가진 자로 사회복지사업법에 의거</a:t>
            </a:r>
            <a:endParaRPr lang="ko-KR" altLang="en-US" b="1">
              <a:latin typeface="굴림"/>
              <a:ea typeface="굴림"/>
            </a:endParaRPr>
          </a:p>
          <a:p>
            <a:pPr>
              <a:lnSpc>
                <a:spcPct val="150000"/>
              </a:lnSpc>
              <a:defRPr lang="ko-KR" altLang="en-US"/>
            </a:pPr>
            <a:r>
              <a:rPr lang="ko-KR" altLang="en-US" b="1">
                <a:latin typeface="굴림"/>
                <a:ea typeface="굴림"/>
              </a:rPr>
              <a:t>보건복지부장관으로부터 자격증을 교부받은 자</a:t>
            </a:r>
            <a:endParaRPr lang="ko-KR" altLang="en-US" b="1">
              <a:latin typeface="굴림"/>
              <a:ea typeface="굴림"/>
            </a:endParaRPr>
          </a:p>
          <a:p>
            <a:pPr>
              <a:lnSpc>
                <a:spcPct val="150000"/>
              </a:lnSpc>
              <a:spcBef>
                <a:spcPts val="0"/>
              </a:spcBef>
              <a:defRPr lang="ko-KR" altLang="en-US"/>
            </a:pPr>
            <a:r>
              <a:rPr lang="en-US" altLang="ko-KR" b="1">
                <a:latin typeface="굴림"/>
                <a:ea typeface="굴림"/>
              </a:rPr>
              <a:t>- </a:t>
            </a:r>
            <a:r>
              <a:rPr lang="ko-KR" altLang="en-US" b="1" spc="-50">
                <a:solidFill>
                  <a:schemeClr val="tx1"/>
                </a:solidFill>
                <a:latin typeface="굴림"/>
              </a:rPr>
              <a:t>문제나 욕구를 가진 개인이나 집단을 대상으로 그들의 문제를 해결하거나 욕구를 충족시키기 위하여 구체적인 실천계획을 체계적으로 수립</a:t>
            </a:r>
            <a:r>
              <a:rPr lang="en-US" altLang="ko-KR" b="1" spc="-50">
                <a:solidFill>
                  <a:schemeClr val="tx1"/>
                </a:solidFill>
                <a:latin typeface="굴림"/>
              </a:rPr>
              <a:t>·</a:t>
            </a:r>
            <a:r>
              <a:rPr lang="ko-KR" altLang="en-US" b="1" spc="-50">
                <a:solidFill>
                  <a:schemeClr val="tx1"/>
                </a:solidFill>
                <a:latin typeface="굴림"/>
              </a:rPr>
              <a:t>집행</a:t>
            </a:r>
            <a:r>
              <a:rPr lang="en-US" altLang="ko-KR" b="1" spc="-50">
                <a:solidFill>
                  <a:schemeClr val="tx1"/>
                </a:solidFill>
                <a:latin typeface="굴림"/>
              </a:rPr>
              <a:t>·</a:t>
            </a:r>
            <a:r>
              <a:rPr lang="ko-KR" altLang="en-US" b="1" spc="-50">
                <a:solidFill>
                  <a:schemeClr val="tx1"/>
                </a:solidFill>
                <a:latin typeface="굴림"/>
              </a:rPr>
              <a:t>평가</a:t>
            </a:r>
            <a:r>
              <a:rPr lang="en-US" altLang="ko-KR" b="1" spc="-50">
                <a:solidFill>
                  <a:schemeClr val="tx1"/>
                </a:solidFill>
                <a:latin typeface="굴림"/>
              </a:rPr>
              <a:t>·</a:t>
            </a:r>
            <a:r>
              <a:rPr lang="ko-KR" altLang="en-US" b="1" spc="-50">
                <a:solidFill>
                  <a:schemeClr val="tx1"/>
                </a:solidFill>
                <a:latin typeface="굴림"/>
              </a:rPr>
              <a:t>환류하고 </a:t>
            </a:r>
            <a:r>
              <a:rPr lang="ko-KR" altLang="en-US" b="1">
                <a:latin typeface="굴림"/>
                <a:ea typeface="굴림"/>
              </a:rPr>
              <a:t>개별적</a:t>
            </a:r>
            <a:r>
              <a:rPr lang="en-US" altLang="ko-KR" b="1">
                <a:latin typeface="굴림"/>
                <a:ea typeface="굴림"/>
              </a:rPr>
              <a:t>·</a:t>
            </a:r>
            <a:r>
              <a:rPr lang="ko-KR" altLang="en-US" b="1">
                <a:latin typeface="굴림"/>
                <a:ea typeface="굴림"/>
              </a:rPr>
              <a:t>집단적 상담 등을 통하여 정신적</a:t>
            </a:r>
            <a:r>
              <a:rPr lang="en-US" altLang="ko-KR" b="1">
                <a:latin typeface="굴림"/>
                <a:ea typeface="굴림"/>
              </a:rPr>
              <a:t>·</a:t>
            </a:r>
            <a:r>
              <a:rPr lang="ko-KR" altLang="en-US" b="1">
                <a:latin typeface="굴림"/>
                <a:ea typeface="굴림"/>
              </a:rPr>
              <a:t>육체적</a:t>
            </a:r>
            <a:r>
              <a:rPr lang="en-US" altLang="ko-KR" b="1">
                <a:latin typeface="굴림"/>
                <a:ea typeface="굴림"/>
              </a:rPr>
              <a:t>·</a:t>
            </a:r>
            <a:r>
              <a:rPr lang="ko-KR" altLang="en-US" b="1">
                <a:latin typeface="굴림"/>
                <a:ea typeface="굴림"/>
              </a:rPr>
              <a:t>경제적 원조를 제공하는 인력</a:t>
            </a:r>
            <a:endParaRPr lang="ko-KR" altLang="en-US" b="1">
              <a:latin typeface="굴림"/>
              <a:ea typeface="굴림"/>
            </a:endParaRPr>
          </a:p>
          <a:p>
            <a:pPr>
              <a:lnSpc>
                <a:spcPct val="150000"/>
              </a:lnSpc>
              <a:defRPr lang="ko-KR" altLang="en-US"/>
            </a:pPr>
            <a:endParaRPr lang="ko-KR" altLang="en-US" b="1">
              <a:latin typeface="굴림"/>
              <a:ea typeface="굴림"/>
            </a:endParaRPr>
          </a:p>
          <a:p>
            <a:pPr>
              <a:lnSpc>
                <a:spcPct val="150000"/>
              </a:lnSpc>
              <a:defRPr lang="ko-KR" altLang="en-US"/>
            </a:pPr>
            <a:r>
              <a:rPr lang="ko-KR" altLang="en-US" b="1">
                <a:latin typeface="굴림"/>
                <a:ea typeface="굴림"/>
              </a:rPr>
              <a:t> ◦</a:t>
            </a:r>
            <a:endParaRPr lang="ko-KR" altLang="en-US" b="1">
              <a:latin typeface="굴림"/>
              <a:ea typeface="굴림"/>
            </a:endParaRPr>
          </a:p>
          <a:p>
            <a:pPr>
              <a:lnSpc>
                <a:spcPct val="150000"/>
              </a:lnSpc>
              <a:defRPr lang="ko-KR" altLang="en-US"/>
            </a:pPr>
            <a:r>
              <a:rPr lang="ko-KR" altLang="en-US" b="1">
                <a:latin typeface="굴림"/>
                <a:ea typeface="굴림"/>
              </a:rPr>
              <a:t> - 법에 명시된 의무에 대한 책임성</a:t>
            </a:r>
            <a:endParaRPr lang="ko-KR" altLang="en-US" b="1">
              <a:latin typeface="굴림"/>
              <a:ea typeface="굴림"/>
            </a:endParaRPr>
          </a:p>
          <a:p>
            <a:pPr>
              <a:lnSpc>
                <a:spcPct val="150000"/>
              </a:lnSpc>
              <a:defRPr lang="ko-KR" altLang="en-US"/>
            </a:pPr>
            <a:r>
              <a:rPr lang="ko-KR" altLang="en-US" b="1">
                <a:latin typeface="굴림"/>
                <a:ea typeface="굴림"/>
              </a:rPr>
              <a:t> - 돌봄과 통제 사이의 긴장</a:t>
            </a:r>
            <a:endParaRPr lang="ko-KR" altLang="en-US" b="1">
              <a:latin typeface="굴림"/>
              <a:ea typeface="굴림"/>
            </a:endParaRPr>
          </a:p>
          <a:p>
            <a:pPr>
              <a:lnSpc>
                <a:spcPct val="150000"/>
              </a:lnSpc>
              <a:defRPr lang="ko-KR" altLang="en-US"/>
            </a:pPr>
            <a:r>
              <a:rPr lang="ko-KR" altLang="en-US" b="1">
                <a:latin typeface="굴림"/>
                <a:ea typeface="굴림"/>
              </a:rPr>
              <a:t> - 경계에서 오는 긴장감</a:t>
            </a:r>
            <a:endParaRPr lang="ko-KR" altLang="en-US" b="1">
              <a:latin typeface="굴림"/>
              <a:ea typeface="굴림"/>
            </a:endParaRPr>
          </a:p>
          <a:p>
            <a:pPr>
              <a:lnSpc>
                <a:spcPct val="150000"/>
              </a:lnSpc>
              <a:defRPr lang="ko-KR" altLang="en-US"/>
            </a:pPr>
            <a:r>
              <a:rPr lang="ko-KR" altLang="en-US" b="1">
                <a:latin typeface="굴림"/>
                <a:ea typeface="굴림"/>
              </a:rPr>
              <a:t> - 힘들지만 사회에 꼭 필요한 일을 수행</a:t>
            </a:r>
            <a:endParaRPr lang="ko-KR" altLang="en-US" b="1">
              <a:latin typeface="굴림"/>
              <a:ea typeface="굴림"/>
            </a:endParaRPr>
          </a:p>
          <a:p>
            <a:pPr>
              <a:lnSpc>
                <a:spcPct val="150000"/>
              </a:lnSpc>
              <a:defRPr lang="ko-KR" altLang="en-US"/>
            </a:pPr>
            <a:r>
              <a:rPr lang="ko-KR" altLang="en-US" b="1">
                <a:latin typeface="굴림"/>
                <a:ea typeface="굴림"/>
              </a:rPr>
              <a:t> - 사회정의를 위한 노력</a:t>
            </a:r>
            <a:endParaRPr lang="ko-KR" altLang="en-US" b="1">
              <a:latin typeface="굴림"/>
              <a:ea typeface="굴림"/>
            </a:endParaRPr>
          </a:p>
          <a:p>
            <a:pPr>
              <a:lnSpc>
                <a:spcPct val="150000"/>
              </a:lnSpc>
              <a:defRPr lang="ko-KR" altLang="en-US"/>
            </a:pPr>
            <a:endParaRPr lang="en-US" altLang="ko-KR" sz="600" b="1">
              <a:latin typeface="굴림"/>
              <a:ea typeface="굴림"/>
            </a:endParaRPr>
          </a:p>
          <a:p>
            <a:pPr>
              <a:lnSpc>
                <a:spcPct val="150000"/>
              </a:lnSpc>
              <a:defRPr lang="ko-KR" altLang="en-US"/>
            </a:pPr>
            <a:endParaRPr lang="en-US" altLang="ko-KR" sz="600" b="1">
              <a:latin typeface="굴림"/>
              <a:ea typeface="굴림"/>
            </a:endParaRPr>
          </a:p>
        </p:txBody>
      </p:sp>
      <p:sp>
        <p:nvSpPr>
          <p:cNvPr id="6" name=""/>
          <p:cNvSpPr txBox="1"/>
          <p:nvPr/>
        </p:nvSpPr>
        <p:spPr>
          <a:xfrm>
            <a:off x="791580" y="3429000"/>
            <a:ext cx="2304256" cy="367474"/>
          </a:xfrm>
          <a:prstGeom prst="rect">
            <a:avLst/>
          </a:prstGeom>
          <a:ln w="9525" cap="flat" cmpd="sng">
            <a:solidFill>
              <a:srgbClr val="0000ff"/>
            </a:solidFill>
            <a:prstDash val="solid"/>
            <a:round/>
          </a:ln>
        </p:spPr>
        <p:txBody>
          <a:bodyPr vert="horz" wrap="square" lIns="91440" tIns="45720" rIns="91440" bIns="45720" anchor="t">
            <a:spAutoFit/>
          </a:bodyPr>
          <a:p>
            <a:pPr>
              <a:defRPr lang="ko-KR" altLang="en-US"/>
            </a:pPr>
            <a:r>
              <a:rPr lang="ko-KR" altLang="en-US" b="1"/>
              <a:t>사회복지사의 차별성</a:t>
            </a:r>
            <a:endParaRPr lang="ko-KR" altLang="en-US" b="1"/>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22</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611535" y="584684"/>
            <a:ext cx="7920905" cy="5576086"/>
          </a:xfrm>
          <a:prstGeom prst="rect">
            <a:avLst/>
          </a:prstGeom>
        </p:spPr>
        <p:txBody>
          <a:bodyPr wrap="square">
            <a:spAutoFit/>
          </a:bodyPr>
          <a:p>
            <a:pPr>
              <a:lnSpc>
                <a:spcPct val="150000"/>
              </a:lnSpc>
              <a:defRPr lang="ko-KR" altLang="en-US"/>
            </a:pPr>
            <a:r>
              <a:rPr lang="ko-KR" altLang="en-US" sz="2000" b="1">
                <a:latin typeface="굴림"/>
                <a:ea typeface="굴림"/>
              </a:rPr>
              <a:t>◦ </a:t>
            </a:r>
            <a:endParaRPr lang="ko-KR" altLang="en-US" sz="2000" b="1">
              <a:latin typeface="굴림"/>
              <a:ea typeface="굴림"/>
            </a:endParaRPr>
          </a:p>
          <a:p>
            <a:pPr>
              <a:lnSpc>
                <a:spcPct val="150000"/>
              </a:lnSpc>
              <a:defRPr lang="ko-KR" altLang="en-US"/>
            </a:pPr>
            <a:r>
              <a:rPr lang="ko-KR" altLang="en-US" sz="2000" b="1">
                <a:latin typeface="굴림"/>
                <a:ea typeface="굴림"/>
              </a:rPr>
              <a:t> - 보장성 : 인간다운 삶의 기초선을 지키는 파수꾼</a:t>
            </a:r>
            <a:endParaRPr lang="ko-KR" altLang="en-US" sz="2000" b="1">
              <a:latin typeface="굴림"/>
              <a:ea typeface="굴림"/>
            </a:endParaRPr>
          </a:p>
          <a:p>
            <a:pPr>
              <a:lnSpc>
                <a:spcPct val="150000"/>
              </a:lnSpc>
              <a:defRPr lang="ko-KR" altLang="en-US"/>
            </a:pPr>
            <a:r>
              <a:rPr lang="ko-KR" altLang="en-US" sz="2000" b="1">
                <a:latin typeface="굴림"/>
                <a:ea typeface="굴림"/>
              </a:rPr>
              <a:t> - 접근성 : 도움이 필요한 사람에게 문턱 낮은 원조자</a:t>
            </a:r>
            <a:endParaRPr lang="ko-KR" altLang="en-US" sz="2000" b="1">
              <a:latin typeface="굴림"/>
              <a:ea typeface="굴림"/>
            </a:endParaRPr>
          </a:p>
          <a:p>
            <a:pPr>
              <a:lnSpc>
                <a:spcPct val="150000"/>
              </a:lnSpc>
              <a:defRPr lang="ko-KR" altLang="en-US"/>
            </a:pPr>
            <a:r>
              <a:rPr lang="ko-KR" altLang="en-US" sz="2000" b="1">
                <a:latin typeface="굴림"/>
                <a:ea typeface="굴림"/>
              </a:rPr>
              <a:t> - 다양성 : 언제 어디서나 없어서는 안 될 감초</a:t>
            </a:r>
            <a:endParaRPr lang="ko-KR" altLang="en-US" sz="2000" b="1">
              <a:latin typeface="굴림"/>
              <a:ea typeface="굴림"/>
            </a:endParaRPr>
          </a:p>
          <a:p>
            <a:pPr>
              <a:lnSpc>
                <a:spcPct val="150000"/>
              </a:lnSpc>
              <a:defRPr lang="ko-KR" altLang="en-US"/>
            </a:pPr>
            <a:r>
              <a:rPr lang="ko-KR" altLang="en-US" sz="2000" b="1">
                <a:latin typeface="굴림"/>
                <a:ea typeface="굴림"/>
              </a:rPr>
              <a:t> - 통합성 : 공유와 연결의 플랫폼(연결-조정-중재, 사례관리의 활용)</a:t>
            </a:r>
            <a:endParaRPr lang="ko-KR" altLang="en-US" sz="2000" b="1">
              <a:latin typeface="굴림"/>
              <a:ea typeface="굴림"/>
            </a:endParaRPr>
          </a:p>
          <a:p>
            <a:pPr>
              <a:lnSpc>
                <a:spcPct val="150000"/>
              </a:lnSpc>
              <a:defRPr lang="ko-KR" altLang="en-US"/>
            </a:pPr>
            <a:r>
              <a:rPr lang="ko-KR" altLang="en-US" sz="2000" b="1">
                <a:latin typeface="굴림"/>
                <a:ea typeface="굴림"/>
              </a:rPr>
              <a:t> - 공공성 : 사회정책의 집행자이자 보완자</a:t>
            </a:r>
            <a:endParaRPr lang="ko-KR" altLang="en-US" sz="2000" b="1">
              <a:latin typeface="굴림"/>
              <a:ea typeface="굴림"/>
            </a:endParaRPr>
          </a:p>
          <a:p>
            <a:pPr>
              <a:lnSpc>
                <a:spcPct val="150000"/>
              </a:lnSpc>
              <a:defRPr lang="ko-KR" altLang="en-US"/>
            </a:pPr>
            <a:endParaRPr lang="ko-KR" altLang="en-US" sz="2000" b="1">
              <a:latin typeface="굴림"/>
              <a:ea typeface="굴림"/>
            </a:endParaRPr>
          </a:p>
          <a:p>
            <a:pPr>
              <a:defRPr lang="ko-KR" altLang="en-US"/>
            </a:pPr>
            <a:r>
              <a:rPr lang="en-US" altLang="ko-KR" sz="2000" b="1">
                <a:latin typeface="굴림"/>
                <a:ea typeface="굴림"/>
              </a:rPr>
              <a:t>※</a:t>
            </a:r>
            <a:r>
              <a:rPr lang="en-US" altLang="ko-KR" sz="2000" b="1">
                <a:solidFill>
                  <a:srgbClr val="ff0000"/>
                </a:solidFill>
                <a:latin typeface="굴림"/>
                <a:ea typeface="굴림"/>
              </a:rPr>
              <a:t>&lt;</a:t>
            </a:r>
            <a:r>
              <a:rPr lang="ko-KR" altLang="en-US" sz="2000" b="1">
                <a:solidFill>
                  <a:srgbClr val="ff0000"/>
                </a:solidFill>
                <a:latin typeface="굴림"/>
                <a:ea typeface="굴림"/>
              </a:rPr>
              <a:t>사회복지전문직</a:t>
            </a:r>
            <a:r>
              <a:rPr lang="en-US" altLang="ko-KR" sz="2000" b="1">
                <a:solidFill>
                  <a:srgbClr val="ff0000"/>
                </a:solidFill>
                <a:latin typeface="굴림"/>
                <a:ea typeface="굴림"/>
              </a:rPr>
              <a:t>&gt;</a:t>
            </a:r>
            <a:endParaRPr lang="en-US" altLang="ko-KR" sz="2000" b="1">
              <a:solidFill>
                <a:srgbClr val="ff0000"/>
              </a:solidFill>
              <a:latin typeface="굴림"/>
              <a:ea typeface="굴림"/>
            </a:endParaRPr>
          </a:p>
          <a:p>
            <a:pPr>
              <a:defRPr lang="ko-KR" altLang="en-US"/>
            </a:pPr>
            <a:r>
              <a:rPr lang="ko-KR" altLang="en-US" b="1">
                <a:latin typeface="굴림"/>
                <a:ea typeface="굴림"/>
              </a:rPr>
              <a:t>◦ 사회복지전문직은 인간의 기본적 욕구를 충족하고 인간의 잠재능력과 개성을 최대한 실현시키는 것을 목표로 하며</a:t>
            </a:r>
            <a:r>
              <a:rPr lang="en-US" altLang="ko-KR" b="1">
                <a:latin typeface="굴림"/>
                <a:ea typeface="굴림"/>
              </a:rPr>
              <a:t>, </a:t>
            </a:r>
            <a:r>
              <a:rPr lang="ko-KR" altLang="en-US" b="1">
                <a:latin typeface="굴림"/>
                <a:ea typeface="굴림"/>
              </a:rPr>
              <a:t>상대방의 권리와 의견을 존중하는 민주주의의 원리에 입각하여 사회복지를 실천하는 전문인력</a:t>
            </a:r>
            <a:endParaRPr lang="ko-KR" altLang="en-US" b="1">
              <a:latin typeface="굴림"/>
              <a:ea typeface="굴림"/>
            </a:endParaRPr>
          </a:p>
          <a:p>
            <a:pPr>
              <a:defRPr lang="ko-KR" altLang="en-US"/>
            </a:pPr>
            <a:endParaRPr lang="en-US" altLang="ko-KR" sz="2000" b="1">
              <a:latin typeface="굴림"/>
              <a:ea typeface="굴림"/>
            </a:endParaRPr>
          </a:p>
          <a:p>
            <a:pPr>
              <a:defRPr lang="ko-KR" altLang="en-US"/>
            </a:pPr>
            <a:r>
              <a:rPr lang="en-US" altLang="ko-KR" sz="2000" b="1">
                <a:latin typeface="굴림"/>
                <a:ea typeface="굴림"/>
              </a:rPr>
              <a:t>※</a:t>
            </a:r>
            <a:r>
              <a:rPr lang="en-US" altLang="ko-KR" sz="2000" b="1">
                <a:solidFill>
                  <a:srgbClr val="ff0000"/>
                </a:solidFill>
                <a:latin typeface="굴림"/>
                <a:ea typeface="굴림"/>
              </a:rPr>
              <a:t>&lt;</a:t>
            </a:r>
            <a:r>
              <a:rPr lang="ko-KR" altLang="en-US" sz="2000" b="1">
                <a:solidFill>
                  <a:srgbClr val="ff0000"/>
                </a:solidFill>
                <a:latin typeface="굴림"/>
                <a:ea typeface="굴림"/>
              </a:rPr>
              <a:t>사회복지종사자</a:t>
            </a:r>
            <a:r>
              <a:rPr lang="en-US" altLang="ko-KR" sz="2000" b="1">
                <a:solidFill>
                  <a:srgbClr val="ff0000"/>
                </a:solidFill>
                <a:latin typeface="굴림"/>
                <a:ea typeface="굴림"/>
              </a:rPr>
              <a:t>&gt;</a:t>
            </a:r>
            <a:endParaRPr lang="en-US" altLang="ko-KR" sz="2000" b="1">
              <a:solidFill>
                <a:srgbClr val="ff0000"/>
              </a:solidFill>
              <a:latin typeface="굴림"/>
              <a:ea typeface="굴림"/>
            </a:endParaRPr>
          </a:p>
          <a:p>
            <a:pPr>
              <a:defRPr lang="ko-KR" altLang="en-US"/>
            </a:pPr>
            <a:r>
              <a:rPr lang="ko-KR" altLang="en-US" b="1">
                <a:latin typeface="굴림"/>
                <a:ea typeface="굴림"/>
              </a:rPr>
              <a:t>◦ 사회복지서비스를 제공하는 데 있어서 좀더 효과적이고</a:t>
            </a:r>
            <a:r>
              <a:rPr lang="en-US" altLang="ko-KR" b="1">
                <a:latin typeface="굴림"/>
                <a:ea typeface="굴림"/>
              </a:rPr>
              <a:t>, </a:t>
            </a:r>
            <a:r>
              <a:rPr lang="ko-KR" altLang="en-US" b="1">
                <a:latin typeface="굴림"/>
                <a:ea typeface="굴림"/>
              </a:rPr>
              <a:t>효율적으로 제공하기 위한 사회복지관련 전문인 &lt;사회복지사업법&gt;</a:t>
            </a:r>
            <a:endParaRPr lang="ko-KR" altLang="en-US" b="1">
              <a:latin typeface="굴림"/>
              <a:ea typeface="굴림"/>
            </a:endParaRPr>
          </a:p>
        </p:txBody>
      </p:sp>
      <p:sp>
        <p:nvSpPr>
          <p:cNvPr id="4" name=""/>
          <p:cNvSpPr txBox="1"/>
          <p:nvPr/>
        </p:nvSpPr>
        <p:spPr>
          <a:xfrm>
            <a:off x="971600" y="721266"/>
            <a:ext cx="4032449" cy="367474"/>
          </a:xfrm>
          <a:prstGeom prst="rect">
            <a:avLst/>
          </a:prstGeom>
          <a:ln w="9525" cap="flat" cmpd="sng">
            <a:solidFill>
              <a:srgbClr val="0000ff"/>
            </a:solidFill>
            <a:prstDash val="solid"/>
            <a:round/>
          </a:ln>
        </p:spPr>
        <p:txBody>
          <a:bodyPr vert="horz" wrap="square" lIns="91440" tIns="45720" rIns="91440" bIns="45720" anchor="t">
            <a:spAutoFit/>
          </a:bodyPr>
          <a:lstStyle/>
          <a:p>
            <a:pPr>
              <a:defRPr lang="ko-KR" altLang="en-US"/>
            </a:pPr>
            <a:r>
              <a:rPr lang="ko-KR" altLang="en-US" b="1"/>
              <a:t>사회복지사고유의 차별적 특성</a:t>
            </a:r>
            <a:endParaRPr lang="ko-KR" altLang="en-US" b="1"/>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23</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1579" y="1373572"/>
            <a:ext cx="7812869" cy="3225098"/>
          </a:xfrm>
          <a:prstGeom prst="rect">
            <a:avLst/>
          </a:prstGeom>
          <a:noFill/>
        </p:spPr>
        <p:txBody>
          <a:bodyPr wrap="square">
            <a:spAutoFit/>
          </a:bodyPr>
          <a:lstStyle/>
          <a:p>
            <a:pPr>
              <a:lnSpc>
                <a:spcPct val="150000"/>
              </a:lnSpc>
              <a:defRPr lang="ko-KR" altLang="en-US"/>
            </a:pPr>
            <a:r>
              <a:rPr lang="en-US" altLang="ko-KR" sz="2000" b="1">
                <a:latin typeface="+mn-ea"/>
              </a:rPr>
              <a:t>(1) </a:t>
            </a:r>
            <a:r>
              <a:rPr lang="ko-KR" altLang="en-US" sz="2000" b="1">
                <a:latin typeface="+mn-ea"/>
              </a:rPr>
              <a:t>역할 분담</a:t>
            </a:r>
            <a:endParaRPr lang="ko-KR" altLang="en-US" sz="2000" b="1">
              <a:latin typeface="+mn-ea"/>
            </a:endParaRPr>
          </a:p>
          <a:p>
            <a:pPr>
              <a:lnSpc>
                <a:spcPct val="150000"/>
              </a:lnSpc>
              <a:defRPr lang="ko-KR" altLang="en-US"/>
            </a:pPr>
            <a:endParaRPr lang="en-US" altLang="ko-KR" sz="500" b="1">
              <a:latin typeface="+mn-ea"/>
            </a:endParaRPr>
          </a:p>
          <a:p>
            <a:pPr>
              <a:lnSpc>
                <a:spcPct val="150000"/>
              </a:lnSpc>
              <a:defRPr lang="ko-KR" altLang="en-US"/>
            </a:pPr>
            <a:r>
              <a:rPr lang="ko-KR" altLang="en-US" sz="2000" b="1">
                <a:latin typeface="+mn-ea"/>
              </a:rPr>
              <a:t>① 사회보험</a:t>
            </a:r>
            <a:endParaRPr lang="ko-KR" altLang="en-US" sz="2000" b="1">
              <a:latin typeface="+mn-ea"/>
            </a:endParaRPr>
          </a:p>
          <a:p>
            <a:pPr>
              <a:lnSpc>
                <a:spcPct val="150000"/>
              </a:lnSpc>
              <a:defRPr lang="ko-KR" altLang="en-US"/>
            </a:pPr>
            <a:r>
              <a:rPr lang="ko-KR" altLang="en-US" b="1">
                <a:latin typeface="+mn-ea"/>
              </a:rPr>
              <a:t>국가의 책임으로 운영</a:t>
            </a:r>
            <a:endParaRPr lang="ko-KR" altLang="en-US" b="1">
              <a:latin typeface="+mn-ea"/>
            </a:endParaRPr>
          </a:p>
          <a:p>
            <a:pPr>
              <a:lnSpc>
                <a:spcPct val="150000"/>
              </a:lnSpc>
              <a:defRPr lang="ko-KR" altLang="en-US"/>
            </a:pPr>
            <a:endParaRPr lang="ko-KR" altLang="en-US" b="1">
              <a:latin typeface="+mn-ea"/>
            </a:endParaRPr>
          </a:p>
          <a:p>
            <a:pPr>
              <a:lnSpc>
                <a:spcPct val="150000"/>
              </a:lnSpc>
              <a:defRPr lang="ko-KR" altLang="en-US"/>
            </a:pPr>
            <a:r>
              <a:rPr lang="ko-KR" altLang="en-US" sz="2000" b="1">
                <a:latin typeface="+mn-ea"/>
              </a:rPr>
              <a:t>② 공공부조</a:t>
            </a:r>
            <a:r>
              <a:rPr lang="en-US" altLang="ko-KR" sz="2000" b="1">
                <a:latin typeface="+mn-ea"/>
              </a:rPr>
              <a:t>, </a:t>
            </a:r>
            <a:r>
              <a:rPr lang="ko-KR" altLang="en-US" sz="2000" b="1">
                <a:latin typeface="+mn-ea"/>
              </a:rPr>
              <a:t>사회서비스</a:t>
            </a:r>
            <a:endParaRPr lang="ko-KR" altLang="en-US" sz="2000" b="1">
              <a:latin typeface="+mn-ea"/>
            </a:endParaRPr>
          </a:p>
          <a:p>
            <a:pPr>
              <a:lnSpc>
                <a:spcPct val="150000"/>
              </a:lnSpc>
              <a:defRPr lang="ko-KR" altLang="en-US"/>
            </a:pPr>
            <a:r>
              <a:rPr lang="ko-KR" altLang="en-US" b="1">
                <a:latin typeface="+mn-ea"/>
              </a:rPr>
              <a:t>국가와 지방자치단체의 책임으로 시행하는 것을 원칙으로 하되</a:t>
            </a:r>
            <a:r>
              <a:rPr lang="en-US" altLang="ko-KR" b="1">
                <a:latin typeface="+mn-ea"/>
              </a:rPr>
              <a:t>, </a:t>
            </a:r>
            <a:r>
              <a:rPr lang="ko-KR" altLang="en-US" b="1">
                <a:latin typeface="+mn-ea"/>
              </a:rPr>
              <a:t>다만 국가와 지방자치단체의 재정형편 등을 고려하여 이를 협의</a:t>
            </a:r>
            <a:r>
              <a:rPr lang="en-US" altLang="ko-KR" b="1">
                <a:latin typeface="+mn-ea"/>
              </a:rPr>
              <a:t>·</a:t>
            </a:r>
            <a:r>
              <a:rPr lang="ko-KR" altLang="en-US" b="1">
                <a:latin typeface="+mn-ea"/>
              </a:rPr>
              <a:t>조정할 수 있다</a:t>
            </a:r>
            <a:endParaRPr lang="ko-KR" altLang="en-US" b="1">
              <a:latin typeface="+mn-ea"/>
            </a:endParaRPr>
          </a:p>
        </p:txBody>
      </p:sp>
      <p:sp>
        <p:nvSpPr>
          <p:cNvPr id="3" name="TextBox 2"/>
          <p:cNvSpPr txBox="1"/>
          <p:nvPr/>
        </p:nvSpPr>
        <p:spPr>
          <a:xfrm>
            <a:off x="899592" y="776620"/>
            <a:ext cx="2573223" cy="430887"/>
          </a:xfrm>
          <a:prstGeom prst="rect">
            <a:avLst/>
          </a:prstGeom>
          <a:noFill/>
        </p:spPr>
        <p:txBody>
          <a:bodyPr wrap="none">
            <a:spAutoFit/>
          </a:bodyPr>
          <a:lstStyle/>
          <a:p>
            <a:pPr lvl="0">
              <a:defRPr lang="ko-KR" altLang="en-US"/>
            </a:pPr>
            <a:r>
              <a:rPr lang="en-US" altLang="ko-KR" sz="2200" b="1">
                <a:latin typeface="HY둥근고딕B"/>
                <a:ea typeface="HY둥근고딕B"/>
              </a:rPr>
              <a:t>2) </a:t>
            </a:r>
            <a:r>
              <a:rPr lang="ko-KR" altLang="en-US" sz="2200" b="1">
                <a:latin typeface="HY둥근고딕B"/>
                <a:ea typeface="HY둥근고딕B"/>
              </a:rPr>
              <a:t>주체간 역할 분담</a:t>
            </a:r>
            <a:endParaRPr lang="ko-KR" altLang="en-US" sz="2200" b="1">
              <a:latin typeface="HY둥근고딕B"/>
              <a:ea typeface="HY둥근고딕B"/>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24</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2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647562" y="780961"/>
            <a:ext cx="7956885" cy="4770209"/>
          </a:xfrm>
          <a:prstGeom prst="rect">
            <a:avLst/>
          </a:prstGeom>
        </p:spPr>
        <p:txBody>
          <a:bodyPr wrap="square">
            <a:spAutoFit/>
          </a:bodyPr>
          <a:lstStyle/>
          <a:p>
            <a:pPr>
              <a:lnSpc>
                <a:spcPct val="150000"/>
              </a:lnSpc>
              <a:defRPr lang="ko-KR" altLang="en-US"/>
            </a:pPr>
            <a:r>
              <a:rPr lang="en-US" altLang="ko-KR" sz="2000" b="1">
                <a:latin typeface="+mn-ea"/>
              </a:rPr>
              <a:t>(2) </a:t>
            </a:r>
            <a:r>
              <a:rPr lang="ko-KR" altLang="en-US" sz="2000" b="1">
                <a:latin typeface="+mn-ea"/>
              </a:rPr>
              <a:t>비용부담</a:t>
            </a:r>
            <a:endParaRPr lang="ko-KR" altLang="en-US" sz="2000" b="1">
              <a:latin typeface="+mn-ea"/>
            </a:endParaRPr>
          </a:p>
          <a:p>
            <a:pPr>
              <a:lnSpc>
                <a:spcPct val="150000"/>
              </a:lnSpc>
              <a:defRPr lang="ko-KR" altLang="en-US"/>
            </a:pPr>
            <a:endParaRPr lang="en-US" altLang="ko-KR" sz="500" b="1">
              <a:latin typeface="+mn-ea"/>
            </a:endParaRPr>
          </a:p>
          <a:p>
            <a:pPr>
              <a:lnSpc>
                <a:spcPct val="150000"/>
              </a:lnSpc>
              <a:defRPr lang="ko-KR" altLang="en-US"/>
            </a:pPr>
            <a:r>
              <a:rPr lang="en-US" altLang="ko-KR" b="1">
                <a:latin typeface="+mn-ea"/>
              </a:rPr>
              <a:t>◦ </a:t>
            </a:r>
            <a:r>
              <a:rPr lang="ko-KR" altLang="en-US" b="1">
                <a:latin typeface="+mn-ea"/>
              </a:rPr>
              <a:t>비용부담방법</a:t>
            </a:r>
            <a:endParaRPr lang="ko-KR" altLang="en-US" b="1">
              <a:latin typeface="+mn-ea"/>
            </a:endParaRPr>
          </a:p>
          <a:p>
            <a:pPr>
              <a:lnSpc>
                <a:spcPct val="150000"/>
              </a:lnSpc>
              <a:defRPr lang="ko-KR" altLang="en-US"/>
            </a:pPr>
            <a:r>
              <a:rPr lang="ko-KR" altLang="ko-KR" b="1">
                <a:latin typeface="+mn-ea"/>
              </a:rPr>
              <a:t>① </a:t>
            </a:r>
            <a:r>
              <a:rPr lang="ko-KR" altLang="en-US" b="1">
                <a:solidFill>
                  <a:srgbClr val="0000ff"/>
                </a:solidFill>
                <a:latin typeface="+mn-ea"/>
              </a:rPr>
              <a:t>제도 목적</a:t>
            </a:r>
            <a:r>
              <a:rPr lang="ko-KR" altLang="en-US" b="1">
                <a:latin typeface="+mn-ea"/>
              </a:rPr>
              <a:t>에 따라 국가</a:t>
            </a:r>
            <a:r>
              <a:rPr lang="ko-KR" altLang="en-US" b="1">
                <a:latin typeface="굴림"/>
                <a:ea typeface="굴림"/>
              </a:rPr>
              <a:t>∙지방자치단체 및 민간부문간에 합리적으로 조정</a:t>
            </a:r>
            <a:endParaRPr lang="ko-KR" altLang="en-US" b="1">
              <a:latin typeface="굴림"/>
              <a:ea typeface="굴림"/>
            </a:endParaRPr>
          </a:p>
          <a:p>
            <a:pPr>
              <a:lnSpc>
                <a:spcPct val="150000"/>
              </a:lnSpc>
              <a:defRPr lang="ko-KR" altLang="en-US"/>
            </a:pPr>
            <a:r>
              <a:rPr lang="ko-KR" altLang="en-US" b="1">
                <a:latin typeface="+mn-ea"/>
              </a:rPr>
              <a:t>② </a:t>
            </a:r>
            <a:r>
              <a:rPr lang="ko-KR" altLang="en-US" b="1">
                <a:solidFill>
                  <a:srgbClr val="0000ff"/>
                </a:solidFill>
                <a:latin typeface="+mn-ea"/>
              </a:rPr>
              <a:t>사회보험</a:t>
            </a:r>
            <a:r>
              <a:rPr lang="ko-KR" altLang="en-US" b="1">
                <a:latin typeface="+mn-ea"/>
              </a:rPr>
              <a:t> :</a:t>
            </a:r>
            <a:r>
              <a:rPr lang="en-US" altLang="ko-KR" b="1">
                <a:latin typeface="+mn-ea"/>
              </a:rPr>
              <a:t> </a:t>
            </a:r>
            <a:r>
              <a:rPr lang="ko-KR" altLang="en-US" b="1">
                <a:latin typeface="+mn-ea"/>
              </a:rPr>
              <a:t>사용자</a:t>
            </a:r>
            <a:r>
              <a:rPr lang="ko-KR" altLang="en-US" b="1">
                <a:latin typeface="굴림"/>
                <a:ea typeface="굴림"/>
              </a:rPr>
              <a:t>∙피용자 및 자영자 부담 원칙</a:t>
            </a:r>
            <a:r>
              <a:rPr lang="en-US" altLang="ko-KR" b="1">
                <a:latin typeface="굴림"/>
                <a:ea typeface="굴림"/>
              </a:rPr>
              <a:t>.</a:t>
            </a:r>
            <a:endParaRPr lang="en-US" altLang="ko-KR" b="1">
              <a:latin typeface="굴림"/>
              <a:ea typeface="굴림"/>
            </a:endParaRPr>
          </a:p>
          <a:p>
            <a:pPr>
              <a:lnSpc>
                <a:spcPct val="150000"/>
              </a:lnSpc>
              <a:defRPr lang="ko-KR" altLang="en-US"/>
            </a:pPr>
            <a:r>
              <a:rPr lang="ko-KR" altLang="en-US" b="1">
                <a:latin typeface="굴림"/>
                <a:ea typeface="굴림"/>
              </a:rPr>
              <a:t>   관계 법령에 따라 국가가 그 비용의 일부 부담</a:t>
            </a:r>
            <a:endParaRPr lang="ko-KR" altLang="en-US" b="1">
              <a:latin typeface="굴림"/>
              <a:ea typeface="굴림"/>
            </a:endParaRPr>
          </a:p>
          <a:p>
            <a:pPr>
              <a:lnSpc>
                <a:spcPct val="150000"/>
              </a:lnSpc>
              <a:defRPr lang="ko-KR" altLang="en-US"/>
            </a:pPr>
            <a:r>
              <a:rPr lang="ko-KR" altLang="en-US" b="1">
                <a:latin typeface="+mn-ea"/>
              </a:rPr>
              <a:t>③ </a:t>
            </a:r>
            <a:r>
              <a:rPr lang="ko-KR" altLang="en-US" b="1">
                <a:solidFill>
                  <a:srgbClr val="0000ff"/>
                </a:solidFill>
                <a:latin typeface="+mn-ea"/>
              </a:rPr>
              <a:t>공공부조 및 일정 소득수준 이하의 국민에 대한 사회서비스</a:t>
            </a:r>
            <a:r>
              <a:rPr lang="ko-KR" altLang="en-US" b="1">
                <a:latin typeface="+mn-ea"/>
              </a:rPr>
              <a:t> </a:t>
            </a:r>
            <a:r>
              <a:rPr lang="en-US" altLang="ko-KR" b="1">
                <a:latin typeface="+mn-ea"/>
              </a:rPr>
              <a:t>: </a:t>
            </a:r>
            <a:r>
              <a:rPr lang="ko-KR" altLang="en-US" b="1">
                <a:latin typeface="+mn-ea"/>
              </a:rPr>
              <a:t>비용의 </a:t>
            </a:r>
            <a:endParaRPr lang="ko-KR" altLang="en-US" b="1">
              <a:latin typeface="+mn-ea"/>
            </a:endParaRPr>
          </a:p>
          <a:p>
            <a:pPr>
              <a:lnSpc>
                <a:spcPct val="150000"/>
              </a:lnSpc>
              <a:defRPr lang="ko-KR" altLang="en-US"/>
            </a:pPr>
            <a:r>
              <a:rPr lang="ko-KR" altLang="en-US" b="1">
                <a:latin typeface="+mn-ea"/>
              </a:rPr>
              <a:t>   전부 또는 일부를 국가 및 지방자치단체가 부담</a:t>
            </a:r>
            <a:endParaRPr lang="ko-KR" altLang="en-US" b="1">
              <a:latin typeface="+mn-ea"/>
            </a:endParaRPr>
          </a:p>
          <a:p>
            <a:pPr>
              <a:lnSpc>
                <a:spcPct val="150000"/>
              </a:lnSpc>
              <a:defRPr lang="ko-KR" altLang="en-US"/>
            </a:pPr>
            <a:r>
              <a:rPr lang="ko-KR" altLang="en-US" b="1">
                <a:latin typeface="+mn-ea"/>
              </a:rPr>
              <a:t>④ </a:t>
            </a:r>
            <a:r>
              <a:rPr lang="ko-KR" altLang="en-US" b="1">
                <a:solidFill>
                  <a:srgbClr val="0000ff"/>
                </a:solidFill>
                <a:latin typeface="+mn-ea"/>
              </a:rPr>
              <a:t>부담능력이 있는 국민에 대한 사회서비스</a:t>
            </a:r>
            <a:r>
              <a:rPr lang="ko-KR" altLang="en-US" b="1">
                <a:latin typeface="+mn-ea"/>
              </a:rPr>
              <a:t> </a:t>
            </a:r>
            <a:r>
              <a:rPr lang="en-US" altLang="ko-KR" b="1">
                <a:latin typeface="+mn-ea"/>
              </a:rPr>
              <a:t>: </a:t>
            </a:r>
            <a:r>
              <a:rPr lang="ko-KR" altLang="en-US" b="1">
                <a:latin typeface="+mn-ea"/>
              </a:rPr>
              <a:t>그 수익자가 부담 원칙</a:t>
            </a:r>
            <a:r>
              <a:rPr lang="en-US" altLang="ko-KR" b="1">
                <a:latin typeface="+mn-ea"/>
              </a:rPr>
              <a:t>, </a:t>
            </a:r>
            <a:endParaRPr lang="en-US" altLang="ko-KR" b="1">
              <a:latin typeface="+mn-ea"/>
            </a:endParaRPr>
          </a:p>
          <a:p>
            <a:pPr>
              <a:lnSpc>
                <a:spcPct val="150000"/>
              </a:lnSpc>
              <a:defRPr lang="ko-KR" altLang="en-US"/>
            </a:pPr>
            <a:r>
              <a:rPr lang="ko-KR" altLang="en-US" b="1">
                <a:latin typeface="+mn-ea"/>
              </a:rPr>
              <a:t>    관계법령에 따라 국가 및 지방자치단체가 일부 부담</a:t>
            </a:r>
            <a:endParaRPr lang="ko-KR" altLang="en-US" b="1">
              <a:latin typeface="+mn-ea"/>
            </a:endParaRPr>
          </a:p>
          <a:p>
            <a:pPr>
              <a:lnSpc>
                <a:spcPct val="150000"/>
              </a:lnSpc>
              <a:defRPr lang="ko-KR" altLang="en-US"/>
            </a:pPr>
            <a:r>
              <a:rPr lang="ko-KR" altLang="en-US" b="1">
                <a:latin typeface="+mn-ea"/>
              </a:rPr>
              <a:t>⑤ </a:t>
            </a:r>
            <a:r>
              <a:rPr lang="ko-KR" altLang="en-US" b="1">
                <a:solidFill>
                  <a:srgbClr val="0000ff"/>
                </a:solidFill>
                <a:latin typeface="+mn-ea"/>
              </a:rPr>
              <a:t>개인</a:t>
            </a:r>
            <a:r>
              <a:rPr lang="ko-KR" altLang="en-US" b="1">
                <a:solidFill>
                  <a:srgbClr val="0000ff"/>
                </a:solidFill>
                <a:latin typeface="굴림"/>
                <a:ea typeface="굴림"/>
              </a:rPr>
              <a:t>∙법인 또는 단체의 사회보장 참여 경비</a:t>
            </a:r>
            <a:r>
              <a:rPr lang="ko-KR" altLang="en-US" b="1">
                <a:latin typeface="굴림"/>
                <a:ea typeface="굴림"/>
              </a:rPr>
              <a:t> </a:t>
            </a:r>
            <a:r>
              <a:rPr lang="en-US" altLang="ko-KR" b="1">
                <a:latin typeface="굴림"/>
                <a:ea typeface="굴림"/>
              </a:rPr>
              <a:t>: </a:t>
            </a:r>
            <a:r>
              <a:rPr lang="ko-KR" altLang="en-US" b="1">
                <a:latin typeface="굴림"/>
                <a:ea typeface="굴림"/>
              </a:rPr>
              <a:t>국가∙지방자치단체가 전부 </a:t>
            </a:r>
            <a:endParaRPr lang="ko-KR" altLang="en-US" b="1">
              <a:latin typeface="굴림"/>
              <a:ea typeface="굴림"/>
            </a:endParaRPr>
          </a:p>
          <a:p>
            <a:pPr>
              <a:lnSpc>
                <a:spcPct val="150000"/>
              </a:lnSpc>
              <a:defRPr lang="ko-KR" altLang="en-US"/>
            </a:pPr>
            <a:r>
              <a:rPr lang="ko-KR" altLang="en-US" b="1">
                <a:latin typeface="굴림"/>
                <a:ea typeface="굴림"/>
              </a:rPr>
              <a:t>    또는 일부 지원</a:t>
            </a:r>
            <a:endParaRPr lang="ko-KR" altLang="en-US" b="1">
              <a:latin typeface="굴림"/>
              <a:ea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2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827659"/>
            <a:ext cx="7884876" cy="1970786"/>
          </a:xfrm>
          <a:prstGeom prst="rect">
            <a:avLst/>
          </a:prstGeom>
          <a:noFill/>
        </p:spPr>
        <p:txBody>
          <a:bodyPr vert="horz" wrap="square" lIns="91440" tIns="45720" rIns="91440" bIns="45720" anchor="t">
            <a:spAutoFit/>
          </a:bodyPr>
          <a:lstStyle/>
          <a:p>
            <a:pPr>
              <a:lnSpc>
                <a:spcPct val="150000"/>
              </a:lnSpc>
              <a:defRPr lang="ko-KR" altLang="en-US"/>
            </a:pPr>
            <a:r>
              <a:rPr lang="en-US" altLang="ko-KR" sz="2000" b="1">
                <a:latin typeface="+mn-ea"/>
              </a:rPr>
              <a:t>(1) </a:t>
            </a:r>
            <a:r>
              <a:rPr lang="ko-KR" altLang="en-US" sz="2000" b="1">
                <a:latin typeface="+mn-ea"/>
              </a:rPr>
              <a:t>사회복지시설의 정의</a:t>
            </a:r>
            <a:endParaRPr lang="ko-KR" altLang="en-US" sz="2000" b="1">
              <a:latin typeface="+mn-ea"/>
            </a:endParaRPr>
          </a:p>
          <a:p>
            <a:pPr>
              <a:lnSpc>
                <a:spcPct val="130000"/>
              </a:lnSpc>
              <a:spcBef>
                <a:spcPts val="0"/>
              </a:spcBef>
              <a:defRPr lang="ko-KR" altLang="en-US"/>
            </a:pPr>
            <a:r>
              <a:rPr lang="ko-KR" altLang="en-US" b="1">
                <a:latin typeface="+mn-ea"/>
              </a:rPr>
              <a:t>◦ </a:t>
            </a:r>
            <a:r>
              <a:rPr lang="ko-KR" altLang="en-US" b="1">
                <a:solidFill>
                  <a:schemeClr val="tx1"/>
                </a:solidFill>
                <a:latin typeface="+mn-ea"/>
              </a:rPr>
              <a:t>사회복지사업을 행할 목적으로 설치된 시설 &lt;사회복지사업법&gt;</a:t>
            </a:r>
            <a:endParaRPr lang="ko-KR" altLang="en-US" b="1">
              <a:solidFill>
                <a:schemeClr val="tx1"/>
              </a:solidFill>
              <a:latin typeface="+mn-ea"/>
            </a:endParaRPr>
          </a:p>
          <a:p>
            <a:pPr>
              <a:lnSpc>
                <a:spcPct val="130000"/>
              </a:lnSpc>
              <a:spcBef>
                <a:spcPts val="0"/>
              </a:spcBef>
              <a:defRPr lang="ko-KR" altLang="en-US"/>
            </a:pPr>
            <a:r>
              <a:rPr lang="en-US" altLang="ko-KR" b="1">
                <a:solidFill>
                  <a:schemeClr val="tx1"/>
                </a:solidFill>
                <a:latin typeface="+mn-ea"/>
              </a:rPr>
              <a:t>◦ </a:t>
            </a:r>
            <a:r>
              <a:rPr lang="ko-KR" altLang="en-US" b="1" spc="-50">
                <a:solidFill>
                  <a:schemeClr val="tx1"/>
                </a:solidFill>
                <a:latin typeface="+mn-ea"/>
              </a:rPr>
              <a:t>사회문제를 갖고 있거나 그러한 문제의 위험이 있는 사람들에게 생활</a:t>
            </a:r>
            <a:r>
              <a:rPr lang="en-US" altLang="ko-KR" b="1" spc="-50">
                <a:solidFill>
                  <a:schemeClr val="tx1"/>
                </a:solidFill>
                <a:latin typeface="+mn-ea"/>
              </a:rPr>
              <a:t>(</a:t>
            </a:r>
            <a:r>
              <a:rPr lang="ko-KR" altLang="en-US" b="1" spc="-50">
                <a:solidFill>
                  <a:schemeClr val="tx1"/>
                </a:solidFill>
                <a:latin typeface="+mn-ea"/>
              </a:rPr>
              <a:t>수용</a:t>
            </a:r>
            <a:r>
              <a:rPr lang="en-US" altLang="ko-KR" b="1" spc="-50">
                <a:solidFill>
                  <a:schemeClr val="tx1"/>
                </a:solidFill>
                <a:latin typeface="+mn-ea"/>
              </a:rPr>
              <a:t>),</a:t>
            </a:r>
            <a:r>
              <a:rPr lang="en-US" altLang="ko-KR" b="1">
                <a:solidFill>
                  <a:schemeClr val="tx1"/>
                </a:solidFill>
                <a:latin typeface="+mn-ea"/>
              </a:rPr>
              <a:t> </a:t>
            </a:r>
            <a:r>
              <a:rPr lang="ko-KR" altLang="en-US" b="1">
                <a:solidFill>
                  <a:schemeClr val="tx1"/>
                </a:solidFill>
                <a:latin typeface="+mn-ea"/>
              </a:rPr>
              <a:t>통원</a:t>
            </a:r>
            <a:r>
              <a:rPr lang="en-US" altLang="ko-KR" b="1">
                <a:solidFill>
                  <a:schemeClr val="tx1"/>
                </a:solidFill>
                <a:latin typeface="+mn-ea"/>
              </a:rPr>
              <a:t>, </a:t>
            </a:r>
            <a:r>
              <a:rPr lang="ko-KR" altLang="en-US" b="1">
                <a:solidFill>
                  <a:schemeClr val="tx1"/>
                </a:solidFill>
                <a:latin typeface="+mn-ea"/>
              </a:rPr>
              <a:t>기타의 방법으로 일정한 범위의 사회서비스를 제공하기 위한 물리적</a:t>
            </a:r>
            <a:r>
              <a:rPr lang="en-US" altLang="ko-KR" b="1">
                <a:solidFill>
                  <a:schemeClr val="tx1"/>
                </a:solidFill>
                <a:latin typeface="+mn-ea"/>
              </a:rPr>
              <a:t>·</a:t>
            </a:r>
            <a:endParaRPr lang="ko-KR" altLang="en-US" b="1">
              <a:solidFill>
                <a:schemeClr val="tx1"/>
              </a:solidFill>
              <a:latin typeface="+mn-ea"/>
            </a:endParaRPr>
          </a:p>
          <a:p>
            <a:pPr>
              <a:lnSpc>
                <a:spcPct val="130000"/>
              </a:lnSpc>
              <a:spcBef>
                <a:spcPts val="0"/>
              </a:spcBef>
              <a:defRPr lang="ko-KR" altLang="en-US"/>
            </a:pPr>
            <a:r>
              <a:rPr lang="ko-KR" altLang="en-US" b="1">
                <a:solidFill>
                  <a:schemeClr val="tx1"/>
                </a:solidFill>
                <a:latin typeface="+mn-ea"/>
              </a:rPr>
              <a:t>기능적인 제 자원의 총체</a:t>
            </a:r>
            <a:endParaRPr lang="ko-KR" altLang="en-US" b="1">
              <a:solidFill>
                <a:schemeClr val="tx1"/>
              </a:solidFill>
              <a:latin typeface="+mn-ea"/>
            </a:endParaRPr>
          </a:p>
        </p:txBody>
      </p:sp>
      <p:sp>
        <p:nvSpPr>
          <p:cNvPr id="3" name="TextBox 2"/>
          <p:cNvSpPr txBox="1"/>
          <p:nvPr/>
        </p:nvSpPr>
        <p:spPr>
          <a:xfrm>
            <a:off x="755576" y="405825"/>
            <a:ext cx="2136214" cy="420945"/>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사회복지시설</a:t>
            </a:r>
            <a:endParaRPr lang="ko-KR" altLang="en-US" sz="2200" b="1">
              <a:latin typeface="HY둥근고딕B"/>
              <a:ea typeface="HY둥근고딕B"/>
            </a:endParaRPr>
          </a:p>
        </p:txBody>
      </p:sp>
      <p:sp>
        <p:nvSpPr>
          <p:cNvPr id="4" name="TextBox 3"/>
          <p:cNvSpPr txBox="1"/>
          <p:nvPr/>
        </p:nvSpPr>
        <p:spPr>
          <a:xfrm>
            <a:off x="827584" y="2816932"/>
            <a:ext cx="7704856" cy="3662354"/>
          </a:xfrm>
          <a:prstGeom prst="rect">
            <a:avLst/>
          </a:prstGeom>
          <a:noFill/>
          <a:ln w="28575">
            <a:noFill/>
          </a:ln>
        </p:spPr>
        <p:txBody>
          <a:bodyPr wrap="square">
            <a:spAutoFit/>
          </a:bodyPr>
          <a:lstStyle/>
          <a:p>
            <a:pPr>
              <a:lnSpc>
                <a:spcPct val="150000"/>
              </a:lnSpc>
              <a:defRPr lang="ko-KR" altLang="en-US"/>
            </a:pPr>
            <a:r>
              <a:rPr lang="en-US" altLang="ko-KR" sz="2000" b="1">
                <a:solidFill>
                  <a:srgbClr val="ff0000"/>
                </a:solidFill>
                <a:latin typeface="+mn-ea"/>
              </a:rPr>
              <a:t>※&lt;</a:t>
            </a:r>
            <a:r>
              <a:rPr lang="ko-KR" altLang="en-US" sz="2000" b="1">
                <a:solidFill>
                  <a:srgbClr val="ff0000"/>
                </a:solidFill>
                <a:latin typeface="+mn-ea"/>
              </a:rPr>
              <a:t>사회보장시설</a:t>
            </a:r>
            <a:r>
              <a:rPr lang="en-US" altLang="ko-KR" sz="2000" b="1">
                <a:solidFill>
                  <a:srgbClr val="ff0000"/>
                </a:solidFill>
                <a:latin typeface="+mn-ea"/>
              </a:rPr>
              <a:t>&gt;</a:t>
            </a:r>
            <a:endParaRPr lang="en-US" altLang="ko-KR" sz="2000" b="1">
              <a:solidFill>
                <a:srgbClr val="ff0000"/>
              </a:solidFill>
              <a:latin typeface="+mn-ea"/>
            </a:endParaRPr>
          </a:p>
          <a:p>
            <a:pPr>
              <a:lnSpc>
                <a:spcPct val="150000"/>
              </a:lnSpc>
              <a:defRPr lang="ko-KR" altLang="en-US"/>
            </a:pPr>
            <a:r>
              <a:rPr lang="en-US" altLang="ko-KR" sz="1700" b="1">
                <a:latin typeface="+mn-ea"/>
              </a:rPr>
              <a:t>◦ </a:t>
            </a:r>
            <a:r>
              <a:rPr lang="ko-KR" altLang="en-US" sz="1700" b="1">
                <a:latin typeface="+mn-ea"/>
              </a:rPr>
              <a:t>수급자가 주거가 없거나 숙식을 제공하는 시설에서 생활하기를 원하는 경우에는 보장기관이 해당 수급자에 대한 급여지급 업무를 사회복지사업법에 의한 사회복지시설에 위탁할 수 있다</a:t>
            </a:r>
            <a:r>
              <a:rPr lang="en-US" altLang="ko-KR" sz="1700" b="1">
                <a:latin typeface="+mn-ea"/>
              </a:rPr>
              <a:t>. </a:t>
            </a:r>
            <a:r>
              <a:rPr lang="ko-KR" altLang="en-US" sz="1700" b="1">
                <a:latin typeface="+mn-ea"/>
              </a:rPr>
              <a:t>이와 같이 급여지급 업무를 위탁받은 시설 &lt;사회보장기본법&gt;</a:t>
            </a:r>
            <a:endParaRPr lang="ko-KR" altLang="en-US" sz="1700" b="1">
              <a:latin typeface="+mn-ea"/>
            </a:endParaRPr>
          </a:p>
          <a:p>
            <a:pPr>
              <a:lnSpc>
                <a:spcPct val="150000"/>
              </a:lnSpc>
              <a:defRPr lang="ko-KR" altLang="en-US"/>
            </a:pPr>
            <a:r>
              <a:rPr lang="ko-KR" altLang="en-US" sz="1700" b="1">
                <a:latin typeface="+mn-ea"/>
              </a:rPr>
              <a:t>◦ 주거가 있어도 그곳에서 급여의 목적을 달성할 수 없거나</a:t>
            </a:r>
            <a:r>
              <a:rPr lang="en-US" altLang="ko-KR" sz="1700" b="1">
                <a:latin typeface="+mn-ea"/>
              </a:rPr>
              <a:t>, </a:t>
            </a:r>
            <a:r>
              <a:rPr lang="ko-KR" altLang="en-US" sz="1700" b="1">
                <a:latin typeface="+mn-ea"/>
              </a:rPr>
              <a:t>수급자가 희망하는 경우에 입소</a:t>
            </a:r>
            <a:endParaRPr lang="ko-KR" altLang="en-US" sz="1700" b="1">
              <a:latin typeface="+mn-ea"/>
            </a:endParaRPr>
          </a:p>
          <a:p>
            <a:pPr>
              <a:lnSpc>
                <a:spcPct val="150000"/>
              </a:lnSpc>
              <a:defRPr lang="ko-KR" altLang="en-US"/>
            </a:pPr>
            <a:r>
              <a:rPr lang="ko-KR" altLang="ko-KR" sz="1700" b="1">
                <a:latin typeface="+mn-ea"/>
              </a:rPr>
              <a:t>◦</a:t>
            </a:r>
            <a:r>
              <a:rPr lang="en-US" altLang="ko-KR" sz="1700" b="1">
                <a:latin typeface="+mn-ea"/>
              </a:rPr>
              <a:t> </a:t>
            </a:r>
            <a:r>
              <a:rPr lang="ko-KR" altLang="en-US" sz="1700" b="1">
                <a:latin typeface="+mn-ea"/>
              </a:rPr>
              <a:t>생계급여 등 국민기초생활보장법에 의한 급여를 행하는 사회복지사업법에 </a:t>
            </a:r>
            <a:endParaRPr lang="ko-KR" altLang="en-US" sz="1700" b="1">
              <a:latin typeface="+mn-ea"/>
            </a:endParaRPr>
          </a:p>
          <a:p>
            <a:pPr>
              <a:lnSpc>
                <a:spcPct val="150000"/>
              </a:lnSpc>
              <a:defRPr lang="ko-KR" altLang="en-US"/>
            </a:pPr>
            <a:r>
              <a:rPr lang="ko-KR" altLang="en-US" sz="1700" b="1">
                <a:latin typeface="+mn-ea"/>
              </a:rPr>
              <a:t> 의한 사회복지시설</a:t>
            </a:r>
            <a:endParaRPr lang="ko-KR" altLang="en-US" sz="1700" b="1">
              <a:latin typeface="+mn-ea"/>
            </a:endParaRPr>
          </a:p>
        </p:txBody>
      </p:sp>
      <p:sp>
        <p:nvSpPr>
          <p:cNvPr id="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26</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2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827584" y="827658"/>
            <a:ext cx="7704856" cy="4704462"/>
          </a:xfrm>
          <a:prstGeom prst="rect">
            <a:avLst/>
          </a:prstGeom>
          <a:noFill/>
        </p:spPr>
        <p:txBody>
          <a:bodyPr wrap="square">
            <a:spAutoFit/>
          </a:bodyPr>
          <a:lstStyle/>
          <a:p>
            <a:pPr>
              <a:lnSpc>
                <a:spcPct val="150000"/>
              </a:lnSpc>
              <a:defRPr lang="ko-KR" altLang="en-US"/>
            </a:pPr>
            <a:r>
              <a:rPr lang="en-US" altLang="ko-KR" sz="2000" b="1">
                <a:latin typeface="+mn-ea"/>
              </a:rPr>
              <a:t>(</a:t>
            </a:r>
            <a:r>
              <a:rPr lang="ko-KR" altLang="en-US" sz="2000" b="1">
                <a:latin typeface="+mn-ea"/>
              </a:rPr>
              <a:t>2</a:t>
            </a:r>
            <a:r>
              <a:rPr lang="en-US" altLang="ko-KR" sz="2000" b="1">
                <a:latin typeface="+mn-ea"/>
              </a:rPr>
              <a:t>) </a:t>
            </a:r>
            <a:r>
              <a:rPr lang="ko-KR" altLang="en-US" sz="2000" b="1">
                <a:latin typeface="+mn-ea"/>
              </a:rPr>
              <a:t>사회복지시설의 설치</a:t>
            </a:r>
            <a:endParaRPr lang="ko-KR" altLang="en-US" sz="2000" b="1">
              <a:latin typeface="+mn-ea"/>
            </a:endParaRPr>
          </a:p>
          <a:p>
            <a:pPr>
              <a:lnSpc>
                <a:spcPct val="150000"/>
              </a:lnSpc>
              <a:defRPr lang="ko-KR" altLang="en-US"/>
            </a:pPr>
            <a:endParaRPr lang="ko-KR" altLang="en-US" sz="2000" b="1">
              <a:latin typeface="+mn-ea"/>
            </a:endParaRPr>
          </a:p>
          <a:p>
            <a:pPr>
              <a:lnSpc>
                <a:spcPct val="150000"/>
              </a:lnSpc>
              <a:defRPr lang="ko-KR" altLang="en-US"/>
            </a:pPr>
            <a:r>
              <a:rPr lang="ko-KR" altLang="en-US" b="1">
                <a:latin typeface="+mn-ea"/>
              </a:rPr>
              <a:t>◦ 국가 또는 지방자치단체는 사회복지시설을 설치･운영할 수 있다.</a:t>
            </a:r>
            <a:endParaRPr lang="ko-KR" altLang="en-US" b="1">
              <a:latin typeface="+mn-ea"/>
            </a:endParaRPr>
          </a:p>
          <a:p>
            <a:pPr>
              <a:lnSpc>
                <a:spcPct val="150000"/>
              </a:lnSpc>
              <a:defRPr lang="ko-KR" altLang="en-US"/>
            </a:pPr>
            <a:r>
              <a:rPr lang="en-US" altLang="ko-KR" b="1">
                <a:latin typeface="+mn-ea"/>
              </a:rPr>
              <a:t>◦ </a:t>
            </a:r>
            <a:r>
              <a:rPr lang="ko-KR" altLang="en-US" b="1">
                <a:latin typeface="+mn-ea"/>
              </a:rPr>
              <a:t>국가 또는 지방자치단체가 설치한 시설은 필요한 경우 사회복지법인 또는 비영리법인에 위탁하여 운영할 수 있다.</a:t>
            </a:r>
            <a:endParaRPr lang="ko-KR" altLang="en-US" b="1">
              <a:latin typeface="+mn-ea"/>
            </a:endParaRPr>
          </a:p>
          <a:p>
            <a:pPr>
              <a:lnSpc>
                <a:spcPct val="150000"/>
              </a:lnSpc>
              <a:defRPr lang="ko-KR" altLang="en-US"/>
            </a:pPr>
            <a:r>
              <a:rPr lang="ko-KR" altLang="en-US" b="1">
                <a:latin typeface="+mn-ea"/>
              </a:rPr>
              <a:t>◦ 국가 또는 지방자치단체 외의 자가 시설을 설치･운영하고자 할 때에는 </a:t>
            </a:r>
            <a:endParaRPr lang="ko-KR" altLang="en-US" b="1">
              <a:latin typeface="+mn-ea"/>
            </a:endParaRPr>
          </a:p>
          <a:p>
            <a:pPr>
              <a:lnSpc>
                <a:spcPct val="150000"/>
              </a:lnSpc>
              <a:defRPr lang="ko-KR" altLang="en-US"/>
            </a:pPr>
            <a:r>
              <a:rPr lang="ko-KR" altLang="en-US" b="1">
                <a:latin typeface="+mn-ea"/>
              </a:rPr>
              <a:t>시장 ･ 군수 ･ 구청장에게 신고하여야 한다.</a:t>
            </a:r>
            <a:endParaRPr lang="ko-KR" altLang="en-US" b="1">
              <a:latin typeface="+mn-ea"/>
            </a:endParaRPr>
          </a:p>
          <a:p>
            <a:pPr>
              <a:lnSpc>
                <a:spcPct val="150000"/>
              </a:lnSpc>
              <a:defRPr lang="ko-KR" altLang="en-US"/>
            </a:pPr>
            <a:endParaRPr lang="ko-KR" altLang="en-US" b="1">
              <a:latin typeface="+mn-ea"/>
            </a:endParaRPr>
          </a:p>
          <a:p>
            <a:pPr>
              <a:lnSpc>
                <a:spcPct val="150000"/>
              </a:lnSpc>
              <a:defRPr lang="ko-KR" altLang="en-US"/>
            </a:pPr>
            <a:r>
              <a:rPr lang="ko-KR" altLang="en-US" b="1">
                <a:latin typeface="+mn-ea"/>
              </a:rPr>
              <a:t>※ 사회복지시설은 수용인원이 300인을 초과할 수 없다. </a:t>
            </a:r>
            <a:endParaRPr lang="ko-KR" altLang="en-US" b="1">
              <a:latin typeface="+mn-ea"/>
            </a:endParaRPr>
          </a:p>
          <a:p>
            <a:pPr>
              <a:lnSpc>
                <a:spcPct val="150000"/>
              </a:lnSpc>
              <a:defRPr lang="ko-KR" altLang="en-US"/>
            </a:pPr>
            <a:r>
              <a:rPr lang="ko-KR" altLang="en-US" b="1">
                <a:latin typeface="+mn-ea"/>
              </a:rPr>
              <a:t>단 노인주거복지시설 중 양로시설과 노인복지주택, 노인의료복지시설 중 노인요양시설은 300명을 초과할 수 있다.</a:t>
            </a:r>
            <a:endParaRPr lang="ko-KR" altLang="en-US" b="1">
              <a:latin typeface="+mn-ea"/>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2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55" y="714767"/>
            <a:ext cx="8208916" cy="5074527"/>
          </a:xfrm>
          <a:prstGeom prst="rect">
            <a:avLst/>
          </a:prstGeom>
          <a:noFill/>
          <a:ln w="28575">
            <a:noFill/>
          </a:ln>
        </p:spPr>
        <p:txBody>
          <a:bodyPr wrap="square">
            <a:spAutoFit/>
          </a:bodyPr>
          <a:lstStyle/>
          <a:p>
            <a:pPr>
              <a:lnSpc>
                <a:spcPct val="150000"/>
              </a:lnSpc>
              <a:defRPr lang="ko-KR" altLang="en-US"/>
            </a:pPr>
            <a:r>
              <a:rPr lang="en-US" altLang="ko-KR" sz="2000" b="1">
                <a:latin typeface="+mn-ea"/>
              </a:rPr>
              <a:t>&lt;</a:t>
            </a:r>
            <a:r>
              <a:rPr lang="ko-KR" altLang="en-US" sz="2000" b="1">
                <a:latin typeface="+mn-ea"/>
              </a:rPr>
              <a:t>사회복지시설 용어</a:t>
            </a:r>
            <a:r>
              <a:rPr lang="en-US" altLang="ko-KR" sz="2000" b="1">
                <a:latin typeface="+mn-ea"/>
              </a:rPr>
              <a:t>&gt;</a:t>
            </a:r>
            <a:endParaRPr lang="en-US" altLang="ko-KR" sz="2000" b="1">
              <a:latin typeface="+mn-ea"/>
            </a:endParaRPr>
          </a:p>
          <a:p>
            <a:pPr>
              <a:lnSpc>
                <a:spcPct val="150000"/>
              </a:lnSpc>
              <a:defRPr lang="ko-KR" altLang="en-US"/>
            </a:pPr>
            <a:r>
              <a:rPr lang="en-US" altLang="ko-KR" b="1">
                <a:latin typeface="+mn-ea"/>
              </a:rPr>
              <a:t>◦ </a:t>
            </a:r>
            <a:r>
              <a:rPr lang="ko-KR" altLang="en-US" b="1">
                <a:latin typeface="+mn-ea"/>
              </a:rPr>
              <a:t>사회복지관계 법규 </a:t>
            </a:r>
            <a:r>
              <a:rPr lang="en-US" altLang="ko-KR" b="1">
                <a:latin typeface="+mn-ea"/>
              </a:rPr>
              <a:t>: “</a:t>
            </a:r>
            <a:r>
              <a:rPr lang="ko-KR" altLang="en-US" b="1">
                <a:latin typeface="+mn-ea"/>
              </a:rPr>
              <a:t>사회복지시설</a:t>
            </a:r>
            <a:r>
              <a:rPr lang="en-US" altLang="ko-KR" b="1">
                <a:latin typeface="+mn-ea"/>
              </a:rPr>
              <a:t>”</a:t>
            </a:r>
            <a:r>
              <a:rPr lang="ko-KR" altLang="en-US" b="1">
                <a:latin typeface="+mn-ea"/>
              </a:rPr>
              <a:t>로 규정</a:t>
            </a:r>
            <a:r>
              <a:rPr lang="en-US" altLang="ko-KR" b="1">
                <a:latin typeface="+mn-ea"/>
              </a:rPr>
              <a:t>(</a:t>
            </a:r>
            <a:r>
              <a:rPr lang="ko-KR" altLang="en-US" b="1">
                <a:latin typeface="+mn-ea"/>
              </a:rPr>
              <a:t>총체적 용어</a:t>
            </a:r>
            <a:r>
              <a:rPr lang="en-US" altLang="ko-KR" b="1">
                <a:latin typeface="+mn-ea"/>
              </a:rPr>
              <a:t>)</a:t>
            </a:r>
            <a:endParaRPr lang="en-US" altLang="ko-KR" b="1">
              <a:latin typeface="+mn-ea"/>
            </a:endParaRPr>
          </a:p>
          <a:p>
            <a:pPr>
              <a:lnSpc>
                <a:spcPct val="150000"/>
              </a:lnSpc>
              <a:defRPr lang="ko-KR" altLang="en-US"/>
            </a:pPr>
            <a:endParaRPr lang="ko-KR" altLang="ko-KR" b="1">
              <a:latin typeface="+mn-ea"/>
            </a:endParaRPr>
          </a:p>
          <a:p>
            <a:pPr>
              <a:lnSpc>
                <a:spcPct val="150000"/>
              </a:lnSpc>
              <a:defRPr lang="ko-KR" altLang="en-US"/>
            </a:pPr>
            <a:r>
              <a:rPr lang="ko-KR" altLang="ko-KR" b="1">
                <a:latin typeface="+mn-ea"/>
              </a:rPr>
              <a:t>◦</a:t>
            </a:r>
            <a:r>
              <a:rPr lang="en-US" altLang="ko-KR" b="1">
                <a:latin typeface="+mn-ea"/>
              </a:rPr>
              <a:t> </a:t>
            </a:r>
            <a:r>
              <a:rPr lang="ko-KR" altLang="en-US" b="1">
                <a:latin typeface="+mn-ea"/>
              </a:rPr>
              <a:t>사회복지현장 </a:t>
            </a:r>
            <a:r>
              <a:rPr lang="en-US" altLang="ko-KR" b="1">
                <a:latin typeface="+mn-ea"/>
              </a:rPr>
              <a:t>: </a:t>
            </a:r>
            <a:r>
              <a:rPr lang="ko-KR" altLang="en-US" b="1">
                <a:latin typeface="+mn-ea"/>
              </a:rPr>
              <a:t>모든 사회복지시설 및 기관을 통틀어 </a:t>
            </a:r>
            <a:r>
              <a:rPr lang="en-US" altLang="ko-KR" b="1">
                <a:latin typeface="+mn-ea"/>
              </a:rPr>
              <a:t>“</a:t>
            </a:r>
            <a:r>
              <a:rPr lang="ko-KR" altLang="en-US" b="1">
                <a:latin typeface="+mn-ea"/>
              </a:rPr>
              <a:t>사회복지기관</a:t>
            </a:r>
            <a:r>
              <a:rPr lang="en-US" altLang="ko-KR" b="1">
                <a:latin typeface="+mn-ea"/>
              </a:rPr>
              <a:t>”</a:t>
            </a:r>
            <a:r>
              <a:rPr lang="ko-KR" altLang="en-US" b="1">
                <a:latin typeface="+mn-ea"/>
              </a:rPr>
              <a:t>으로 사용</a:t>
            </a:r>
            <a:endParaRPr lang="ko-KR" altLang="en-US" b="1">
              <a:latin typeface="+mn-ea"/>
            </a:endParaRPr>
          </a:p>
          <a:p>
            <a:pPr>
              <a:lnSpc>
                <a:spcPct val="150000"/>
              </a:lnSpc>
              <a:defRPr lang="ko-KR" altLang="en-US"/>
            </a:pPr>
            <a:r>
              <a:rPr lang="en-US" altLang="ko-KR" b="1">
                <a:latin typeface="+mn-ea"/>
              </a:rPr>
              <a:t>- </a:t>
            </a:r>
            <a:r>
              <a:rPr lang="ko-KR" altLang="en-US" b="1">
                <a:latin typeface="+mn-ea"/>
              </a:rPr>
              <a:t>협의의 사회복지기관 </a:t>
            </a:r>
            <a:r>
              <a:rPr lang="en-US" altLang="ko-KR" b="1">
                <a:latin typeface="+mn-ea"/>
              </a:rPr>
              <a:t>: </a:t>
            </a:r>
            <a:r>
              <a:rPr lang="ko-KR" altLang="en-US" b="1">
                <a:latin typeface="+mn-ea"/>
              </a:rPr>
              <a:t>간접적 서비스기관 </a:t>
            </a:r>
            <a:r>
              <a:rPr lang="en-US" altLang="ko-KR" b="1">
                <a:latin typeface="+mn-ea"/>
              </a:rPr>
              <a:t>(</a:t>
            </a:r>
            <a:r>
              <a:rPr lang="ko-KR" altLang="en-US" b="1">
                <a:latin typeface="+mn-ea"/>
              </a:rPr>
              <a:t>각종 협의회</a:t>
            </a:r>
            <a:r>
              <a:rPr lang="en-US" altLang="ko-KR" b="1">
                <a:latin typeface="+mn-ea"/>
              </a:rPr>
              <a:t>, </a:t>
            </a:r>
            <a:r>
              <a:rPr lang="ko-KR" altLang="en-US" b="1">
                <a:latin typeface="+mn-ea"/>
              </a:rPr>
              <a:t>협회</a:t>
            </a:r>
            <a:r>
              <a:rPr lang="en-US" altLang="ko-KR" b="1">
                <a:latin typeface="+mn-ea"/>
              </a:rPr>
              <a:t>, </a:t>
            </a:r>
            <a:r>
              <a:rPr lang="ko-KR" altLang="en-US" b="1">
                <a:latin typeface="+mn-ea"/>
              </a:rPr>
              <a:t>연합회 등</a:t>
            </a:r>
            <a:r>
              <a:rPr lang="en-US" altLang="ko-KR" b="1">
                <a:latin typeface="+mn-ea"/>
              </a:rPr>
              <a:t>)</a:t>
            </a:r>
            <a:r>
              <a:rPr lang="ko-KR" altLang="en-US" b="1">
                <a:latin typeface="+mn-ea"/>
              </a:rPr>
              <a:t>과 이용시설</a:t>
            </a:r>
            <a:r>
              <a:rPr lang="en-US" altLang="ko-KR" b="1">
                <a:latin typeface="+mn-ea"/>
              </a:rPr>
              <a:t>(</a:t>
            </a:r>
            <a:r>
              <a:rPr lang="ko-KR" altLang="en-US" b="1">
                <a:latin typeface="+mn-ea"/>
              </a:rPr>
              <a:t>사회복지관</a:t>
            </a:r>
            <a:r>
              <a:rPr lang="en-US" altLang="ko-KR" b="1">
                <a:latin typeface="+mn-ea"/>
              </a:rPr>
              <a:t>, </a:t>
            </a:r>
            <a:r>
              <a:rPr lang="ko-KR" altLang="en-US" b="1">
                <a:latin typeface="+mn-ea"/>
              </a:rPr>
              <a:t>상담소</a:t>
            </a:r>
            <a:r>
              <a:rPr lang="en-US" altLang="ko-KR" b="1">
                <a:latin typeface="+mn-ea"/>
              </a:rPr>
              <a:t>, </a:t>
            </a:r>
            <a:r>
              <a:rPr lang="ko-KR" altLang="en-US" b="1">
                <a:latin typeface="+mn-ea"/>
              </a:rPr>
              <a:t>보육시설 등</a:t>
            </a:r>
            <a:r>
              <a:rPr lang="en-US" altLang="ko-KR" b="1">
                <a:latin typeface="+mn-ea"/>
              </a:rPr>
              <a:t>)</a:t>
            </a:r>
            <a:r>
              <a:rPr lang="ko-KR" altLang="en-US" b="1">
                <a:latin typeface="+mn-ea"/>
              </a:rPr>
              <a:t>을 지칭</a:t>
            </a:r>
            <a:endParaRPr lang="ko-KR" altLang="en-US" b="1">
              <a:latin typeface="+mn-ea"/>
            </a:endParaRPr>
          </a:p>
          <a:p>
            <a:pPr>
              <a:lnSpc>
                <a:spcPct val="150000"/>
              </a:lnSpc>
              <a:defRPr lang="ko-KR" altLang="en-US"/>
            </a:pPr>
            <a:r>
              <a:rPr lang="en-US" altLang="ko-KR" b="1">
                <a:latin typeface="+mn-ea"/>
              </a:rPr>
              <a:t>- </a:t>
            </a:r>
            <a:r>
              <a:rPr lang="ko-KR" altLang="en-US" b="1">
                <a:latin typeface="+mn-ea"/>
              </a:rPr>
              <a:t>사회복지시설 </a:t>
            </a:r>
            <a:r>
              <a:rPr lang="en-US" altLang="ko-KR" b="1">
                <a:latin typeface="+mn-ea"/>
              </a:rPr>
              <a:t>: </a:t>
            </a:r>
            <a:r>
              <a:rPr lang="ko-KR" altLang="en-US" b="1">
                <a:latin typeface="+mn-ea"/>
              </a:rPr>
              <a:t>직접적 서비스기관, 즉</a:t>
            </a:r>
            <a:r>
              <a:rPr lang="en-US" altLang="ko-KR" b="1">
                <a:latin typeface="+mn-ea"/>
              </a:rPr>
              <a:t> </a:t>
            </a:r>
            <a:r>
              <a:rPr lang="ko-KR" altLang="en-US" b="1">
                <a:latin typeface="+mn-ea"/>
              </a:rPr>
              <a:t>생활시설과 이용시설</a:t>
            </a:r>
            <a:r>
              <a:rPr lang="en-US" altLang="ko-KR" b="1">
                <a:latin typeface="+mn-ea"/>
              </a:rPr>
              <a:t>(</a:t>
            </a:r>
            <a:r>
              <a:rPr lang="ko-KR" altLang="en-US" b="1">
                <a:latin typeface="+mn-ea"/>
              </a:rPr>
              <a:t>사회복지의 전문직업적 인간조직임을 강조</a:t>
            </a:r>
            <a:r>
              <a:rPr lang="en-US" altLang="ko-KR" b="1">
                <a:latin typeface="+mn-ea"/>
              </a:rPr>
              <a:t>)</a:t>
            </a:r>
            <a:endParaRPr lang="en-US" altLang="ko-KR" b="1">
              <a:latin typeface="+mn-ea"/>
            </a:endParaRPr>
          </a:p>
          <a:p>
            <a:pPr marL="285750" indent="-285750">
              <a:lnSpc>
                <a:spcPct val="150000"/>
              </a:lnSpc>
              <a:buChar char="-"/>
              <a:defRPr lang="ko-KR" altLang="en-US"/>
            </a:pPr>
            <a:r>
              <a:rPr lang="ko-KR" altLang="en-US" b="1">
                <a:latin typeface="+mn-ea"/>
              </a:rPr>
              <a:t>협의의 사회복지시설 </a:t>
            </a:r>
            <a:r>
              <a:rPr lang="en-US" altLang="ko-KR" b="1">
                <a:latin typeface="+mn-ea"/>
              </a:rPr>
              <a:t>: “</a:t>
            </a:r>
            <a:r>
              <a:rPr lang="ko-KR" altLang="en-US" b="1">
                <a:latin typeface="+mn-ea"/>
              </a:rPr>
              <a:t>생활시설</a:t>
            </a:r>
            <a:r>
              <a:rPr lang="en-US" altLang="ko-KR" b="1">
                <a:latin typeface="+mn-ea"/>
              </a:rPr>
              <a:t>”</a:t>
            </a:r>
            <a:r>
              <a:rPr lang="ko-KR" altLang="en-US" b="1">
                <a:latin typeface="+mn-ea"/>
              </a:rPr>
              <a:t>만을 지칭</a:t>
            </a:r>
            <a:r>
              <a:rPr lang="en-US" altLang="ko-KR" b="1">
                <a:latin typeface="+mn-ea"/>
              </a:rPr>
              <a:t>(</a:t>
            </a:r>
            <a:r>
              <a:rPr lang="ko-KR" altLang="en-US" b="1">
                <a:latin typeface="+mn-ea"/>
              </a:rPr>
              <a:t>시설)</a:t>
            </a:r>
            <a:endParaRPr lang="ko-KR" altLang="en-US" b="1">
              <a:latin typeface="+mn-ea"/>
            </a:endParaRPr>
          </a:p>
          <a:p>
            <a:pPr>
              <a:lnSpc>
                <a:spcPct val="150000"/>
              </a:lnSpc>
              <a:defRPr lang="ko-KR" altLang="en-US"/>
            </a:pPr>
            <a:endParaRPr lang="en-US" altLang="ko-KR" b="1">
              <a:latin typeface="+mn-ea"/>
            </a:endParaRPr>
          </a:p>
          <a:p>
            <a:pPr>
              <a:lnSpc>
                <a:spcPct val="150000"/>
              </a:lnSpc>
              <a:defRPr lang="ko-KR" altLang="en-US"/>
            </a:pPr>
            <a:r>
              <a:rPr lang="ko-KR" altLang="ko-KR" b="1">
                <a:latin typeface="+mn-ea"/>
              </a:rPr>
              <a:t>※</a:t>
            </a:r>
            <a:r>
              <a:rPr lang="en-US" altLang="ko-KR" b="1">
                <a:latin typeface="+mn-ea"/>
              </a:rPr>
              <a:t> </a:t>
            </a:r>
            <a:r>
              <a:rPr lang="ko-KR" altLang="en-US" b="1">
                <a:solidFill>
                  <a:srgbClr val="ff0000"/>
                </a:solidFill>
                <a:latin typeface="+mn-ea"/>
              </a:rPr>
              <a:t>기관</a:t>
            </a:r>
            <a:r>
              <a:rPr lang="ko-KR" altLang="en-US" b="1">
                <a:latin typeface="+mn-ea"/>
              </a:rPr>
              <a:t> </a:t>
            </a:r>
            <a:r>
              <a:rPr lang="en-US" altLang="ko-KR" b="1">
                <a:latin typeface="+mn-ea"/>
              </a:rPr>
              <a:t>: </a:t>
            </a:r>
            <a:r>
              <a:rPr lang="ko-KR" altLang="en-US" b="1">
                <a:latin typeface="+mn-ea"/>
              </a:rPr>
              <a:t>사회적 약자에게 다양한 원조를 제공하는 사회복지의 전문직업적 인간조직이 강조된다는 점에서 시설과 구분(이용시설 중 복지관 등을 지칭)</a:t>
            </a:r>
            <a:endParaRPr lang="ko-KR" altLang="en-US" b="1">
              <a:latin typeface="+mn-ea"/>
            </a:endParaRPr>
          </a:p>
        </p:txBody>
      </p:sp>
      <p:sp>
        <p:nvSpPr>
          <p:cNvPr id="3" name="직사각형 2"/>
          <p:cNvSpPr/>
          <p:nvPr/>
        </p:nvSpPr>
        <p:spPr>
          <a:xfrm>
            <a:off x="2915816" y="1331310"/>
            <a:ext cx="1584174" cy="29749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 name="직사각형 3"/>
          <p:cNvSpPr/>
          <p:nvPr/>
        </p:nvSpPr>
        <p:spPr>
          <a:xfrm>
            <a:off x="6156176" y="2159402"/>
            <a:ext cx="1584174" cy="29749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8" name="직사각형 2"/>
          <p:cNvSpPr/>
          <p:nvPr/>
        </p:nvSpPr>
        <p:spPr>
          <a:xfrm>
            <a:off x="3239854" y="4247634"/>
            <a:ext cx="1188129" cy="29749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1"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2"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2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680"/>
            <a:ext cx="7704856" cy="5078690"/>
          </a:xfrm>
          <a:prstGeom prst="rect">
            <a:avLst/>
          </a:prstGeom>
          <a:noFill/>
        </p:spPr>
        <p:txBody>
          <a:bodyPr wrap="square">
            <a:spAutoFit/>
          </a:bodyPr>
          <a:lstStyle/>
          <a:p>
            <a:pPr>
              <a:lnSpc>
                <a:spcPct val="150000"/>
              </a:lnSpc>
              <a:defRPr lang="ko-KR" altLang="en-US"/>
            </a:pPr>
            <a:r>
              <a:rPr lang="en-US" altLang="ko-KR" sz="2000" b="1">
                <a:latin typeface="+mn-ea"/>
              </a:rPr>
              <a:t>(</a:t>
            </a:r>
            <a:r>
              <a:rPr lang="ko-KR" altLang="en-US" sz="2000" b="1">
                <a:latin typeface="+mn-ea"/>
              </a:rPr>
              <a:t>3</a:t>
            </a:r>
            <a:r>
              <a:rPr lang="en-US" altLang="ko-KR" sz="2000" b="1">
                <a:latin typeface="+mn-ea"/>
              </a:rPr>
              <a:t>) </a:t>
            </a:r>
            <a:r>
              <a:rPr lang="ko-KR" altLang="en-US" sz="2000" b="1">
                <a:latin typeface="+mn-ea"/>
              </a:rPr>
              <a:t>시설의 유형</a:t>
            </a:r>
            <a:endParaRPr lang="ko-KR" altLang="en-US" sz="2000" b="1">
              <a:latin typeface="+mn-ea"/>
            </a:endParaRPr>
          </a:p>
          <a:p>
            <a:pPr>
              <a:lnSpc>
                <a:spcPct val="150000"/>
              </a:lnSpc>
              <a:defRPr lang="ko-KR" altLang="en-US"/>
            </a:pPr>
            <a:endParaRPr lang="ko-KR" altLang="ko-KR" b="1">
              <a:latin typeface="+mn-ea"/>
            </a:endParaRPr>
          </a:p>
          <a:p>
            <a:pPr>
              <a:lnSpc>
                <a:spcPct val="150000"/>
              </a:lnSpc>
              <a:defRPr lang="ko-KR" altLang="en-US"/>
            </a:pPr>
            <a:r>
              <a:rPr lang="ko-KR" altLang="ko-KR" b="1">
                <a:latin typeface="+mn-ea"/>
              </a:rPr>
              <a:t>①</a:t>
            </a:r>
            <a:r>
              <a:rPr lang="en-US" altLang="ko-KR" b="1">
                <a:latin typeface="+mn-ea"/>
              </a:rPr>
              <a:t> </a:t>
            </a:r>
            <a:r>
              <a:rPr lang="ko-KR" altLang="en-US" b="1">
                <a:latin typeface="+mn-ea"/>
              </a:rPr>
              <a:t>설립 및 운영주체</a:t>
            </a:r>
            <a:endParaRPr lang="ko-KR" altLang="en-US" b="1">
              <a:latin typeface="+mn-ea"/>
            </a:endParaRPr>
          </a:p>
          <a:p>
            <a:pPr>
              <a:lnSpc>
                <a:spcPct val="150000"/>
              </a:lnSpc>
              <a:defRPr lang="ko-KR" altLang="en-US"/>
            </a:pPr>
            <a:r>
              <a:rPr lang="en-US" altLang="ko-KR" b="1">
                <a:latin typeface="+mn-ea"/>
              </a:rPr>
              <a:t>- </a:t>
            </a:r>
            <a:r>
              <a:rPr lang="ko-KR" altLang="en-US" b="1">
                <a:latin typeface="+mn-ea"/>
              </a:rPr>
              <a:t>국가 또는 지방자치단체</a:t>
            </a:r>
            <a:r>
              <a:rPr lang="en-US" altLang="ko-KR" b="1">
                <a:latin typeface="+mn-ea"/>
              </a:rPr>
              <a:t>, </a:t>
            </a:r>
            <a:r>
              <a:rPr lang="ko-KR" altLang="en-US" b="1">
                <a:latin typeface="+mn-ea"/>
              </a:rPr>
              <a:t>사회복지법인</a:t>
            </a:r>
            <a:r>
              <a:rPr lang="en-US" altLang="ko-KR" b="1">
                <a:latin typeface="+mn-ea"/>
              </a:rPr>
              <a:t>, </a:t>
            </a:r>
            <a:r>
              <a:rPr lang="ko-KR" altLang="en-US" b="1">
                <a:latin typeface="+mn-ea"/>
              </a:rPr>
              <a:t>비영리단체</a:t>
            </a:r>
            <a:r>
              <a:rPr lang="en-US" altLang="ko-KR" b="1">
                <a:latin typeface="+mn-ea"/>
              </a:rPr>
              <a:t>, </a:t>
            </a:r>
            <a:r>
              <a:rPr lang="ko-KR" altLang="en-US" b="1">
                <a:latin typeface="+mn-ea"/>
              </a:rPr>
              <a:t>사회단체</a:t>
            </a:r>
            <a:r>
              <a:rPr lang="en-US" altLang="ko-KR" b="1">
                <a:latin typeface="+mn-ea"/>
              </a:rPr>
              <a:t>, </a:t>
            </a:r>
            <a:r>
              <a:rPr lang="ko-KR" altLang="en-US" b="1">
                <a:latin typeface="+mn-ea"/>
              </a:rPr>
              <a:t>개인이 설치</a:t>
            </a:r>
            <a:r>
              <a:rPr lang="en-US" altLang="ko-KR" b="1">
                <a:latin typeface="+mn-ea"/>
              </a:rPr>
              <a:t>· </a:t>
            </a:r>
            <a:r>
              <a:rPr lang="ko-KR" altLang="en-US" b="1">
                <a:latin typeface="+mn-ea"/>
              </a:rPr>
              <a:t>운영 </a:t>
            </a:r>
            <a:r>
              <a:rPr lang="en-US" altLang="ko-KR" b="1">
                <a:latin typeface="+mn-ea"/>
              </a:rPr>
              <a:t>(</a:t>
            </a:r>
            <a:r>
              <a:rPr lang="ko-KR" altLang="en-US" b="1">
                <a:latin typeface="+mn-ea"/>
              </a:rPr>
              <a:t>관립관영</a:t>
            </a:r>
            <a:r>
              <a:rPr lang="en-US" altLang="ko-KR" b="1">
                <a:latin typeface="+mn-ea"/>
              </a:rPr>
              <a:t>, </a:t>
            </a:r>
            <a:r>
              <a:rPr lang="ko-KR" altLang="en-US" b="1">
                <a:latin typeface="+mn-ea"/>
              </a:rPr>
              <a:t> 관립민영</a:t>
            </a:r>
            <a:r>
              <a:rPr lang="en-US" altLang="ko-KR" b="1">
                <a:latin typeface="+mn-ea"/>
              </a:rPr>
              <a:t>, </a:t>
            </a:r>
            <a:r>
              <a:rPr lang="ko-KR" altLang="en-US" b="1">
                <a:latin typeface="+mn-ea"/>
              </a:rPr>
              <a:t> 민립민영</a:t>
            </a:r>
            <a:r>
              <a:rPr lang="en-US" altLang="ko-KR" b="1">
                <a:latin typeface="+mn-ea"/>
              </a:rPr>
              <a:t>, </a:t>
            </a:r>
            <a:r>
              <a:rPr lang="ko-KR" altLang="en-US" b="1">
                <a:latin typeface="+mn-ea"/>
              </a:rPr>
              <a:t> 민립관영</a:t>
            </a:r>
            <a:r>
              <a:rPr lang="en-US" altLang="ko-KR" b="1">
                <a:latin typeface="+mn-ea"/>
              </a:rPr>
              <a:t>)</a:t>
            </a:r>
            <a:endParaRPr lang="en-US" altLang="ko-KR" b="1">
              <a:latin typeface="+mn-ea"/>
            </a:endParaRPr>
          </a:p>
          <a:p>
            <a:pPr>
              <a:lnSpc>
                <a:spcPct val="150000"/>
              </a:lnSpc>
              <a:defRPr lang="ko-KR" altLang="en-US"/>
            </a:pPr>
            <a:endParaRPr lang="en-US" altLang="ko-KR" b="1">
              <a:latin typeface="+mn-ea"/>
            </a:endParaRPr>
          </a:p>
          <a:p>
            <a:pPr>
              <a:lnSpc>
                <a:spcPct val="150000"/>
              </a:lnSpc>
              <a:defRPr lang="ko-KR" altLang="en-US"/>
            </a:pPr>
            <a:r>
              <a:rPr lang="en-US" altLang="ko-KR" b="1">
                <a:latin typeface="+mn-ea"/>
              </a:rPr>
              <a:t>② </a:t>
            </a:r>
            <a:r>
              <a:rPr lang="ko-KR" altLang="en-US" b="1">
                <a:latin typeface="+mn-ea"/>
              </a:rPr>
              <a:t>서비스 제공장소</a:t>
            </a:r>
            <a:r>
              <a:rPr lang="en-US" altLang="ko-KR" b="1">
                <a:latin typeface="+mn-ea"/>
              </a:rPr>
              <a:t>(</a:t>
            </a:r>
            <a:r>
              <a:rPr lang="ko-KR" altLang="en-US" b="1">
                <a:latin typeface="+mn-ea"/>
              </a:rPr>
              <a:t>이용방법</a:t>
            </a:r>
            <a:r>
              <a:rPr lang="en-US" altLang="ko-KR" b="1">
                <a:latin typeface="+mn-ea"/>
              </a:rPr>
              <a:t>)</a:t>
            </a:r>
            <a:endParaRPr lang="en-US" altLang="ko-KR" b="1">
              <a:latin typeface="+mn-ea"/>
            </a:endParaRPr>
          </a:p>
          <a:p>
            <a:pPr>
              <a:lnSpc>
                <a:spcPct val="150000"/>
              </a:lnSpc>
              <a:defRPr lang="ko-KR" altLang="en-US"/>
            </a:pPr>
            <a:r>
              <a:rPr lang="en-US" altLang="ko-KR" b="1">
                <a:latin typeface="+mn-ea"/>
              </a:rPr>
              <a:t>- </a:t>
            </a:r>
            <a:r>
              <a:rPr lang="ko-KR" altLang="en-US" b="1">
                <a:latin typeface="+mn-ea"/>
              </a:rPr>
              <a:t>생활</a:t>
            </a:r>
            <a:r>
              <a:rPr lang="en-US" altLang="ko-KR" b="1">
                <a:latin typeface="+mn-ea"/>
              </a:rPr>
              <a:t>(</a:t>
            </a:r>
            <a:r>
              <a:rPr lang="ko-KR" altLang="en-US" b="1">
                <a:latin typeface="+mn-ea"/>
              </a:rPr>
              <a:t>수용</a:t>
            </a:r>
            <a:r>
              <a:rPr lang="en-US" altLang="ko-KR" b="1">
                <a:latin typeface="+mn-ea"/>
              </a:rPr>
              <a:t>)</a:t>
            </a:r>
            <a:r>
              <a:rPr lang="ko-KR" altLang="en-US" b="1">
                <a:latin typeface="+mn-ea"/>
              </a:rPr>
              <a:t>형</a:t>
            </a:r>
            <a:r>
              <a:rPr lang="en-US" altLang="ko-KR" b="1">
                <a:latin typeface="+mn-ea"/>
              </a:rPr>
              <a:t>, </a:t>
            </a:r>
            <a:r>
              <a:rPr lang="ko-KR" altLang="en-US" b="1">
                <a:latin typeface="+mn-ea"/>
              </a:rPr>
              <a:t> 이용</a:t>
            </a:r>
            <a:r>
              <a:rPr lang="en-US" altLang="ko-KR" b="1">
                <a:latin typeface="+mn-ea"/>
              </a:rPr>
              <a:t>(</a:t>
            </a:r>
            <a:r>
              <a:rPr lang="ko-KR" altLang="en-US" b="1">
                <a:latin typeface="+mn-ea"/>
              </a:rPr>
              <a:t>통원</a:t>
            </a:r>
            <a:r>
              <a:rPr lang="en-US" altLang="ko-KR" b="1">
                <a:latin typeface="+mn-ea"/>
              </a:rPr>
              <a:t>)</a:t>
            </a:r>
            <a:r>
              <a:rPr lang="ko-KR" altLang="en-US" b="1">
                <a:latin typeface="+mn-ea"/>
              </a:rPr>
              <a:t>형</a:t>
            </a:r>
            <a:r>
              <a:rPr lang="en-US" altLang="ko-KR" b="1">
                <a:latin typeface="+mn-ea"/>
              </a:rPr>
              <a:t>, </a:t>
            </a:r>
            <a:r>
              <a:rPr lang="ko-KR" altLang="en-US" b="1">
                <a:latin typeface="+mn-ea"/>
              </a:rPr>
              <a:t> 중간형</a:t>
            </a:r>
            <a:r>
              <a:rPr lang="en-US" altLang="ko-KR" b="1">
                <a:latin typeface="+mn-ea"/>
              </a:rPr>
              <a:t>(half-way house)</a:t>
            </a:r>
            <a:endParaRPr lang="en-US" altLang="ko-KR" b="1">
              <a:latin typeface="+mn-ea"/>
            </a:endParaRPr>
          </a:p>
          <a:p>
            <a:pPr>
              <a:lnSpc>
                <a:spcPct val="150000"/>
              </a:lnSpc>
              <a:defRPr lang="ko-KR" altLang="en-US"/>
            </a:pPr>
            <a:endParaRPr lang="en-US" altLang="ko-KR" b="1">
              <a:latin typeface="+mn-ea"/>
            </a:endParaRPr>
          </a:p>
          <a:p>
            <a:pPr>
              <a:lnSpc>
                <a:spcPct val="150000"/>
              </a:lnSpc>
              <a:defRPr lang="ko-KR" altLang="en-US"/>
            </a:pPr>
            <a:r>
              <a:rPr lang="en-US" altLang="ko-KR" b="1">
                <a:latin typeface="+mn-ea"/>
              </a:rPr>
              <a:t>③ </a:t>
            </a:r>
            <a:r>
              <a:rPr lang="ko-KR" altLang="en-US" b="1">
                <a:latin typeface="+mn-ea"/>
              </a:rPr>
              <a:t>비용</a:t>
            </a:r>
            <a:r>
              <a:rPr lang="en-US" altLang="ko-KR" b="1">
                <a:latin typeface="+mn-ea"/>
              </a:rPr>
              <a:t> </a:t>
            </a:r>
            <a:r>
              <a:rPr lang="ko-KR" altLang="en-US" b="1">
                <a:latin typeface="+mn-ea"/>
              </a:rPr>
              <a:t>납부 여부</a:t>
            </a:r>
            <a:endParaRPr lang="ko-KR" altLang="en-US" b="1">
              <a:latin typeface="+mn-ea"/>
            </a:endParaRPr>
          </a:p>
          <a:p>
            <a:pPr>
              <a:lnSpc>
                <a:spcPct val="150000"/>
              </a:lnSpc>
              <a:defRPr lang="ko-KR" altLang="en-US"/>
            </a:pPr>
            <a:r>
              <a:rPr lang="en-US" altLang="ko-KR" b="1">
                <a:latin typeface="+mn-ea"/>
              </a:rPr>
              <a:t>- </a:t>
            </a:r>
            <a:r>
              <a:rPr lang="ko-KR" altLang="en-US" b="1">
                <a:latin typeface="+mn-ea"/>
              </a:rPr>
              <a:t>유료</a:t>
            </a:r>
            <a:r>
              <a:rPr lang="en-US" altLang="ko-KR" b="1">
                <a:latin typeface="+mn-ea"/>
              </a:rPr>
              <a:t>, </a:t>
            </a:r>
            <a:r>
              <a:rPr lang="ko-KR" altLang="en-US" b="1">
                <a:latin typeface="+mn-ea"/>
              </a:rPr>
              <a:t> 실비</a:t>
            </a:r>
            <a:r>
              <a:rPr lang="en-US" altLang="ko-KR" b="1">
                <a:latin typeface="+mn-ea"/>
              </a:rPr>
              <a:t>, </a:t>
            </a:r>
            <a:r>
              <a:rPr lang="ko-KR" altLang="en-US" b="1">
                <a:latin typeface="+mn-ea"/>
              </a:rPr>
              <a:t> 무료시설</a:t>
            </a:r>
            <a:endParaRPr lang="ko-KR" altLang="en-US" b="1">
              <a:latin typeface="+mn-ea"/>
            </a:endParaRPr>
          </a:p>
          <a:p>
            <a:pPr>
              <a:lnSpc>
                <a:spcPct val="150000"/>
              </a:lnSpc>
              <a:defRPr lang="ko-KR" altLang="en-US"/>
            </a:pPr>
            <a:endParaRPr lang="ko-KR" altLang="en-US" b="1">
              <a:latin typeface="+mn-ea"/>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29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9572" y="4618272"/>
            <a:ext cx="2877068" cy="862956"/>
          </a:xfrm>
          <a:prstGeom prst="rect">
            <a:avLst/>
          </a:prstGeom>
        </p:spPr>
        <p:txBody>
          <a:bodyPr vert="horz" wrap="none" lIns="91439" tIns="45719" rIns="91439" bIns="45719" anchor="t">
            <a:spAutoFit/>
          </a:bodyPr>
          <a:lstStyle/>
          <a:p>
            <a:pPr>
              <a:lnSpc>
                <a:spcPct val="140000"/>
              </a:lnSpc>
              <a:defRPr lang="ko-KR" altLang="en-US"/>
            </a:pPr>
            <a:r>
              <a:rPr lang="en-US" altLang="ko-KR" b="1">
                <a:solidFill>
                  <a:schemeClr val="tx1"/>
                </a:solidFill>
                <a:latin typeface="+mn-ea"/>
              </a:rPr>
              <a:t>⑤ </a:t>
            </a:r>
            <a:r>
              <a:rPr lang="ko-KR" altLang="en-US" b="1">
                <a:solidFill>
                  <a:schemeClr val="tx1"/>
                </a:solidFill>
                <a:latin typeface="+mn-ea"/>
              </a:rPr>
              <a:t>지역사회와의 관계 측면</a:t>
            </a:r>
            <a:endParaRPr lang="ko-KR" altLang="en-US" b="1">
              <a:solidFill>
                <a:schemeClr val="tx1"/>
              </a:solidFill>
              <a:latin typeface="+mn-ea"/>
            </a:endParaRPr>
          </a:p>
          <a:p>
            <a:pPr>
              <a:lnSpc>
                <a:spcPct val="140000"/>
              </a:lnSpc>
              <a:defRPr lang="ko-KR" altLang="en-US"/>
            </a:pPr>
            <a:r>
              <a:rPr lang="en-US" altLang="ko-KR" b="1">
                <a:solidFill>
                  <a:schemeClr val="tx1"/>
                </a:solidFill>
                <a:latin typeface="+mn-ea"/>
              </a:rPr>
              <a:t>- </a:t>
            </a:r>
            <a:r>
              <a:rPr lang="ko-KR" altLang="en-US" b="1">
                <a:solidFill>
                  <a:schemeClr val="tx1"/>
                </a:solidFill>
                <a:latin typeface="+mn-ea"/>
              </a:rPr>
              <a:t>폐쇄형</a:t>
            </a:r>
            <a:r>
              <a:rPr lang="en-US" altLang="ko-KR" b="1">
                <a:solidFill>
                  <a:schemeClr val="tx1"/>
                </a:solidFill>
                <a:latin typeface="+mn-ea"/>
              </a:rPr>
              <a:t>, </a:t>
            </a:r>
            <a:r>
              <a:rPr lang="ko-KR" altLang="en-US" b="1">
                <a:solidFill>
                  <a:schemeClr val="tx1"/>
                </a:solidFill>
                <a:latin typeface="+mn-ea"/>
              </a:rPr>
              <a:t> 개방형</a:t>
            </a:r>
            <a:r>
              <a:rPr lang="en-US" altLang="ko-KR" b="1">
                <a:solidFill>
                  <a:schemeClr val="tx1"/>
                </a:solidFill>
                <a:latin typeface="+mn-ea"/>
              </a:rPr>
              <a:t>, </a:t>
            </a:r>
            <a:r>
              <a:rPr lang="ko-KR" altLang="en-US" b="1">
                <a:solidFill>
                  <a:schemeClr val="tx1"/>
                </a:solidFill>
                <a:latin typeface="+mn-ea"/>
              </a:rPr>
              <a:t> 자치형</a:t>
            </a:r>
            <a:endParaRPr lang="ko-KR" altLang="en-US" b="1">
              <a:solidFill>
                <a:schemeClr val="tx1"/>
              </a:solidFill>
              <a:latin typeface="+mn-ea"/>
            </a:endParaRPr>
          </a:p>
        </p:txBody>
      </p:sp>
      <p:sp>
        <p:nvSpPr>
          <p:cNvPr id="4" name="TextBox 1"/>
          <p:cNvSpPr txBox="1"/>
          <p:nvPr/>
        </p:nvSpPr>
        <p:spPr>
          <a:xfrm>
            <a:off x="611560" y="548680"/>
            <a:ext cx="7704856" cy="544790"/>
          </a:xfrm>
          <a:prstGeom prst="rect">
            <a:avLst/>
          </a:prstGeom>
          <a:noFill/>
        </p:spPr>
        <p:txBody>
          <a:bodyPr wrap="square">
            <a:spAutoFit/>
          </a:bodyPr>
          <a:lstStyle/>
          <a:p>
            <a:pPr>
              <a:lnSpc>
                <a:spcPct val="150000"/>
              </a:lnSpc>
              <a:defRPr lang="ko-KR" altLang="en-US"/>
            </a:pPr>
            <a:endParaRPr lang="ko-KR" altLang="en-US" sz="2000" b="1">
              <a:latin typeface="+mn-ea"/>
            </a:endParaRPr>
          </a:p>
        </p:txBody>
      </p:sp>
      <p:sp>
        <p:nvSpPr>
          <p:cNvPr id="5" name="TextBox 1"/>
          <p:cNvSpPr txBox="1"/>
          <p:nvPr/>
        </p:nvSpPr>
        <p:spPr>
          <a:xfrm>
            <a:off x="719572" y="613463"/>
            <a:ext cx="7704856" cy="3794707"/>
          </a:xfrm>
          <a:prstGeom prst="rect">
            <a:avLst/>
          </a:prstGeom>
          <a:noFill/>
        </p:spPr>
        <p:txBody>
          <a:bodyPr wrap="square">
            <a:spAutoFit/>
          </a:bodyPr>
          <a:lstStyle/>
          <a:p>
            <a:pPr>
              <a:lnSpc>
                <a:spcPct val="150000"/>
              </a:lnSpc>
              <a:defRPr lang="ko-KR" altLang="en-US"/>
            </a:pPr>
            <a:r>
              <a:rPr lang="ko-KR" altLang="en-US" b="1">
                <a:latin typeface="+mn-ea"/>
              </a:rPr>
              <a:t>④ 주요 기능</a:t>
            </a:r>
            <a:r>
              <a:rPr lang="en-US" altLang="ko-KR" b="1">
                <a:latin typeface="+mn-ea"/>
              </a:rPr>
              <a:t> </a:t>
            </a:r>
            <a:r>
              <a:rPr lang="ko-KR" altLang="en-US" b="1">
                <a:latin typeface="+mn-ea"/>
              </a:rPr>
              <a:t>측면</a:t>
            </a:r>
            <a:endParaRPr lang="ko-KR" altLang="en-US" b="1">
              <a:latin typeface="+mn-ea"/>
            </a:endParaRPr>
          </a:p>
          <a:p>
            <a:pPr>
              <a:lnSpc>
                <a:spcPct val="150000"/>
              </a:lnSpc>
              <a:defRPr lang="ko-KR" altLang="en-US"/>
            </a:pPr>
            <a:r>
              <a:rPr lang="ko-KR" altLang="en-US" b="1">
                <a:latin typeface="+mn-ea"/>
              </a:rPr>
              <a:t>- 전문적 원조 기능 </a:t>
            </a:r>
            <a:r>
              <a:rPr lang="en-US" altLang="ko-KR" b="1">
                <a:latin typeface="+mn-ea"/>
              </a:rPr>
              <a:t>(</a:t>
            </a:r>
            <a:r>
              <a:rPr lang="ko-KR" altLang="en-US" b="1">
                <a:latin typeface="+mn-ea"/>
              </a:rPr>
              <a:t>치료</a:t>
            </a:r>
            <a:r>
              <a:rPr lang="en-US" altLang="ko-KR" b="1">
                <a:latin typeface="+mn-ea"/>
              </a:rPr>
              <a:t>·</a:t>
            </a:r>
            <a:r>
              <a:rPr lang="ko-KR" altLang="en-US" b="1">
                <a:latin typeface="+mn-ea"/>
              </a:rPr>
              <a:t>간호</a:t>
            </a:r>
            <a:r>
              <a:rPr lang="en-US" altLang="ko-KR" b="1">
                <a:latin typeface="+mn-ea"/>
              </a:rPr>
              <a:t>·</a:t>
            </a:r>
            <a:r>
              <a:rPr lang="ko-KR" altLang="en-US" b="1">
                <a:latin typeface="+mn-ea"/>
              </a:rPr>
              <a:t>재활</a:t>
            </a:r>
            <a:r>
              <a:rPr lang="en-US" altLang="ko-KR" b="1">
                <a:latin typeface="+mn-ea"/>
              </a:rPr>
              <a:t>)</a:t>
            </a:r>
            <a:endParaRPr lang="en-US" altLang="ko-KR" b="1">
              <a:latin typeface="+mn-ea"/>
            </a:endParaRPr>
          </a:p>
          <a:p>
            <a:pPr>
              <a:lnSpc>
                <a:spcPct val="150000"/>
              </a:lnSpc>
              <a:defRPr lang="ko-KR" altLang="en-US"/>
            </a:pPr>
            <a:r>
              <a:rPr lang="ko-KR" altLang="en-US" b="1">
                <a:latin typeface="+mn-ea"/>
              </a:rPr>
              <a:t>-</a:t>
            </a:r>
            <a:r>
              <a:rPr lang="en-US" altLang="ko-KR" b="1">
                <a:latin typeface="+mn-ea"/>
              </a:rPr>
              <a:t> </a:t>
            </a:r>
            <a:r>
              <a:rPr lang="ko-KR" altLang="en-US" b="1">
                <a:latin typeface="+mn-ea"/>
              </a:rPr>
              <a:t>가족대체적 기능</a:t>
            </a:r>
            <a:r>
              <a:rPr lang="en-US" altLang="ko-KR" b="1">
                <a:latin typeface="+mn-ea"/>
              </a:rPr>
              <a:t>(</a:t>
            </a:r>
            <a:r>
              <a:rPr lang="ko-KR" altLang="en-US" b="1">
                <a:latin typeface="+mn-ea"/>
              </a:rPr>
              <a:t>부양 기능의 대체</a:t>
            </a:r>
            <a:r>
              <a:rPr lang="en-US" altLang="ko-KR" b="1">
                <a:latin typeface="+mn-ea"/>
              </a:rPr>
              <a:t>)</a:t>
            </a:r>
            <a:endParaRPr lang="en-US" altLang="ko-KR" b="1">
              <a:latin typeface="+mn-ea"/>
            </a:endParaRPr>
          </a:p>
          <a:p>
            <a:pPr>
              <a:lnSpc>
                <a:spcPct val="150000"/>
              </a:lnSpc>
              <a:defRPr lang="ko-KR" altLang="en-US"/>
            </a:pPr>
            <a:r>
              <a:rPr lang="ko-KR" altLang="en-US" b="1">
                <a:latin typeface="+mn-ea"/>
              </a:rPr>
              <a:t>- 기초적 기능 (처우 개선 기능)</a:t>
            </a:r>
            <a:endParaRPr lang="ko-KR" altLang="en-US" b="1">
              <a:latin typeface="+mn-ea"/>
            </a:endParaRPr>
          </a:p>
          <a:p>
            <a:pPr>
              <a:lnSpc>
                <a:spcPct val="150000"/>
              </a:lnSpc>
              <a:defRPr lang="ko-KR" altLang="en-US"/>
            </a:pPr>
            <a:r>
              <a:rPr lang="ko-KR" altLang="en-US" b="1">
                <a:latin typeface="+mn-ea"/>
              </a:rPr>
              <a:t>- 고유적 기능 (이용인의 권익 옹호, 친권 대행, 후견 등의 기능)</a:t>
            </a:r>
            <a:endParaRPr lang="ko-KR" altLang="en-US" b="1">
              <a:latin typeface="+mn-ea"/>
            </a:endParaRPr>
          </a:p>
          <a:p>
            <a:pPr>
              <a:lnSpc>
                <a:spcPct val="150000"/>
              </a:lnSpc>
              <a:defRPr lang="ko-KR" altLang="en-US"/>
            </a:pPr>
            <a:r>
              <a:rPr lang="ko-KR" altLang="en-US" b="1">
                <a:latin typeface="+mn-ea"/>
              </a:rPr>
              <a:t>- 조정 개발 기능과 파생적 기능</a:t>
            </a:r>
            <a:endParaRPr lang="ko-KR" altLang="en-US" b="1">
              <a:latin typeface="+mn-ea"/>
            </a:endParaRPr>
          </a:p>
          <a:p>
            <a:pPr>
              <a:lnSpc>
                <a:spcPct val="150000"/>
              </a:lnSpc>
              <a:defRPr lang="ko-KR" altLang="en-US"/>
            </a:pPr>
            <a:r>
              <a:rPr lang="ko-KR" altLang="en-US" b="1">
                <a:latin typeface="+mn-ea"/>
              </a:rPr>
              <a:t> </a:t>
            </a:r>
            <a:endParaRPr lang="ko-KR" altLang="en-US" b="1">
              <a:latin typeface="+mn-ea"/>
            </a:endParaRPr>
          </a:p>
          <a:p>
            <a:pPr>
              <a:lnSpc>
                <a:spcPct val="150000"/>
              </a:lnSpc>
              <a:defRPr lang="ko-KR" altLang="en-US"/>
            </a:pPr>
            <a:r>
              <a:rPr lang="ko-KR" altLang="en-US" b="1">
                <a:solidFill>
                  <a:srgbClr val="0000ff"/>
                </a:solidFill>
                <a:latin typeface="+mn-ea"/>
              </a:rPr>
              <a:t>※이용인의 보호</a:t>
            </a:r>
            <a:r>
              <a:rPr lang="en-US" altLang="ko-KR" b="1">
                <a:solidFill>
                  <a:srgbClr val="0000ff"/>
                </a:solidFill>
                <a:latin typeface="+mn-ea"/>
              </a:rPr>
              <a:t>･</a:t>
            </a:r>
            <a:r>
              <a:rPr lang="ko-KR" altLang="en-US" b="1">
                <a:solidFill>
                  <a:srgbClr val="0000ff"/>
                </a:solidFill>
                <a:latin typeface="+mn-ea"/>
              </a:rPr>
              <a:t>재활</a:t>
            </a:r>
            <a:r>
              <a:rPr lang="en-US" altLang="ko-KR" b="1">
                <a:solidFill>
                  <a:srgbClr val="0000ff"/>
                </a:solidFill>
                <a:latin typeface="+mn-ea"/>
              </a:rPr>
              <a:t>･</a:t>
            </a:r>
            <a:r>
              <a:rPr lang="ko-KR" altLang="en-US" b="1">
                <a:solidFill>
                  <a:srgbClr val="0000ff"/>
                </a:solidFill>
                <a:latin typeface="+mn-ea"/>
              </a:rPr>
              <a:t>자립을 지원하는 고유의 기능과 지역사회의 자원이</a:t>
            </a:r>
            <a:endParaRPr lang="ko-KR" altLang="en-US" b="1">
              <a:solidFill>
                <a:srgbClr val="0000ff"/>
              </a:solidFill>
              <a:latin typeface="+mn-ea"/>
            </a:endParaRPr>
          </a:p>
          <a:p>
            <a:pPr>
              <a:lnSpc>
                <a:spcPct val="150000"/>
              </a:lnSpc>
              <a:defRPr lang="ko-KR" altLang="en-US"/>
            </a:pPr>
            <a:r>
              <a:rPr lang="ko-KR" altLang="en-US" b="1">
                <a:solidFill>
                  <a:srgbClr val="0000ff"/>
                </a:solidFill>
                <a:latin typeface="+mn-ea"/>
              </a:rPr>
              <a:t>  되어 사회복지센터로서의 사회적 기능</a:t>
            </a:r>
            <a:r>
              <a:rPr lang="en-US" altLang="ko-KR" b="1">
                <a:solidFill>
                  <a:srgbClr val="0000ff"/>
                </a:solidFill>
                <a:latin typeface="+mn-ea"/>
              </a:rPr>
              <a:t> </a:t>
            </a:r>
            <a:endParaRPr lang="en-US" altLang="ko-KR" b="1">
              <a:solidFill>
                <a:srgbClr val="0000ff"/>
              </a:solidFill>
              <a:latin typeface="+mn-ea"/>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graphicFrame>
        <p:nvGraphicFramePr>
          <p:cNvPr id="3" name="표 2"/>
          <p:cNvGraphicFramePr>
            <a:graphicFrameLocks noGrp="1"/>
          </p:cNvGraphicFramePr>
          <p:nvPr/>
        </p:nvGraphicFramePr>
        <p:xfrm>
          <a:off x="575556" y="944724"/>
          <a:ext cx="8016546" cy="5080995"/>
        </p:xfrm>
        <a:graphic>
          <a:graphicData uri="http://schemas.openxmlformats.org/drawingml/2006/table">
            <a:tbl>
              <a:tblPr firstRow="1" bandRow="1">
                <a:tableStyleId>{01A66EDD-3DAB-4C5B-A090-DC80EC1FD486}</a:tableStyleId>
              </a:tblPr>
              <a:tblGrid>
                <a:gridCol w="813646"/>
                <a:gridCol w="1831371"/>
                <a:gridCol w="1531425"/>
                <a:gridCol w="1531424"/>
                <a:gridCol w="2308680"/>
              </a:tblGrid>
              <a:tr h="247468">
                <a:tc rowSpan="2">
                  <a:txBody>
                    <a:bodyPr vert="horz" lIns="91440" tIns="45720" rIns="91440" bIns="45720" anchor="ctr" anchorCtr="0"/>
                    <a:p>
                      <a:pPr algn="ctr">
                        <a:defRPr lang="ko-KR" altLang="en-US"/>
                      </a:pPr>
                      <a:r>
                        <a:rPr lang="ko-KR" altLang="en-US" sz="1200">
                          <a:solidFill>
                            <a:schemeClr val="tx1"/>
                          </a:solidFill>
                        </a:rPr>
                        <a:t>소관</a:t>
                      </a:r>
                      <a:endParaRPr lang="ko-KR" altLang="en-US" sz="1200">
                        <a:solidFill>
                          <a:schemeClr val="tx1"/>
                        </a:solidFill>
                      </a:endParaRPr>
                    </a:p>
                    <a:p>
                      <a:pPr algn="ctr">
                        <a:defRPr lang="ko-KR" altLang="en-US"/>
                      </a:pPr>
                      <a:r>
                        <a:rPr lang="ko-KR" altLang="en-US" sz="1200">
                          <a:solidFill>
                            <a:schemeClr val="tx1"/>
                          </a:solidFill>
                        </a:rPr>
                        <a:t>부처</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rowSpan="2">
                  <a:txBody>
                    <a:bodyPr vert="horz" lIns="91440" tIns="45720" rIns="91440" bIns="45720" anchor="ctr" anchorCtr="0"/>
                    <a:p>
                      <a:pPr algn="ctr">
                        <a:defRPr lang="ko-KR" altLang="en-US"/>
                      </a:pPr>
                      <a:r>
                        <a:rPr lang="ko-KR" altLang="en-US" sz="1200">
                          <a:solidFill>
                            <a:schemeClr val="tx1"/>
                          </a:solidFill>
                        </a:rPr>
                        <a:t>시설종류</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gridSpan="2">
                  <a:txBody>
                    <a:bodyPr vert="horz" lIns="91440" tIns="45720" rIns="91440" bIns="45720" anchor="ctr" anchorCtr="0"/>
                    <a:p>
                      <a:pPr algn="ctr">
                        <a:defRPr lang="ko-KR" altLang="en-US"/>
                      </a:pPr>
                      <a:r>
                        <a:rPr lang="ko-KR" altLang="en-US" sz="1200">
                          <a:solidFill>
                            <a:schemeClr val="tx1"/>
                          </a:solidFill>
                        </a:rPr>
                        <a:t>세부종류</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tc>
                <a:tc rowSpan="2">
                  <a:txBody>
                    <a:bodyPr vert="horz" lIns="91440" tIns="45720" rIns="91440" bIns="45720" anchor="ctr" anchorCtr="0"/>
                    <a:p>
                      <a:pPr algn="ctr">
                        <a:defRPr lang="ko-KR" altLang="en-US"/>
                      </a:pPr>
                      <a:r>
                        <a:rPr lang="ko-KR" altLang="en-US" sz="1200">
                          <a:solidFill>
                            <a:schemeClr val="tx1"/>
                          </a:solidFill>
                        </a:rPr>
                        <a:t>관련법</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247468">
                <a:tc vMerge="1">
                  <a:txBody>
                    <a:bodyPr/>
                    <a:p>
                      <a:pPr>
                        <a:defRPr lang="ko-KR" altLang="en-US"/>
                      </a:pPr>
                      <a:endParaRPr lang="ko-KR" altLang="en-US"/>
                    </a:p>
                  </a:txBody>
                  <a:tcPr marL="91440" marR="91440"/>
                </a:tc>
                <a:tc vMerge="1">
                  <a:txBody>
                    <a:bodyPr/>
                    <a:p>
                      <a:pPr>
                        <a:defRPr lang="ko-KR" altLang="en-US"/>
                      </a:pPr>
                      <a:endParaRPr lang="ko-KR" altLang="en-US"/>
                    </a:p>
                  </a:txBody>
                  <a:tcPr marL="91440" marR="91440"/>
                </a:tc>
                <a:tc>
                  <a:txBody>
                    <a:bodyPr vert="horz" lIns="91440" tIns="45720" rIns="91440" bIns="45720" anchor="ctr" anchorCtr="0"/>
                    <a:p>
                      <a:pPr algn="ctr">
                        <a:defRPr lang="ko-KR" altLang="en-US"/>
                      </a:pPr>
                      <a:r>
                        <a:rPr lang="ko-KR" altLang="en-US" sz="1200" b="1"/>
                        <a:t>생활시설</a:t>
                      </a:r>
                      <a:endParaRPr lang="ko-KR" altLang="en-US" sz="1200" b="1"/>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91440" tIns="45720" rIns="91440" bIns="45720" anchor="ctr" anchorCtr="0"/>
                    <a:p>
                      <a:pPr algn="ctr">
                        <a:defRPr lang="ko-KR" altLang="en-US"/>
                      </a:pPr>
                      <a:r>
                        <a:rPr lang="ko-KR" altLang="en-US" sz="1200" b="1"/>
                        <a:t>이용시설</a:t>
                      </a:r>
                      <a:endParaRPr lang="ko-KR" altLang="en-US" sz="1200" b="1"/>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588735">
                <a:tc rowSpan="10">
                  <a:txBody>
                    <a:bodyPr vert="horz" lIns="91440" tIns="45720" rIns="91440" bIns="45720" anchor="ctr" anchorCtr="0"/>
                    <a:p>
                      <a:pPr algn="ctr">
                        <a:defRPr lang="ko-KR" altLang="en-US"/>
                      </a:pPr>
                      <a:r>
                        <a:rPr lang="ko-KR" altLang="en-US" sz="1400"/>
                        <a:t>보</a:t>
                      </a:r>
                      <a:r>
                        <a:rPr lang="ko-KR" altLang="en-US" sz="1300"/>
                        <a:t>건</a:t>
                      </a:r>
                      <a:endParaRPr lang="ko-KR" altLang="en-US" sz="1300"/>
                    </a:p>
                    <a:p>
                      <a:pPr algn="ctr">
                        <a:defRPr lang="ko-KR" altLang="en-US"/>
                      </a:pPr>
                      <a:r>
                        <a:rPr lang="ko-KR" altLang="en-US" sz="1300"/>
                        <a:t>복</a:t>
                      </a:r>
                      <a:r>
                        <a:rPr lang="ko-KR" altLang="en-US" sz="1400"/>
                        <a:t>지부</a:t>
                      </a:r>
                      <a:endParaRPr lang="ko-KR" altLang="en-US" sz="1400"/>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노인복지시설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◦노인주거복지시설</a:t>
                      </a:r>
                      <a:endParaRPr lang="ko-KR" altLang="en-US" sz="900"/>
                    </a:p>
                    <a:p>
                      <a:pPr>
                        <a:defRPr lang="ko-KR" altLang="en-US"/>
                      </a:pPr>
                      <a:r>
                        <a:rPr lang="ko-KR" altLang="en-US" sz="900"/>
                        <a:t>◦노인의료복지시설</a:t>
                      </a:r>
                      <a:endParaRPr lang="ko-KR" altLang="en-US" sz="900"/>
                    </a:p>
                    <a:p>
                      <a:pPr>
                        <a:defRPr lang="ko-KR" altLang="en-US"/>
                      </a:pPr>
                      <a:r>
                        <a:rPr lang="ko-KR" altLang="en-US" sz="900"/>
                        <a:t>◦학대피해노인전용쉼터</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◦재가노인복지시설</a:t>
                      </a:r>
                      <a:endParaRPr lang="ko-KR" altLang="en-US" sz="900"/>
                    </a:p>
                    <a:p>
                      <a:pPr>
                        <a:defRPr lang="ko-KR" altLang="en-US"/>
                      </a:pPr>
                      <a:r>
                        <a:rPr lang="ko-KR" altLang="en-US" sz="900"/>
                        <a:t>◦노인여가복지시설</a:t>
                      </a:r>
                      <a:endParaRPr lang="ko-KR" altLang="en-US" sz="900"/>
                    </a:p>
                    <a:p>
                      <a:pPr>
                        <a:defRPr lang="ko-KR" altLang="en-US"/>
                      </a:pPr>
                      <a:r>
                        <a:rPr lang="ko-KR" altLang="en-US" sz="900"/>
                        <a:t>◦노인보호전문기관</a:t>
                      </a:r>
                      <a:endParaRPr lang="ko-KR" altLang="en-US" sz="900"/>
                    </a:p>
                    <a:p>
                      <a:pPr>
                        <a:defRPr lang="ko-KR" altLang="en-US"/>
                      </a:pPr>
                      <a:r>
                        <a:rPr lang="ko-KR" altLang="en-US" sz="900"/>
                        <a:t>◦노인일자리지원기관</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000"/>
                        <a:t>노인복지법</a:t>
                      </a:r>
                      <a:endParaRPr lang="ko-KR" altLang="en-US" sz="10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341085">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복합노인복지시설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gridSpan="2">
                  <a:txBody>
                    <a:bodyPr vert="horz" lIns="36000" tIns="0" rIns="0" bIns="0" anchor="ctr" anchorCtr="0"/>
                    <a:p>
                      <a:pPr>
                        <a:defRPr lang="ko-KR" altLang="en-US"/>
                      </a:pPr>
                      <a:r>
                        <a:rPr lang="ko-KR" altLang="en-US" sz="900"/>
                        <a:t>◦농어촌 지역에 한해 「노인복지법」제31조 노인복지시설을 종합적으로 배치한 복합노인복지시설을 설치･운영가능</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000"/>
                        <a:t>농어촌 주민의 보건복지 증진을 위한 </a:t>
                      </a:r>
                      <a:endParaRPr lang="ko-KR" altLang="en-US" sz="1000"/>
                    </a:p>
                    <a:p>
                      <a:pPr algn="ctr">
                        <a:defRPr lang="ko-KR" altLang="en-US"/>
                      </a:pPr>
                      <a:r>
                        <a:rPr lang="ko-KR" altLang="en-US" sz="1000"/>
                        <a:t>특별법</a:t>
                      </a:r>
                      <a:endParaRPr lang="ko-KR" altLang="en-US" sz="10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722085">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아동복지시설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◦아동양육시설</a:t>
                      </a:r>
                      <a:endParaRPr lang="ko-KR" altLang="en-US" sz="900"/>
                    </a:p>
                    <a:p>
                      <a:pPr>
                        <a:defRPr lang="ko-KR" altLang="en-US"/>
                      </a:pPr>
                      <a:r>
                        <a:rPr lang="ko-KR" altLang="en-US" sz="900"/>
                        <a:t>◦아동일시보호시설</a:t>
                      </a:r>
                      <a:endParaRPr lang="ko-KR" altLang="en-US" sz="900"/>
                    </a:p>
                    <a:p>
                      <a:pPr>
                        <a:defRPr lang="ko-KR" altLang="en-US"/>
                      </a:pPr>
                      <a:r>
                        <a:rPr lang="ko-KR" altLang="en-US" sz="900"/>
                        <a:t>◦아동보호치료시설</a:t>
                      </a:r>
                      <a:endParaRPr lang="ko-KR" altLang="en-US" sz="900"/>
                    </a:p>
                    <a:p>
                      <a:pPr>
                        <a:defRPr lang="ko-KR" altLang="en-US"/>
                      </a:pPr>
                      <a:r>
                        <a:rPr lang="ko-KR" altLang="en-US" sz="900"/>
                        <a:t>◦자립지원시설</a:t>
                      </a:r>
                      <a:endParaRPr lang="ko-KR" altLang="en-US" sz="900"/>
                    </a:p>
                    <a:p>
                      <a:pPr>
                        <a:defRPr lang="ko-KR" altLang="en-US"/>
                      </a:pPr>
                      <a:r>
                        <a:rPr lang="ko-KR" altLang="en-US" sz="900"/>
                        <a:t>◦공동생활가정</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◦아동상담소</a:t>
                      </a:r>
                      <a:endParaRPr lang="ko-KR" altLang="en-US" sz="900"/>
                    </a:p>
                    <a:p>
                      <a:pPr>
                        <a:defRPr lang="ko-KR" altLang="en-US"/>
                      </a:pPr>
                      <a:r>
                        <a:rPr lang="ko-KR" altLang="en-US" sz="900"/>
                        <a:t>◦아동전용시설</a:t>
                      </a:r>
                      <a:endParaRPr lang="ko-KR" altLang="en-US" sz="900"/>
                    </a:p>
                    <a:p>
                      <a:pPr>
                        <a:defRPr lang="ko-KR" altLang="en-US"/>
                      </a:pPr>
                      <a:r>
                        <a:rPr lang="ko-KR" altLang="en-US" sz="900"/>
                        <a:t>◦지역아동센터</a:t>
                      </a:r>
                      <a:endParaRPr lang="ko-KR" altLang="en-US" sz="900"/>
                    </a:p>
                    <a:p>
                      <a:pPr>
                        <a:defRPr lang="ko-KR" altLang="en-US"/>
                      </a:pPr>
                      <a:r>
                        <a:rPr lang="ko-KR" altLang="en-US" sz="900"/>
                        <a:t>◦아동보호전문기관</a:t>
                      </a:r>
                      <a:endParaRPr lang="ko-KR" altLang="en-US" sz="900"/>
                    </a:p>
                    <a:p>
                      <a:pPr>
                        <a:defRPr lang="ko-KR" altLang="en-US"/>
                      </a:pPr>
                      <a:r>
                        <a:rPr lang="ko-KR" altLang="en-US" sz="900"/>
                        <a:t>◦가정위탁지원센터</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아동복지법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722085">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장애인복지시설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◦장애유형벌 거주시설</a:t>
                      </a:r>
                      <a:endParaRPr lang="ko-KR" altLang="en-US" sz="900"/>
                    </a:p>
                    <a:p>
                      <a:pPr>
                        <a:defRPr lang="ko-KR" altLang="en-US"/>
                      </a:pPr>
                      <a:r>
                        <a:rPr lang="ko-KR" altLang="en-US" sz="900"/>
                        <a:t>◦중증장애인 거주시설</a:t>
                      </a:r>
                      <a:endParaRPr lang="ko-KR" altLang="en-US" sz="900"/>
                    </a:p>
                    <a:p>
                      <a:pPr>
                        <a:defRPr lang="ko-KR" altLang="en-US"/>
                      </a:pPr>
                      <a:r>
                        <a:rPr lang="ko-KR" altLang="en-US" sz="900"/>
                        <a:t>◦장애영유아 거주시설</a:t>
                      </a:r>
                      <a:endParaRPr lang="ko-KR" altLang="en-US" sz="900"/>
                    </a:p>
                    <a:p>
                      <a:pPr>
                        <a:defRPr lang="ko-KR" altLang="en-US"/>
                      </a:pPr>
                      <a:r>
                        <a:rPr lang="ko-KR" altLang="en-US" sz="900"/>
                        <a:t>◦장애인단기 거주시설</a:t>
                      </a:r>
                      <a:endParaRPr lang="ko-KR" altLang="en-US" sz="900"/>
                    </a:p>
                    <a:p>
                      <a:pPr>
                        <a:defRPr lang="ko-KR" altLang="en-US"/>
                      </a:pPr>
                      <a:r>
                        <a:rPr lang="ko-KR" altLang="en-US" sz="900"/>
                        <a:t>◦장애인공동생활가정</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◦장애인지역사회재활시설</a:t>
                      </a:r>
                      <a:endParaRPr lang="ko-KR" altLang="en-US" sz="900"/>
                    </a:p>
                    <a:p>
                      <a:pPr>
                        <a:defRPr lang="ko-KR" altLang="en-US"/>
                      </a:pPr>
                      <a:r>
                        <a:rPr lang="ko-KR" altLang="en-US" sz="900"/>
                        <a:t>◦장애인직업재활시설</a:t>
                      </a:r>
                      <a:endParaRPr lang="ko-KR" altLang="en-US" sz="900"/>
                    </a:p>
                    <a:p>
                      <a:pPr>
                        <a:defRPr lang="ko-KR" altLang="en-US"/>
                      </a:pPr>
                      <a:r>
                        <a:rPr lang="ko-KR" altLang="en-US" sz="900"/>
                        <a:t>◦장애인의료재활시설</a:t>
                      </a:r>
                      <a:endParaRPr lang="ko-KR" altLang="en-US" sz="900"/>
                    </a:p>
                    <a:p>
                      <a:pPr>
                        <a:defRPr lang="ko-KR" altLang="en-US"/>
                      </a:pPr>
                      <a:r>
                        <a:rPr lang="ko-KR" altLang="en-US" sz="900"/>
                        <a:t>◦장애인생산품판매시설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장애인복지법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211182">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어린이집</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◦어린이집</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영유아보육법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211182">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정신보건시설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◦정신요양시설</a:t>
                      </a:r>
                      <a:endParaRPr lang="ko-KR" altLang="en-US" sz="900"/>
                    </a:p>
                    <a:p>
                      <a:pPr>
                        <a:defRPr lang="ko-KR" altLang="en-US"/>
                      </a:pPr>
                      <a:r>
                        <a:rPr lang="ko-KR" altLang="en-US" sz="900"/>
                        <a:t>◦정신재활시설 중 생활시설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◦정신재활시설 중 이용시설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정신건강증진 및 정신질환자 </a:t>
                      </a:r>
                      <a:endParaRPr lang="ko-KR" altLang="en-US" sz="1100"/>
                    </a:p>
                    <a:p>
                      <a:pPr algn="ctr">
                        <a:defRPr lang="ko-KR" altLang="en-US"/>
                      </a:pPr>
                      <a:r>
                        <a:rPr lang="ko-KR" altLang="en-US" sz="1100"/>
                        <a:t>복지서비스 지원에 관한 법률</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211182">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노숙인시설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◦노숙인자활시설</a:t>
                      </a:r>
                      <a:endParaRPr lang="ko-KR" altLang="en-US" sz="900"/>
                    </a:p>
                    <a:p>
                      <a:pPr>
                        <a:defRPr lang="ko-KR" altLang="en-US"/>
                      </a:pPr>
                      <a:r>
                        <a:rPr lang="ko-KR" altLang="en-US" sz="900"/>
                        <a:t>◦노숙인재활시설</a:t>
                      </a:r>
                      <a:endParaRPr lang="ko-KR" altLang="en-US" sz="900"/>
                    </a:p>
                    <a:p>
                      <a:pPr>
                        <a:defRPr lang="ko-KR" altLang="en-US"/>
                      </a:pPr>
                      <a:r>
                        <a:rPr lang="ko-KR" altLang="en-US" sz="900"/>
                        <a:t>◦노숙인요양시설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◦노숙인종합지원센터</a:t>
                      </a:r>
                      <a:endParaRPr lang="ko-KR" altLang="en-US" sz="900"/>
                    </a:p>
                    <a:p>
                      <a:pPr>
                        <a:defRPr lang="ko-KR" altLang="en-US"/>
                      </a:pPr>
                      <a:r>
                        <a:rPr lang="ko-KR" altLang="en-US" sz="900"/>
                        <a:t>◦노숙인일시보호시설</a:t>
                      </a:r>
                      <a:endParaRPr lang="ko-KR" altLang="en-US" sz="900"/>
                    </a:p>
                    <a:p>
                      <a:pPr>
                        <a:defRPr lang="ko-KR" altLang="en-US"/>
                      </a:pPr>
                      <a:r>
                        <a:rPr lang="ko-KR" altLang="en-US" sz="900"/>
                        <a:t>◦노숙인진료시설</a:t>
                      </a:r>
                      <a:endParaRPr lang="ko-KR" altLang="en-US" sz="900"/>
                    </a:p>
                    <a:p>
                      <a:pPr>
                        <a:defRPr lang="ko-KR" altLang="en-US"/>
                      </a:pPr>
                      <a:r>
                        <a:rPr lang="ko-KR" altLang="en-US" sz="900"/>
                        <a:t>◦노숙인급식시설</a:t>
                      </a:r>
                      <a:endParaRPr lang="ko-KR" altLang="en-US" sz="900"/>
                    </a:p>
                    <a:p>
                      <a:pPr>
                        <a:defRPr lang="ko-KR" altLang="en-US"/>
                      </a:pPr>
                      <a:r>
                        <a:rPr lang="ko-KR" altLang="en-US" sz="900"/>
                        <a:t>◦쪽방상담소</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노숙인 등의 복지 및 자립지원에 </a:t>
                      </a:r>
                      <a:endParaRPr lang="ko-KR" altLang="en-US" sz="1100"/>
                    </a:p>
                    <a:p>
                      <a:pPr algn="ctr">
                        <a:defRPr lang="ko-KR" altLang="en-US"/>
                      </a:pPr>
                      <a:r>
                        <a:rPr lang="ko-KR" altLang="en-US" sz="1100"/>
                        <a:t>관한 법률</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439782">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사회복지관</a:t>
                      </a:r>
                      <a:endParaRPr lang="ko-KR" altLang="en-US" sz="1500"/>
                    </a:p>
                    <a:p>
                      <a:pPr algn="ctr">
                        <a:defRPr lang="ko-KR" altLang="en-US"/>
                      </a:pPr>
                      <a:r>
                        <a:rPr lang="ko-KR" altLang="en-US" sz="1500"/>
                        <a:t>결핵･한센시설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◦결핵･한센 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◦사회복지관</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사회복지사업법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211182">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지역자활센터</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◦지역자활센터</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국민기초생활보장법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211182">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다함께돌봄센터</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◦다함께돌봄센터</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아동복지법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bl>
          </a:graphicData>
        </a:graphic>
      </p:graphicFrame>
      <p:sp>
        <p:nvSpPr>
          <p:cNvPr id="4" name="TextBox 3"/>
          <p:cNvSpPr txBox="1"/>
          <p:nvPr/>
        </p:nvSpPr>
        <p:spPr>
          <a:xfrm>
            <a:off x="611557" y="476672"/>
            <a:ext cx="7956884" cy="359623"/>
          </a:xfrm>
          <a:prstGeom prst="rect">
            <a:avLst/>
          </a:prstGeom>
        </p:spPr>
        <p:txBody>
          <a:bodyPr wrap="square">
            <a:spAutoFit/>
          </a:bodyPr>
          <a:lstStyle/>
          <a:p>
            <a:pPr>
              <a:defRPr lang="ko-KR" altLang="en-US"/>
            </a:pPr>
            <a:r>
              <a:rPr lang="ko-KR" altLang="en-US" b="1"/>
              <a:t>&lt;사회복지시설의 종류&gt;                                     &lt;보건복지부, 2020&gt;</a:t>
            </a:r>
            <a:endParaRPr lang="ko-KR" altLang="en-US" b="1"/>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graphicFrame>
        <p:nvGraphicFramePr>
          <p:cNvPr id="3" name="표 2"/>
          <p:cNvGraphicFramePr>
            <a:graphicFrameLocks noGrp="1"/>
          </p:cNvGraphicFramePr>
          <p:nvPr/>
        </p:nvGraphicFramePr>
        <p:xfrm>
          <a:off x="575556" y="1139520"/>
          <a:ext cx="8022442" cy="4809760"/>
        </p:xfrm>
        <a:graphic>
          <a:graphicData uri="http://schemas.openxmlformats.org/drawingml/2006/table">
            <a:tbl>
              <a:tblPr firstRow="1" bandRow="1">
                <a:tableStyleId>{01A66EDD-3DAB-4C5B-A090-DC80EC1FD486}</a:tableStyleId>
              </a:tblPr>
              <a:tblGrid>
                <a:gridCol w="813646"/>
                <a:gridCol w="1831371"/>
                <a:gridCol w="1531425"/>
                <a:gridCol w="1531424"/>
                <a:gridCol w="2314576"/>
              </a:tblGrid>
              <a:tr h="247468">
                <a:tc rowSpan="2">
                  <a:txBody>
                    <a:bodyPr vert="horz" lIns="91440" tIns="45720" rIns="91440" bIns="45720" anchor="ctr" anchorCtr="0"/>
                    <a:p>
                      <a:pPr algn="ctr">
                        <a:defRPr lang="ko-KR" altLang="en-US"/>
                      </a:pPr>
                      <a:r>
                        <a:rPr lang="ko-KR" altLang="en-US" sz="1200">
                          <a:solidFill>
                            <a:schemeClr val="tx1"/>
                          </a:solidFill>
                        </a:rPr>
                        <a:t>소관</a:t>
                      </a:r>
                      <a:endParaRPr lang="ko-KR" altLang="en-US" sz="1200">
                        <a:solidFill>
                          <a:schemeClr val="tx1"/>
                        </a:solidFill>
                      </a:endParaRPr>
                    </a:p>
                    <a:p>
                      <a:pPr algn="ctr">
                        <a:defRPr lang="ko-KR" altLang="en-US"/>
                      </a:pPr>
                      <a:r>
                        <a:rPr lang="ko-KR" altLang="en-US" sz="1200">
                          <a:solidFill>
                            <a:schemeClr val="tx1"/>
                          </a:solidFill>
                        </a:rPr>
                        <a:t>부처</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rowSpan="2">
                  <a:txBody>
                    <a:bodyPr vert="horz" lIns="91440" tIns="45720" rIns="91440" bIns="45720" anchor="ctr" anchorCtr="0"/>
                    <a:p>
                      <a:pPr algn="ctr">
                        <a:defRPr lang="ko-KR" altLang="en-US"/>
                      </a:pPr>
                      <a:r>
                        <a:rPr lang="ko-KR" altLang="en-US" sz="1200">
                          <a:solidFill>
                            <a:schemeClr val="tx1"/>
                          </a:solidFill>
                        </a:rPr>
                        <a:t>시설종류</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gridSpan="2">
                  <a:txBody>
                    <a:bodyPr vert="horz" lIns="91440" tIns="45720" rIns="91440" bIns="45720" anchor="ctr" anchorCtr="0"/>
                    <a:p>
                      <a:pPr algn="ctr">
                        <a:defRPr lang="ko-KR" altLang="en-US"/>
                      </a:pPr>
                      <a:r>
                        <a:rPr lang="ko-KR" altLang="en-US" sz="1200">
                          <a:solidFill>
                            <a:schemeClr val="tx1"/>
                          </a:solidFill>
                        </a:rPr>
                        <a:t>세부종류</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tc>
                <a:tc rowSpan="2">
                  <a:txBody>
                    <a:bodyPr vert="horz" lIns="91440" tIns="45720" rIns="91440" bIns="45720" anchor="ctr" anchorCtr="0"/>
                    <a:p>
                      <a:pPr algn="ctr">
                        <a:defRPr lang="ko-KR" altLang="en-US"/>
                      </a:pPr>
                      <a:r>
                        <a:rPr lang="ko-KR" altLang="en-US" sz="1200">
                          <a:solidFill>
                            <a:schemeClr val="tx1"/>
                          </a:solidFill>
                        </a:rPr>
                        <a:t>관련법</a:t>
                      </a:r>
                      <a:endParaRPr lang="ko-KR" altLang="en-US" sz="1200">
                        <a:solidFill>
                          <a:schemeClr val="tx1"/>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247468">
                <a:tc vMerge="1">
                  <a:txBody>
                    <a:bodyPr/>
                    <a:p>
                      <a:pPr>
                        <a:defRPr lang="ko-KR" altLang="en-US"/>
                      </a:pPr>
                      <a:endParaRPr lang="ko-KR" altLang="en-US"/>
                    </a:p>
                  </a:txBody>
                  <a:tcPr marL="91440" marR="91440"/>
                </a:tc>
                <a:tc vMerge="1">
                  <a:txBody>
                    <a:bodyPr/>
                    <a:p>
                      <a:pPr>
                        <a:defRPr lang="ko-KR" altLang="en-US"/>
                      </a:pPr>
                      <a:endParaRPr lang="ko-KR" altLang="en-US"/>
                    </a:p>
                  </a:txBody>
                  <a:tcPr marL="91440" marR="91440"/>
                </a:tc>
                <a:tc>
                  <a:txBody>
                    <a:bodyPr vert="horz" lIns="91440" tIns="45720" rIns="91440" bIns="45720" anchor="ctr" anchorCtr="0"/>
                    <a:p>
                      <a:pPr algn="ctr">
                        <a:defRPr lang="ko-KR" altLang="en-US"/>
                      </a:pPr>
                      <a:r>
                        <a:rPr lang="ko-KR" altLang="en-US" sz="1200" b="1"/>
                        <a:t>생활시설</a:t>
                      </a:r>
                      <a:endParaRPr lang="ko-KR" altLang="en-US" sz="1200" b="1"/>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91440" tIns="45720" rIns="91440" bIns="45720" anchor="ctr" anchorCtr="0"/>
                    <a:p>
                      <a:pPr algn="ctr">
                        <a:defRPr lang="ko-KR" altLang="en-US"/>
                      </a:pPr>
                      <a:r>
                        <a:rPr lang="ko-KR" altLang="en-US" sz="1200" b="1"/>
                        <a:t>이용시설</a:t>
                      </a:r>
                      <a:endParaRPr lang="ko-KR" altLang="en-US" sz="1200" b="1"/>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661307">
                <a:tc rowSpan="7">
                  <a:txBody>
                    <a:bodyPr vert="horz" lIns="91440" tIns="45720" rIns="91440" bIns="45720" anchor="ctr" anchorCtr="0"/>
                    <a:p>
                      <a:pPr algn="ctr">
                        <a:defRPr lang="ko-KR" altLang="en-US"/>
                      </a:pPr>
                      <a:r>
                        <a:rPr lang="ko-KR" altLang="en-US" sz="1400"/>
                        <a:t>여성</a:t>
                      </a:r>
                      <a:endParaRPr lang="ko-KR" altLang="en-US" sz="1400"/>
                    </a:p>
                    <a:p>
                      <a:pPr algn="ctr">
                        <a:defRPr lang="ko-KR" altLang="en-US"/>
                      </a:pPr>
                      <a:r>
                        <a:rPr lang="ko-KR" altLang="en-US" sz="1400"/>
                        <a:t>가족부</a:t>
                      </a:r>
                      <a:endParaRPr lang="ko-KR" altLang="en-US" sz="1400"/>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성매매피해지원시설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◦일반지원시설</a:t>
                      </a:r>
                      <a:endParaRPr lang="ko-KR" altLang="en-US" sz="900"/>
                    </a:p>
                    <a:p>
                      <a:pPr>
                        <a:defRPr lang="ko-KR" altLang="en-US"/>
                      </a:pPr>
                      <a:r>
                        <a:rPr lang="ko-KR" altLang="en-US" sz="900"/>
                        <a:t>◦청소년지원시설</a:t>
                      </a:r>
                      <a:endParaRPr lang="ko-KR" altLang="en-US" sz="900"/>
                    </a:p>
                    <a:p>
                      <a:pPr>
                        <a:defRPr lang="ko-KR" altLang="en-US"/>
                      </a:pPr>
                      <a:r>
                        <a:rPr lang="ko-KR" altLang="en-US" sz="900"/>
                        <a:t>◦외국인지원시설</a:t>
                      </a:r>
                      <a:endParaRPr lang="ko-KR" altLang="en-US" sz="900"/>
                    </a:p>
                    <a:p>
                      <a:pPr>
                        <a:defRPr lang="ko-KR" altLang="en-US"/>
                      </a:pPr>
                      <a:r>
                        <a:rPr lang="ko-KR" altLang="en-US" sz="900"/>
                        <a:t>◦자립지원공동생활시설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◦자활지원센터</a:t>
                      </a:r>
                      <a:endParaRPr lang="ko-KR" altLang="en-US" sz="900"/>
                    </a:p>
                    <a:p>
                      <a:pPr>
                        <a:defRPr lang="ko-KR" altLang="en-US"/>
                      </a:pPr>
                      <a:r>
                        <a:rPr lang="ko-KR" altLang="en-US" sz="900"/>
                        <a:t>◦성매매피해상담소</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000"/>
                        <a:t>성매매방지 및 피해자 보호 등에 관한 </a:t>
                      </a:r>
                      <a:endParaRPr lang="ko-KR" altLang="en-US" sz="1000"/>
                    </a:p>
                    <a:p>
                      <a:pPr algn="ctr">
                        <a:defRPr lang="ko-KR" altLang="en-US"/>
                      </a:pPr>
                      <a:r>
                        <a:rPr lang="ko-KR" altLang="en-US" sz="1000"/>
                        <a:t>법률</a:t>
                      </a:r>
                      <a:endParaRPr lang="ko-KR" altLang="en-US" sz="1000"/>
                    </a:p>
                    <a:p>
                      <a:pPr algn="ctr">
                        <a:defRPr lang="ko-KR" altLang="en-US"/>
                      </a:pPr>
                      <a:r>
                        <a:rPr lang="ko-KR" altLang="en-US" sz="1000"/>
                        <a:t>성매매알선등 행위의 처벌에 관한 법률</a:t>
                      </a:r>
                      <a:endParaRPr lang="ko-KR" altLang="en-US" sz="10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413657">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성폭력피해보호시설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◦성폭력피해자보호시설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◦성폭력피해상담소</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000"/>
                        <a:t>성폭력범죄의 처벌 및 피해자보호 등에 관한 법률</a:t>
                      </a:r>
                      <a:endParaRPr lang="ko-KR" altLang="en-US" sz="10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794657">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가정폭력보호시설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◦가정폭력피해자보호시설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◦가정폭력상담소</a:t>
                      </a:r>
                      <a:endParaRPr lang="ko-KR" altLang="en-US" sz="900"/>
                    </a:p>
                    <a:p>
                      <a:pPr>
                        <a:defRPr lang="ko-KR" altLang="en-US"/>
                      </a:pPr>
                      <a:r>
                        <a:rPr lang="ko-KR" altLang="en-US" sz="900"/>
                        <a:t>◦긴급전화센터</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가정폭력 방지 및 피해자 보호 등에 관한 법률</a:t>
                      </a:r>
                      <a:endParaRPr lang="ko-KR" altLang="en-US" sz="1100"/>
                    </a:p>
                    <a:p>
                      <a:pPr algn="ctr">
                        <a:defRPr lang="ko-KR" altLang="en-US"/>
                      </a:pPr>
                      <a:r>
                        <a:rPr lang="ko-KR" altLang="en-US" sz="1100"/>
                        <a:t>가정폭력범죄의 처벌 등에 관한 법률</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1034596">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한부모가족복지시설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◦생활지원시설</a:t>
                      </a:r>
                      <a:endParaRPr lang="ko-KR" altLang="en-US" sz="900"/>
                    </a:p>
                    <a:p>
                      <a:pPr>
                        <a:defRPr lang="ko-KR" altLang="en-US"/>
                      </a:pPr>
                      <a:r>
                        <a:rPr lang="ko-KR" altLang="en-US" sz="900"/>
                        <a:t> (기본, 공동, 자립)</a:t>
                      </a:r>
                      <a:endParaRPr lang="ko-KR" altLang="en-US" sz="900"/>
                    </a:p>
                    <a:p>
                      <a:pPr>
                        <a:defRPr lang="ko-KR" altLang="en-US"/>
                      </a:pPr>
                      <a:r>
                        <a:rPr lang="ko-KR" altLang="en-US" sz="900"/>
                        <a:t>◦부자가족복지시설</a:t>
                      </a:r>
                      <a:endParaRPr lang="ko-KR" altLang="en-US" sz="900"/>
                    </a:p>
                    <a:p>
                      <a:pPr>
                        <a:defRPr lang="ko-KR" altLang="en-US"/>
                      </a:pPr>
                      <a:r>
                        <a:rPr lang="ko-KR" altLang="en-US" sz="900"/>
                        <a:t> (기본, 공동, 자립)</a:t>
                      </a:r>
                      <a:endParaRPr lang="ko-KR" altLang="en-US" sz="900"/>
                    </a:p>
                    <a:p>
                      <a:pPr>
                        <a:defRPr lang="ko-KR" altLang="en-US"/>
                      </a:pPr>
                      <a:r>
                        <a:rPr lang="ko-KR" altLang="en-US" sz="900"/>
                        <a:t>◦미혼모자가족복지시설</a:t>
                      </a:r>
                      <a:endParaRPr lang="ko-KR" altLang="en-US" sz="900"/>
                    </a:p>
                    <a:p>
                      <a:pPr>
                        <a:defRPr lang="ko-KR" altLang="en-US"/>
                      </a:pPr>
                      <a:r>
                        <a:rPr lang="ko-KR" altLang="en-US" sz="900"/>
                        <a:t> (기본, 공동)</a:t>
                      </a:r>
                      <a:endParaRPr lang="ko-KR" altLang="en-US" sz="900"/>
                    </a:p>
                    <a:p>
                      <a:pPr>
                        <a:defRPr lang="ko-KR" altLang="en-US"/>
                      </a:pPr>
                      <a:r>
                        <a:rPr lang="ko-KR" altLang="en-US" sz="900"/>
                        <a:t>◦일시지원복지시설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◦한부모가족복지상담소</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한부모가족지원법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301171">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다문화가족지원센터</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◦다문화가족지원센터</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다문화가족지원법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301171">
                <a:tc vMerge="1">
                  <a:txBody>
                    <a:bodyPr/>
                    <a:p>
                      <a:pPr>
                        <a:defRPr lang="ko-KR" altLang="en-US"/>
                      </a:pPr>
                      <a:endParaRPr lang="ko-KR" altLang="en-US"/>
                    </a:p>
                  </a:txBody>
                  <a:tcPr marL="91440" marR="91440"/>
                </a:tc>
                <a:tc>
                  <a:txBody>
                    <a:bodyPr vert="horz" lIns="0" tIns="0" rIns="0" bIns="0" anchor="ctr" anchorCtr="0"/>
                    <a:p>
                      <a:pPr algn="ctr">
                        <a:defRPr lang="ko-KR" altLang="en-US"/>
                      </a:pPr>
                      <a:r>
                        <a:rPr lang="ko-KR" altLang="en-US" sz="1500"/>
                        <a:t>건강가정지원센터</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◦건강가정지원센터</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건강가정기본법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758371">
                <a:tc vMerge="1">
                  <a:txBody>
                    <a:bodyPr/>
                    <a:p>
                      <a:pPr>
                        <a:defRPr lang="ko-KR" altLang="en-US"/>
                      </a:pPr>
                      <a:endParaRPr lang="ko-KR" altLang="en-US"/>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500"/>
                        <a:t>청소년복지시설</a:t>
                      </a:r>
                      <a:endParaRPr lang="ko-KR" altLang="en-US" sz="15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r>
                        <a:rPr lang="ko-KR" altLang="en-US" sz="900"/>
                        <a:t>◦청소년쉼터</a:t>
                      </a:r>
                      <a:endParaRPr lang="ko-KR" altLang="en-US" sz="900"/>
                    </a:p>
                    <a:p>
                      <a:pPr>
                        <a:defRPr lang="ko-KR" altLang="en-US"/>
                      </a:pPr>
                      <a:r>
                        <a:rPr lang="ko-KR" altLang="en-US" sz="900"/>
                        <a:t>◦청소년자립지원관</a:t>
                      </a:r>
                      <a:endParaRPr lang="ko-KR" altLang="en-US" sz="900"/>
                    </a:p>
                    <a:p>
                      <a:pPr>
                        <a:defRPr lang="ko-KR" altLang="en-US"/>
                      </a:pPr>
                      <a:r>
                        <a:rPr lang="ko-KR" altLang="en-US" sz="900"/>
                        <a:t>◦청소년치료재활센터</a:t>
                      </a:r>
                      <a:endParaRPr lang="ko-KR" altLang="en-US" sz="900"/>
                    </a:p>
                    <a:p>
                      <a:pPr>
                        <a:defRPr lang="ko-KR" altLang="en-US"/>
                      </a:pPr>
                      <a:r>
                        <a:rPr lang="ko-KR" altLang="en-US" sz="900"/>
                        <a:t>◦청소년회복지원시설</a:t>
                      </a: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36000" tIns="0" rIns="0" bIns="0" anchor="ctr" anchorCtr="0"/>
                    <a:p>
                      <a:pPr>
                        <a:defRPr lang="ko-KR" altLang="en-US"/>
                      </a:pPr>
                      <a:endParaRPr lang="ko-KR" altLang="en-US" sz="900"/>
                    </a:p>
                  </a:txBody>
                  <a:tcPr marL="3600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0" tIns="0" rIns="0" bIns="0" anchor="ctr" anchorCtr="0"/>
                    <a:p>
                      <a:pPr algn="ctr">
                        <a:defRPr lang="ko-KR" altLang="en-US"/>
                      </a:pPr>
                      <a:r>
                        <a:rPr lang="ko-KR" altLang="en-US" sz="1100"/>
                        <a:t>청소년복지지원법</a:t>
                      </a:r>
                      <a:endParaRPr lang="ko-KR" altLang="en-US" sz="1100"/>
                    </a:p>
                  </a:txBody>
                  <a:tcPr marL="0" marR="0" marT="0" marB="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bl>
          </a:graphicData>
        </a:graphic>
      </p:graphicFrame>
      <p:sp>
        <p:nvSpPr>
          <p:cNvPr id="4" name="TextBox 3"/>
          <p:cNvSpPr txBox="1"/>
          <p:nvPr/>
        </p:nvSpPr>
        <p:spPr>
          <a:xfrm>
            <a:off x="549042" y="615229"/>
            <a:ext cx="2904723" cy="365499"/>
          </a:xfrm>
          <a:prstGeom prst="rect">
            <a:avLst/>
          </a:prstGeom>
        </p:spPr>
        <p:txBody>
          <a:bodyPr wrap="none">
            <a:spAutoFit/>
          </a:bodyPr>
          <a:lstStyle/>
          <a:p>
            <a:pPr>
              <a:defRPr lang="ko-KR" altLang="en-US"/>
            </a:pPr>
            <a:r>
              <a:rPr lang="ko-KR" altLang="en-US" b="1"/>
              <a:t>&lt;사회복지시설의 종류&gt;   </a:t>
            </a:r>
            <a:endParaRPr lang="ko-KR" altLang="en-US" b="1"/>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603843"/>
            <a:ext cx="7704856" cy="1918377"/>
          </a:xfrm>
          <a:prstGeom prst="rect">
            <a:avLst/>
          </a:prstGeom>
          <a:noFill/>
        </p:spPr>
        <p:txBody>
          <a:bodyPr wrap="square">
            <a:spAutoFit/>
          </a:bodyPr>
          <a:lstStyle/>
          <a:p>
            <a:pPr>
              <a:lnSpc>
                <a:spcPct val="150000"/>
              </a:lnSpc>
              <a:defRPr lang="ko-KR" altLang="en-US"/>
            </a:pPr>
            <a:r>
              <a:rPr lang="en-US" altLang="ko-KR" sz="2000" b="1">
                <a:latin typeface="+mn-ea"/>
              </a:rPr>
              <a:t>(</a:t>
            </a:r>
            <a:r>
              <a:rPr lang="ko-KR" altLang="en-US" sz="2000" b="1">
                <a:latin typeface="+mn-ea"/>
              </a:rPr>
              <a:t>4</a:t>
            </a:r>
            <a:r>
              <a:rPr lang="en-US" altLang="ko-KR" sz="2000" b="1">
                <a:latin typeface="+mn-ea"/>
              </a:rPr>
              <a:t>) </a:t>
            </a:r>
            <a:r>
              <a:rPr lang="ko-KR" altLang="en-US" sz="2000" b="1">
                <a:latin typeface="+mn-ea"/>
              </a:rPr>
              <a:t>이용자</a:t>
            </a:r>
            <a:endParaRPr lang="ko-KR" altLang="en-US" sz="2000" b="1">
              <a:latin typeface="+mn-ea"/>
            </a:endParaRPr>
          </a:p>
          <a:p>
            <a:pPr>
              <a:lnSpc>
                <a:spcPct val="150000"/>
              </a:lnSpc>
              <a:defRPr lang="ko-KR" altLang="en-US"/>
            </a:pPr>
            <a:endParaRPr lang="ko-KR" altLang="ko-KR" sz="600" b="1">
              <a:latin typeface="+mn-ea"/>
            </a:endParaRPr>
          </a:p>
          <a:p>
            <a:pPr>
              <a:lnSpc>
                <a:spcPct val="150000"/>
              </a:lnSpc>
              <a:defRPr lang="ko-KR" altLang="en-US"/>
            </a:pPr>
            <a:r>
              <a:rPr lang="ko-KR" altLang="ko-KR" b="1">
                <a:latin typeface="+mn-ea"/>
              </a:rPr>
              <a:t>◦</a:t>
            </a:r>
            <a:r>
              <a:rPr lang="en-US" altLang="ko-KR" b="1">
                <a:latin typeface="+mn-ea"/>
              </a:rPr>
              <a:t> </a:t>
            </a:r>
            <a:r>
              <a:rPr lang="ko-KR" altLang="en-US" b="1">
                <a:latin typeface="+mn-ea"/>
              </a:rPr>
              <a:t>모든 국민이 이용자이지만</a:t>
            </a:r>
            <a:r>
              <a:rPr lang="en-US" altLang="ko-KR" b="1">
                <a:latin typeface="+mn-ea"/>
              </a:rPr>
              <a:t>, </a:t>
            </a:r>
            <a:r>
              <a:rPr lang="ko-KR" altLang="en-US" b="1">
                <a:latin typeface="+mn-ea"/>
              </a:rPr>
              <a:t>사회적 약자가 주 대상이며</a:t>
            </a:r>
            <a:r>
              <a:rPr lang="en-US" altLang="ko-KR" b="1">
                <a:latin typeface="+mn-ea"/>
              </a:rPr>
              <a:t>,</a:t>
            </a:r>
            <a:r>
              <a:rPr lang="ko-KR" altLang="en-US" b="1">
                <a:latin typeface="+mn-ea"/>
              </a:rPr>
              <a:t> 시설의 종류에 따라 이용자 선정기준이 상이</a:t>
            </a:r>
            <a:endParaRPr lang="ko-KR" altLang="en-US" b="1">
              <a:latin typeface="+mn-ea"/>
            </a:endParaRPr>
          </a:p>
          <a:p>
            <a:pPr>
              <a:lnSpc>
                <a:spcPct val="150000"/>
              </a:lnSpc>
              <a:defRPr lang="ko-KR" altLang="en-US"/>
            </a:pPr>
            <a:r>
              <a:rPr lang="ko-KR" altLang="ko-KR" b="1">
                <a:latin typeface="+mn-ea"/>
              </a:rPr>
              <a:t>◦</a:t>
            </a:r>
            <a:r>
              <a:rPr lang="en-US" altLang="ko-KR" b="1">
                <a:latin typeface="+mn-ea"/>
              </a:rPr>
              <a:t> </a:t>
            </a:r>
            <a:r>
              <a:rPr lang="ko-KR" altLang="en-US" b="1">
                <a:latin typeface="+mn-ea"/>
              </a:rPr>
              <a:t>사후치료적 접근방식에서 예방적 접근방식으로 대상이 확대되는 추세</a:t>
            </a:r>
            <a:endParaRPr lang="en-US" altLang="ko-KR" b="1">
              <a:latin typeface="+mn-ea"/>
            </a:endParaRPr>
          </a:p>
        </p:txBody>
      </p:sp>
      <p:sp>
        <p:nvSpPr>
          <p:cNvPr id="3" name="TextBox 2"/>
          <p:cNvSpPr txBox="1"/>
          <p:nvPr/>
        </p:nvSpPr>
        <p:spPr>
          <a:xfrm>
            <a:off x="611560" y="2911165"/>
            <a:ext cx="7704856" cy="3434159"/>
          </a:xfrm>
          <a:prstGeom prst="rect">
            <a:avLst/>
          </a:prstGeom>
          <a:noFill/>
        </p:spPr>
        <p:txBody>
          <a:bodyPr wrap="square">
            <a:spAutoFit/>
          </a:bodyPr>
          <a:lstStyle/>
          <a:p>
            <a:pPr>
              <a:lnSpc>
                <a:spcPct val="150000"/>
              </a:lnSpc>
              <a:defRPr lang="ko-KR" altLang="en-US"/>
            </a:pPr>
            <a:r>
              <a:rPr lang="en-US" altLang="ko-KR" sz="2000" b="1">
                <a:latin typeface="+mn-ea"/>
              </a:rPr>
              <a:t>(</a:t>
            </a:r>
            <a:r>
              <a:rPr lang="ko-KR" altLang="en-US" sz="2000" b="1">
                <a:latin typeface="+mn-ea"/>
              </a:rPr>
              <a:t>5</a:t>
            </a:r>
            <a:r>
              <a:rPr lang="en-US" altLang="ko-KR" sz="2000" b="1">
                <a:latin typeface="+mn-ea"/>
              </a:rPr>
              <a:t>) </a:t>
            </a:r>
            <a:r>
              <a:rPr lang="ko-KR" altLang="en-US" sz="2000" b="1">
                <a:latin typeface="+mn-ea"/>
              </a:rPr>
              <a:t>사회복지시설 운영 원리</a:t>
            </a:r>
            <a:endParaRPr lang="ko-KR" altLang="en-US" sz="2000" b="1">
              <a:latin typeface="+mn-ea"/>
            </a:endParaRPr>
          </a:p>
          <a:p>
            <a:pPr>
              <a:lnSpc>
                <a:spcPct val="150000"/>
              </a:lnSpc>
              <a:defRPr lang="ko-KR" altLang="en-US"/>
            </a:pPr>
            <a:r>
              <a:rPr lang="en-US" altLang="ko-KR" b="1">
                <a:latin typeface="+mn-ea"/>
              </a:rPr>
              <a:t>① </a:t>
            </a:r>
            <a:r>
              <a:rPr lang="ko-KR" altLang="en-US" b="1">
                <a:latin typeface="+mn-ea"/>
              </a:rPr>
              <a:t>개인적 차원</a:t>
            </a:r>
            <a:endParaRPr lang="ko-KR" altLang="en-US" b="1">
              <a:latin typeface="+mn-ea"/>
            </a:endParaRPr>
          </a:p>
          <a:p>
            <a:pPr>
              <a:lnSpc>
                <a:spcPct val="150000"/>
              </a:lnSpc>
              <a:defRPr lang="ko-KR" altLang="en-US"/>
            </a:pPr>
            <a:r>
              <a:rPr lang="en-US" altLang="ko-KR" b="1">
                <a:latin typeface="+mn-ea"/>
                <a:ea typeface="굴림"/>
              </a:rPr>
              <a:t>◦ </a:t>
            </a:r>
            <a:r>
              <a:rPr lang="ko-KR" altLang="en-US" b="1">
                <a:solidFill>
                  <a:srgbClr val="0000ff"/>
                </a:solidFill>
                <a:latin typeface="+mn-ea"/>
                <a:ea typeface="굴림"/>
              </a:rPr>
              <a:t>인권보호</a:t>
            </a:r>
            <a:r>
              <a:rPr lang="en-US" altLang="ko-KR" b="1">
                <a:latin typeface="+mn-ea"/>
                <a:ea typeface="굴림"/>
              </a:rPr>
              <a:t>	</a:t>
            </a:r>
            <a:r>
              <a:rPr lang="en-US" altLang="ko-KR" b="1">
                <a:latin typeface="굴림"/>
                <a:ea typeface="굴림"/>
              </a:rPr>
              <a:t>◦ </a:t>
            </a:r>
            <a:r>
              <a:rPr lang="ko-KR" altLang="en-US" b="1">
                <a:solidFill>
                  <a:srgbClr val="0000ff"/>
                </a:solidFill>
                <a:latin typeface="굴림"/>
                <a:ea typeface="굴림"/>
              </a:rPr>
              <a:t>자아실현</a:t>
            </a:r>
            <a:endParaRPr lang="ko-KR" altLang="en-US" b="1">
              <a:solidFill>
                <a:srgbClr val="0000ff"/>
              </a:solidFill>
              <a:latin typeface="굴림"/>
              <a:ea typeface="굴림"/>
            </a:endParaRPr>
          </a:p>
          <a:p>
            <a:pPr>
              <a:lnSpc>
                <a:spcPct val="150000"/>
              </a:lnSpc>
              <a:defRPr lang="ko-KR" altLang="en-US"/>
            </a:pPr>
            <a:r>
              <a:rPr lang="ko-KR" altLang="ko-KR" b="1">
                <a:latin typeface="굴림"/>
                <a:ea typeface="굴림"/>
              </a:rPr>
              <a:t>②</a:t>
            </a:r>
            <a:r>
              <a:rPr lang="en-US" altLang="ko-KR" b="1">
                <a:latin typeface="굴림"/>
                <a:ea typeface="굴림"/>
              </a:rPr>
              <a:t> </a:t>
            </a:r>
            <a:r>
              <a:rPr lang="ko-KR" altLang="en-US" b="1">
                <a:latin typeface="굴림"/>
                <a:ea typeface="굴림"/>
              </a:rPr>
              <a:t>사회적 차원</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solidFill>
                  <a:srgbClr val="0000ff"/>
                </a:solidFill>
                <a:latin typeface="굴림"/>
                <a:ea typeface="굴림"/>
              </a:rPr>
              <a:t>사회화</a:t>
            </a:r>
            <a:r>
              <a:rPr lang="ko-KR" altLang="en-US" b="1">
                <a:latin typeface="굴림"/>
                <a:ea typeface="굴림"/>
              </a:rPr>
              <a:t> </a:t>
            </a:r>
            <a:r>
              <a:rPr lang="en-US" altLang="ko-KR" b="1">
                <a:latin typeface="굴림"/>
                <a:ea typeface="굴림"/>
              </a:rPr>
              <a:t>		◦ </a:t>
            </a:r>
            <a:r>
              <a:rPr lang="ko-KR" altLang="en-US" b="1">
                <a:solidFill>
                  <a:srgbClr val="0000ff"/>
                </a:solidFill>
                <a:latin typeface="굴림"/>
                <a:ea typeface="굴림"/>
              </a:rPr>
              <a:t>사회통합</a:t>
            </a:r>
            <a:endParaRPr lang="ko-KR" altLang="en-US" b="1">
              <a:solidFill>
                <a:srgbClr val="0000ff"/>
              </a:solidFill>
              <a:latin typeface="굴림"/>
              <a:ea typeface="굴림"/>
            </a:endParaRPr>
          </a:p>
          <a:p>
            <a:pPr>
              <a:lnSpc>
                <a:spcPct val="150000"/>
              </a:lnSpc>
              <a:defRPr lang="ko-KR" altLang="en-US"/>
            </a:pPr>
            <a:r>
              <a:rPr lang="ko-KR" altLang="ko-KR" b="1">
                <a:latin typeface="굴림"/>
                <a:ea typeface="굴림"/>
              </a:rPr>
              <a:t>③</a:t>
            </a:r>
            <a:r>
              <a:rPr lang="en-US" altLang="ko-KR" b="1">
                <a:latin typeface="굴림"/>
                <a:ea typeface="굴림"/>
              </a:rPr>
              <a:t> </a:t>
            </a:r>
            <a:r>
              <a:rPr lang="ko-KR" altLang="en-US" b="1">
                <a:latin typeface="굴림"/>
                <a:ea typeface="굴림"/>
              </a:rPr>
              <a:t>실천적 차원</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solidFill>
                  <a:srgbClr val="0000ff"/>
                </a:solidFill>
                <a:latin typeface="굴림"/>
                <a:ea typeface="굴림"/>
              </a:rPr>
              <a:t>접근성</a:t>
            </a:r>
            <a:r>
              <a:rPr lang="en-US" altLang="ko-KR" b="1">
                <a:solidFill>
                  <a:srgbClr val="0000ff"/>
                </a:solidFill>
                <a:latin typeface="굴림"/>
                <a:ea typeface="굴림"/>
              </a:rPr>
              <a:t>	(accessibility)</a:t>
            </a:r>
            <a:r>
              <a:rPr lang="en-US" altLang="ko-KR" b="1">
                <a:latin typeface="굴림"/>
                <a:ea typeface="굴림"/>
              </a:rPr>
              <a:t>	◦ </a:t>
            </a:r>
            <a:r>
              <a:rPr lang="ko-KR" altLang="en-US" b="1">
                <a:solidFill>
                  <a:srgbClr val="0000ff"/>
                </a:solidFill>
                <a:latin typeface="굴림"/>
                <a:ea typeface="굴림"/>
              </a:rPr>
              <a:t>이용자 중심</a:t>
            </a:r>
            <a:r>
              <a:rPr lang="en-US" altLang="ko-KR" b="1">
                <a:solidFill>
                  <a:srgbClr val="0000ff"/>
                </a:solidFill>
                <a:latin typeface="굴림"/>
                <a:ea typeface="굴림"/>
              </a:rPr>
              <a:t>(user-controlled)</a:t>
            </a:r>
            <a:endParaRPr lang="en-US" altLang="ko-KR" b="1">
              <a:solidFill>
                <a:srgbClr val="0000ff"/>
              </a:solidFill>
              <a:latin typeface="굴림"/>
              <a:ea typeface="굴림"/>
            </a:endParaRPr>
          </a:p>
          <a:p>
            <a:pPr>
              <a:lnSpc>
                <a:spcPct val="150000"/>
              </a:lnSpc>
              <a:defRPr lang="ko-KR" altLang="en-US"/>
            </a:pPr>
            <a:endParaRPr lang="en-US" altLang="ko-KR" b="1">
              <a:latin typeface="굴림"/>
              <a:ea typeface="굴림"/>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557553" y="769333"/>
            <a:ext cx="8028892" cy="4867562"/>
          </a:xfrm>
          <a:prstGeom prst="rect">
            <a:avLst/>
          </a:prstGeom>
        </p:spPr>
        <p:txBody>
          <a:bodyPr vert="horz" wrap="square" lIns="91440" tIns="45720" rIns="91440" bIns="45720" anchor="t">
            <a:spAutoFit/>
          </a:bodyPr>
          <a:p>
            <a:pPr>
              <a:lnSpc>
                <a:spcPct val="150000"/>
              </a:lnSpc>
              <a:defRPr lang="ko-KR" altLang="en-US"/>
            </a:pPr>
            <a:r>
              <a:rPr lang="en-US" altLang="ko-KR" b="1">
                <a:latin typeface="굴림"/>
              </a:rPr>
              <a:t>④ </a:t>
            </a:r>
            <a:r>
              <a:rPr lang="ko-KR" altLang="en-US" b="1">
                <a:latin typeface="굴림"/>
              </a:rPr>
              <a:t>제도적 차원</a:t>
            </a:r>
            <a:endParaRPr lang="ko-KR" altLang="en-US" b="1">
              <a:latin typeface="굴림"/>
            </a:endParaRPr>
          </a:p>
          <a:p>
            <a:pPr>
              <a:lnSpc>
                <a:spcPct val="150000"/>
              </a:lnSpc>
              <a:defRPr lang="ko-KR" altLang="en-US"/>
            </a:pPr>
            <a:r>
              <a:rPr lang="en-US" altLang="ko-KR" b="1">
                <a:latin typeface="굴림"/>
              </a:rPr>
              <a:t>◦ </a:t>
            </a:r>
            <a:r>
              <a:rPr lang="ko-KR" altLang="en-US" b="1">
                <a:solidFill>
                  <a:srgbClr val="0000ff"/>
                </a:solidFill>
                <a:latin typeface="굴림"/>
              </a:rPr>
              <a:t>정상화</a:t>
            </a:r>
            <a:r>
              <a:rPr lang="en-US" altLang="ko-KR" b="1">
                <a:solidFill>
                  <a:srgbClr val="0000ff"/>
                </a:solidFill>
                <a:latin typeface="굴림"/>
              </a:rPr>
              <a:t>(normalization)</a:t>
            </a:r>
            <a:r>
              <a:rPr lang="en-US" altLang="ko-KR" b="1">
                <a:latin typeface="굴림"/>
              </a:rPr>
              <a:t>	</a:t>
            </a:r>
            <a:endParaRPr lang="en-US" altLang="ko-KR" b="1">
              <a:latin typeface="굴림"/>
            </a:endParaRPr>
          </a:p>
          <a:p>
            <a:pPr>
              <a:lnSpc>
                <a:spcPct val="150000"/>
              </a:lnSpc>
              <a:spcBef>
                <a:spcPts val="0"/>
              </a:spcBef>
              <a:defRPr lang="ko-KR" altLang="en-US"/>
            </a:pPr>
            <a:r>
              <a:rPr lang="ko-KR" altLang="en-US" b="1">
                <a:latin typeface="굴림"/>
              </a:rPr>
              <a:t> - </a:t>
            </a:r>
            <a:r>
              <a:rPr lang="ko-KR" altLang="en-US" b="1" spc="-50">
                <a:solidFill>
                  <a:schemeClr val="tx1"/>
                </a:solidFill>
                <a:latin typeface="굴림"/>
              </a:rPr>
              <a:t>시설 내의 보호가 불가피하지만 사회적 이해와 배려적 환경을 고려한 재활과</a:t>
            </a:r>
            <a:r>
              <a:rPr lang="ko-KR" altLang="en-US" b="1">
                <a:latin typeface="굴림"/>
              </a:rPr>
              <a:t> 교육, 자립을 위한 시설서비스의 운영을 의미</a:t>
            </a:r>
            <a:endParaRPr lang="ko-KR" altLang="en-US" b="1">
              <a:latin typeface="굴림"/>
            </a:endParaRPr>
          </a:p>
          <a:p>
            <a:pPr>
              <a:lnSpc>
                <a:spcPct val="150000"/>
              </a:lnSpc>
              <a:spcBef>
                <a:spcPts val="0"/>
              </a:spcBef>
              <a:defRPr lang="ko-KR" altLang="en-US"/>
            </a:pPr>
            <a:r>
              <a:rPr lang="ko-KR" altLang="en-US" b="1">
                <a:latin typeface="굴림"/>
              </a:rPr>
              <a:t> - </a:t>
            </a:r>
            <a:r>
              <a:rPr lang="ko-KR" altLang="en-US" b="1" spc="-50">
                <a:solidFill>
                  <a:schemeClr val="tx1"/>
                </a:solidFill>
                <a:latin typeface="굴림"/>
              </a:rPr>
              <a:t>주거시설, 편리시설, 교육과 의료시설이라는 환경과 사회적 기능 등 다차원적</a:t>
            </a:r>
            <a:r>
              <a:rPr lang="ko-KR" altLang="en-US" b="1">
                <a:latin typeface="굴림"/>
              </a:rPr>
              <a:t> 체계 제공이 기초가 되는 시설운영원리</a:t>
            </a:r>
            <a:endParaRPr lang="ko-KR" altLang="en-US" b="1">
              <a:latin typeface="굴림"/>
            </a:endParaRPr>
          </a:p>
          <a:p>
            <a:pPr>
              <a:lnSpc>
                <a:spcPct val="150000"/>
              </a:lnSpc>
              <a:defRPr lang="ko-KR" altLang="en-US"/>
            </a:pPr>
            <a:endParaRPr lang="en-US" altLang="ko-KR" sz="600" b="1">
              <a:latin typeface="굴림"/>
            </a:endParaRPr>
          </a:p>
          <a:p>
            <a:pPr>
              <a:lnSpc>
                <a:spcPct val="150000"/>
              </a:lnSpc>
              <a:defRPr lang="ko-KR" altLang="en-US"/>
            </a:pPr>
            <a:r>
              <a:rPr lang="en-US" altLang="ko-KR" b="1">
                <a:latin typeface="굴림"/>
              </a:rPr>
              <a:t>◦ </a:t>
            </a:r>
            <a:r>
              <a:rPr lang="ko-KR" altLang="en-US" b="1">
                <a:solidFill>
                  <a:srgbClr val="0000ff"/>
                </a:solidFill>
                <a:latin typeface="굴림"/>
              </a:rPr>
              <a:t>탈시설화</a:t>
            </a:r>
            <a:r>
              <a:rPr lang="en-US" altLang="ko-KR" b="1">
                <a:solidFill>
                  <a:srgbClr val="0000ff"/>
                </a:solidFill>
                <a:latin typeface="굴림"/>
              </a:rPr>
              <a:t>(deinstitutionization)</a:t>
            </a:r>
            <a:endParaRPr lang="en-US" altLang="ko-KR" b="1">
              <a:solidFill>
                <a:srgbClr val="0000ff"/>
              </a:solidFill>
              <a:latin typeface="굴림"/>
            </a:endParaRPr>
          </a:p>
          <a:p>
            <a:pPr>
              <a:lnSpc>
                <a:spcPct val="150000"/>
              </a:lnSpc>
              <a:defRPr lang="ko-KR" altLang="en-US"/>
            </a:pPr>
            <a:r>
              <a:rPr lang="ko-KR" altLang="en-US" b="1">
                <a:solidFill>
                  <a:srgbClr val="0000ff"/>
                </a:solidFill>
                <a:latin typeface="굴림"/>
              </a:rPr>
              <a:t> </a:t>
            </a:r>
            <a:r>
              <a:rPr lang="ko-KR" altLang="en-US" b="1">
                <a:solidFill>
                  <a:schemeClr val="tx1"/>
                </a:solidFill>
                <a:latin typeface="굴림"/>
              </a:rPr>
              <a:t>- 전통적 시설보호 → 재사회화를 통한 지역사회보호를 중시</a:t>
            </a:r>
            <a:endParaRPr lang="ko-KR" altLang="en-US" b="1">
              <a:solidFill>
                <a:schemeClr val="tx1"/>
              </a:solidFill>
              <a:latin typeface="굴림"/>
            </a:endParaRPr>
          </a:p>
          <a:p>
            <a:pPr>
              <a:lnSpc>
                <a:spcPct val="150000"/>
              </a:lnSpc>
              <a:defRPr lang="ko-KR" altLang="en-US"/>
            </a:pPr>
            <a:r>
              <a:rPr lang="ko-KR" altLang="en-US" b="1">
                <a:solidFill>
                  <a:schemeClr val="tx1"/>
                </a:solidFill>
                <a:latin typeface="굴림"/>
              </a:rPr>
              <a:t> - 지역사회중심서비스, 지역사회 자원 활용과 교류를 포함하는 운영원리</a:t>
            </a:r>
            <a:endParaRPr lang="ko-KR" altLang="en-US" b="1">
              <a:solidFill>
                <a:schemeClr val="tx1"/>
              </a:solidFill>
              <a:latin typeface="굴림"/>
            </a:endParaRPr>
          </a:p>
          <a:p>
            <a:pPr>
              <a:lnSpc>
                <a:spcPct val="150000"/>
              </a:lnSpc>
              <a:defRPr lang="ko-KR" altLang="en-US"/>
            </a:pPr>
            <a:endParaRPr lang="ko-KR" altLang="en-US" sz="500" b="1">
              <a:solidFill>
                <a:schemeClr val="tx1"/>
              </a:solidFill>
              <a:latin typeface="굴림"/>
            </a:endParaRPr>
          </a:p>
          <a:p>
            <a:pPr>
              <a:lnSpc>
                <a:spcPct val="150000"/>
              </a:lnSpc>
              <a:spcBef>
                <a:spcPts val="0"/>
              </a:spcBef>
              <a:defRPr lang="ko-KR" altLang="en-US"/>
            </a:pPr>
            <a:r>
              <a:rPr lang="ko-KR" altLang="en-US" b="1">
                <a:solidFill>
                  <a:schemeClr val="tx1"/>
                </a:solidFill>
                <a:latin typeface="굴림"/>
              </a:rPr>
              <a:t>※ </a:t>
            </a:r>
            <a:r>
              <a:rPr lang="ko-KR" altLang="en-US" b="1" spc="-50">
                <a:solidFill>
                  <a:schemeClr val="tx1"/>
                </a:solidFill>
                <a:latin typeface="굴림"/>
              </a:rPr>
              <a:t>이러한 접근방법은 인간은 최소규제적 환경에서 살며, 가능한 한 정상적이고</a:t>
            </a:r>
            <a:r>
              <a:rPr lang="ko-KR" altLang="en-US" b="1">
                <a:solidFill>
                  <a:schemeClr val="tx1"/>
                </a:solidFill>
                <a:latin typeface="굴림"/>
              </a:rPr>
              <a:t> 독립적인 삶을 살아가 권리가 있다는 원칙에 근거</a:t>
            </a:r>
            <a:endParaRPr lang="ko-KR" altLang="en-US" b="1">
              <a:solidFill>
                <a:schemeClr val="tx1"/>
              </a:solidFill>
              <a:latin typeface="굴림"/>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34</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3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620688"/>
            <a:ext cx="7920880" cy="5120982"/>
          </a:xfrm>
          <a:prstGeom prst="rect">
            <a:avLst/>
          </a:prstGeom>
          <a:noFill/>
        </p:spPr>
        <p:txBody>
          <a:bodyPr wrap="square">
            <a:spAutoFit/>
          </a:bodyPr>
          <a:lstStyle/>
          <a:p>
            <a:pPr>
              <a:lnSpc>
                <a:spcPct val="150000"/>
              </a:lnSpc>
              <a:defRPr lang="ko-KR" altLang="en-US"/>
            </a:pPr>
            <a:r>
              <a:rPr lang="en-US" altLang="ko-KR" sz="2000" b="1">
                <a:latin typeface="+mn-ea"/>
              </a:rPr>
              <a:t>(</a:t>
            </a:r>
            <a:r>
              <a:rPr lang="ko-KR" altLang="en-US" sz="2000" b="1">
                <a:latin typeface="+mn-ea"/>
              </a:rPr>
              <a:t>6</a:t>
            </a:r>
            <a:r>
              <a:rPr lang="en-US" altLang="ko-KR" sz="2000" b="1">
                <a:latin typeface="+mn-ea"/>
              </a:rPr>
              <a:t>) </a:t>
            </a:r>
            <a:r>
              <a:rPr lang="ko-KR" altLang="en-US" sz="2000" b="1">
                <a:latin typeface="+mn-ea"/>
              </a:rPr>
              <a:t>사회복지시설의 사회화</a:t>
            </a:r>
            <a:r>
              <a:rPr lang="en-US" altLang="ko-KR" sz="2000" b="1">
                <a:solidFill>
                  <a:srgbClr val="0000ff"/>
                </a:solidFill>
                <a:latin typeface="+mn-ea"/>
              </a:rPr>
              <a:t>(</a:t>
            </a:r>
            <a:r>
              <a:rPr lang="ko-KR" altLang="en-US" sz="2000" b="1">
                <a:solidFill>
                  <a:srgbClr val="0000ff"/>
                </a:solidFill>
                <a:latin typeface="+mn-ea"/>
              </a:rPr>
              <a:t>시설의 개방화</a:t>
            </a:r>
            <a:r>
              <a:rPr lang="en-US" altLang="ko-KR" sz="2000" b="1">
                <a:solidFill>
                  <a:srgbClr val="0000ff"/>
                </a:solidFill>
                <a:latin typeface="+mn-ea"/>
              </a:rPr>
              <a:t>, </a:t>
            </a:r>
            <a:r>
              <a:rPr lang="ko-KR" altLang="en-US" sz="2000" b="1">
                <a:solidFill>
                  <a:srgbClr val="0000ff"/>
                </a:solidFill>
                <a:latin typeface="+mn-ea"/>
              </a:rPr>
              <a:t>시설과 지역사회와의 교류</a:t>
            </a:r>
            <a:r>
              <a:rPr lang="en-US" altLang="ko-KR" sz="2000" b="1">
                <a:solidFill>
                  <a:srgbClr val="0000ff"/>
                </a:solidFill>
                <a:latin typeface="+mn-ea"/>
              </a:rPr>
              <a:t>, </a:t>
            </a:r>
            <a:r>
              <a:rPr lang="ko-KR" altLang="en-US" sz="2000" b="1">
                <a:solidFill>
                  <a:srgbClr val="0000ff"/>
                </a:solidFill>
                <a:latin typeface="+mn-ea"/>
              </a:rPr>
              <a:t>탈시설화</a:t>
            </a:r>
            <a:r>
              <a:rPr lang="en-US" altLang="ko-KR" sz="2000" b="1">
                <a:solidFill>
                  <a:srgbClr val="0000ff"/>
                </a:solidFill>
                <a:latin typeface="+mn-ea"/>
              </a:rPr>
              <a:t>, </a:t>
            </a:r>
            <a:r>
              <a:rPr lang="ko-KR" altLang="en-US" sz="2000" b="1">
                <a:solidFill>
                  <a:srgbClr val="0000ff"/>
                </a:solidFill>
                <a:latin typeface="+mn-ea"/>
              </a:rPr>
              <a:t>정상화</a:t>
            </a:r>
            <a:r>
              <a:rPr lang="en-US" altLang="ko-KR" sz="2000" b="1">
                <a:solidFill>
                  <a:srgbClr val="0000ff"/>
                </a:solidFill>
                <a:latin typeface="+mn-ea"/>
              </a:rPr>
              <a:t>)</a:t>
            </a:r>
            <a:endParaRPr lang="en-US" altLang="ko-KR" sz="2000" b="1">
              <a:solidFill>
                <a:srgbClr val="0000ff"/>
              </a:solidFill>
              <a:latin typeface="+mn-ea"/>
            </a:endParaRPr>
          </a:p>
          <a:p>
            <a:pPr>
              <a:lnSpc>
                <a:spcPct val="150000"/>
              </a:lnSpc>
              <a:defRPr lang="ko-KR" altLang="en-US"/>
            </a:pPr>
            <a:r>
              <a:rPr lang="en-US" altLang="ko-KR" b="1">
                <a:latin typeface="+mn-ea"/>
              </a:rPr>
              <a:t>- </a:t>
            </a:r>
            <a:r>
              <a:rPr lang="ko-KR" altLang="en-US" b="1">
                <a:latin typeface="+mn-ea"/>
              </a:rPr>
              <a:t>시설과 지역사회와의 상호작용과정으로 시설생활자의 인권존중과 생활보장이라는 공공성에 기초하여 생활수준 향상을 위한 노력 </a:t>
            </a:r>
            <a:r>
              <a:rPr lang="en-US" altLang="ko-KR" b="1">
                <a:latin typeface="+mn-ea"/>
              </a:rPr>
              <a:t>(</a:t>
            </a:r>
            <a:r>
              <a:rPr lang="ko-KR" altLang="en-US" b="1">
                <a:latin typeface="+mn-ea"/>
              </a:rPr>
              <a:t>보호의 사회화</a:t>
            </a:r>
            <a:r>
              <a:rPr lang="en-US" altLang="ko-KR" b="1">
                <a:latin typeface="+mn-ea"/>
              </a:rPr>
              <a:t>, </a:t>
            </a:r>
            <a:r>
              <a:rPr lang="ko-KR" altLang="en-US" b="1">
                <a:latin typeface="+mn-ea"/>
              </a:rPr>
              <a:t>운영의 사회화</a:t>
            </a:r>
            <a:r>
              <a:rPr lang="en-US" altLang="ko-KR" b="1">
                <a:latin typeface="+mn-ea"/>
              </a:rPr>
              <a:t>, </a:t>
            </a:r>
            <a:r>
              <a:rPr lang="ko-KR" altLang="en-US" b="1">
                <a:latin typeface="+mn-ea"/>
              </a:rPr>
              <a:t>기능의 사회화</a:t>
            </a:r>
            <a:r>
              <a:rPr lang="en-US" altLang="ko-KR" b="1">
                <a:latin typeface="+mn-ea"/>
              </a:rPr>
              <a:t>)</a:t>
            </a:r>
            <a:endParaRPr lang="en-US" altLang="ko-KR" b="1">
              <a:latin typeface="+mn-ea"/>
            </a:endParaRPr>
          </a:p>
          <a:p>
            <a:pPr>
              <a:lnSpc>
                <a:spcPct val="150000"/>
              </a:lnSpc>
              <a:defRPr lang="ko-KR" altLang="en-US"/>
            </a:pPr>
            <a:endParaRPr lang="en-US" altLang="ko-KR" b="1">
              <a:latin typeface="+mn-ea"/>
            </a:endParaRPr>
          </a:p>
          <a:p>
            <a:pPr>
              <a:lnSpc>
                <a:spcPct val="150000"/>
              </a:lnSpc>
              <a:defRPr lang="ko-KR" altLang="en-US"/>
            </a:pPr>
            <a:r>
              <a:rPr lang="en-US" altLang="ko-KR" b="1">
                <a:latin typeface="+mn-ea"/>
              </a:rPr>
              <a:t>- </a:t>
            </a:r>
            <a:r>
              <a:rPr lang="ko-KR" altLang="en-US" b="1">
                <a:latin typeface="+mn-ea"/>
              </a:rPr>
              <a:t>지역사회복지</a:t>
            </a:r>
            <a:r>
              <a:rPr lang="en-US" altLang="ko-KR" b="1">
                <a:latin typeface="+mn-ea"/>
              </a:rPr>
              <a:t> </a:t>
            </a:r>
            <a:r>
              <a:rPr lang="ko-KR" altLang="en-US" b="1">
                <a:latin typeface="+mn-ea"/>
              </a:rPr>
              <a:t>욕구에 대응하기 위하여 시설의 제 자원을 지역사회에 제공하고</a:t>
            </a:r>
            <a:r>
              <a:rPr lang="en-US" altLang="ko-KR" b="1">
                <a:latin typeface="+mn-ea"/>
              </a:rPr>
              <a:t>, </a:t>
            </a:r>
            <a:r>
              <a:rPr lang="ko-KR" altLang="en-US" b="1">
                <a:latin typeface="+mn-ea"/>
              </a:rPr>
              <a:t>사회복지에 대한 교육과 체험을 돕는 제반 활동</a:t>
            </a:r>
            <a:endParaRPr lang="ko-KR" altLang="en-US" b="1">
              <a:latin typeface="+mn-ea"/>
            </a:endParaRPr>
          </a:p>
          <a:p>
            <a:pPr>
              <a:lnSpc>
                <a:spcPct val="150000"/>
              </a:lnSpc>
              <a:defRPr lang="ko-KR" altLang="en-US"/>
            </a:pPr>
            <a:endParaRPr lang="en-US" altLang="ko-KR" b="1">
              <a:latin typeface="+mn-ea"/>
            </a:endParaRPr>
          </a:p>
          <a:p>
            <a:pPr>
              <a:lnSpc>
                <a:spcPct val="150000"/>
              </a:lnSpc>
              <a:defRPr lang="ko-KR" altLang="en-US"/>
            </a:pPr>
            <a:r>
              <a:rPr lang="ko-KR" altLang="en-US" b="1">
                <a:latin typeface="굴림"/>
                <a:ea typeface="굴림"/>
              </a:rPr>
              <a:t> </a:t>
            </a:r>
            <a:r>
              <a:rPr lang="en-US" altLang="ko-KR" b="1">
                <a:latin typeface="굴림"/>
                <a:ea typeface="굴림"/>
              </a:rPr>
              <a:t>⇨ </a:t>
            </a:r>
            <a:r>
              <a:rPr lang="ko-KR" altLang="en-US" b="1">
                <a:solidFill>
                  <a:srgbClr val="0000ff"/>
                </a:solidFill>
                <a:latin typeface="굴림"/>
                <a:ea typeface="굴림"/>
              </a:rPr>
              <a:t>시설보호의 질적 향상과 시설운영의 개선</a:t>
            </a:r>
            <a:r>
              <a:rPr lang="en-US" altLang="ko-KR" b="1">
                <a:solidFill>
                  <a:srgbClr val="0000ff"/>
                </a:solidFill>
                <a:latin typeface="굴림"/>
                <a:ea typeface="굴림"/>
              </a:rPr>
              <a:t>, </a:t>
            </a:r>
            <a:r>
              <a:rPr lang="ko-KR" altLang="en-US" b="1">
                <a:solidFill>
                  <a:srgbClr val="0000ff"/>
                </a:solidFill>
                <a:latin typeface="굴림"/>
                <a:ea typeface="굴림"/>
              </a:rPr>
              <a:t>주민의 시설에 대한 이해 증진</a:t>
            </a:r>
            <a:r>
              <a:rPr lang="en-US" altLang="ko-KR" b="1">
                <a:solidFill>
                  <a:srgbClr val="0000ff"/>
                </a:solidFill>
                <a:latin typeface="굴림"/>
                <a:ea typeface="굴림"/>
              </a:rPr>
              <a:t>, </a:t>
            </a:r>
            <a:r>
              <a:rPr lang="ko-KR" altLang="en-US" b="1">
                <a:solidFill>
                  <a:srgbClr val="0000ff"/>
                </a:solidFill>
                <a:latin typeface="굴림"/>
                <a:ea typeface="굴림"/>
              </a:rPr>
              <a:t>시설이 주민에게 사회서비스를 제공하는 주체로서의 기능 수행을 하게 된 결과로 나타남</a:t>
            </a:r>
            <a:endParaRPr lang="ko-KR" altLang="en-US" b="1">
              <a:solidFill>
                <a:srgbClr val="0000ff"/>
              </a:solidFill>
              <a:latin typeface="굴림"/>
              <a:ea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2" y="879127"/>
            <a:ext cx="7920882" cy="2271743"/>
          </a:xfrm>
          <a:prstGeom prst="rect">
            <a:avLst/>
          </a:prstGeom>
          <a:noFill/>
        </p:spPr>
        <p:txBody>
          <a:bodyPr vert="horz" wrap="square" lIns="91438" tIns="45718" rIns="91438" bIns="45718" anchor="t">
            <a:spAutoFit/>
          </a:bodyPr>
          <a:lstStyle/>
          <a:p>
            <a:pPr>
              <a:lnSpc>
                <a:spcPct val="130000"/>
              </a:lnSpc>
              <a:defRPr lang="ko-KR" altLang="en-US"/>
            </a:pPr>
            <a:r>
              <a:rPr lang="en-US" altLang="ko-KR" sz="2000" b="1">
                <a:solidFill>
                  <a:schemeClr val="tx1"/>
                </a:solidFill>
                <a:latin typeface="+mn-ea"/>
              </a:rPr>
              <a:t>(1) </a:t>
            </a:r>
            <a:r>
              <a:rPr lang="ko-KR" altLang="en-US" sz="2000" b="1">
                <a:solidFill>
                  <a:schemeClr val="tx1"/>
                </a:solidFill>
                <a:latin typeface="+mn-ea"/>
              </a:rPr>
              <a:t>인적 대상</a:t>
            </a:r>
            <a:endParaRPr lang="ko-KR" altLang="en-US" sz="2000" b="1">
              <a:solidFill>
                <a:schemeClr val="tx1"/>
              </a:solidFill>
              <a:latin typeface="+mn-ea"/>
            </a:endParaRPr>
          </a:p>
          <a:p>
            <a:pPr>
              <a:lnSpc>
                <a:spcPct val="130000"/>
              </a:lnSpc>
              <a:defRPr lang="ko-KR" altLang="en-US"/>
            </a:pPr>
            <a:r>
              <a:rPr lang="ko-KR" altLang="en-US" b="1">
                <a:solidFill>
                  <a:schemeClr val="tx1"/>
                </a:solidFill>
                <a:latin typeface="굴림"/>
              </a:rPr>
              <a:t>◦ </a:t>
            </a:r>
            <a:r>
              <a:rPr lang="ko-KR" altLang="en-US" b="1">
                <a:solidFill>
                  <a:schemeClr val="tx1"/>
                </a:solidFill>
                <a:latin typeface="+mn-ea"/>
              </a:rPr>
              <a:t>각계 각층의 모든 국민 </a:t>
            </a:r>
            <a:r>
              <a:rPr lang="en-US" altLang="ko-KR" b="1">
                <a:solidFill>
                  <a:schemeClr val="tx1"/>
                </a:solidFill>
                <a:latin typeface="+mn-ea"/>
              </a:rPr>
              <a:t>(</a:t>
            </a:r>
            <a:r>
              <a:rPr lang="ko-KR" altLang="en-US" b="1">
                <a:solidFill>
                  <a:schemeClr val="tx1"/>
                </a:solidFill>
                <a:latin typeface="+mn-ea"/>
              </a:rPr>
              <a:t>사회적 약자</a:t>
            </a:r>
            <a:r>
              <a:rPr lang="en-US" altLang="ko-KR" b="1">
                <a:solidFill>
                  <a:schemeClr val="tx1"/>
                </a:solidFill>
                <a:latin typeface="+mn-ea"/>
              </a:rPr>
              <a:t>)</a:t>
            </a:r>
            <a:endParaRPr lang="en-US" altLang="ko-KR" b="1">
              <a:solidFill>
                <a:schemeClr val="tx1"/>
              </a:solidFill>
              <a:latin typeface="+mn-ea"/>
            </a:endParaRPr>
          </a:p>
          <a:p>
            <a:pPr>
              <a:lnSpc>
                <a:spcPct val="130000"/>
              </a:lnSpc>
              <a:defRPr lang="ko-KR" altLang="en-US"/>
            </a:pPr>
            <a:r>
              <a:rPr lang="en-US" altLang="ko-KR" b="1">
                <a:solidFill>
                  <a:srgbClr val="ff0000"/>
                </a:solidFill>
                <a:latin typeface="+mn-ea"/>
              </a:rPr>
              <a:t>&lt;client&gt;</a:t>
            </a:r>
            <a:endParaRPr lang="en-US" altLang="ko-KR" b="1">
              <a:solidFill>
                <a:srgbClr val="ff0000"/>
              </a:solidFill>
              <a:latin typeface="+mn-ea"/>
            </a:endParaRPr>
          </a:p>
          <a:p>
            <a:pPr>
              <a:lnSpc>
                <a:spcPct val="130000"/>
              </a:lnSpc>
              <a:defRPr lang="ko-KR" altLang="en-US"/>
            </a:pPr>
            <a:r>
              <a:rPr lang="en-US" altLang="ko-KR" b="1">
                <a:solidFill>
                  <a:schemeClr val="tx1"/>
                </a:solidFill>
                <a:latin typeface="+mn-ea"/>
              </a:rPr>
              <a:t>- </a:t>
            </a:r>
            <a:r>
              <a:rPr lang="ko-KR" altLang="en-US" b="1">
                <a:solidFill>
                  <a:schemeClr val="tx1"/>
                </a:solidFill>
                <a:latin typeface="+mn-ea"/>
              </a:rPr>
              <a:t>사회복지사의 전문적 서비스를 구하거나 제공받는 개인</a:t>
            </a:r>
            <a:r>
              <a:rPr lang="en-US" altLang="ko-KR" b="1">
                <a:solidFill>
                  <a:schemeClr val="tx1"/>
                </a:solidFill>
                <a:latin typeface="+mn-ea"/>
              </a:rPr>
              <a:t>, </a:t>
            </a:r>
            <a:r>
              <a:rPr lang="ko-KR" altLang="en-US" b="1">
                <a:solidFill>
                  <a:schemeClr val="tx1"/>
                </a:solidFill>
                <a:latin typeface="+mn-ea"/>
              </a:rPr>
              <a:t>가족 및 지역사회</a:t>
            </a:r>
            <a:endParaRPr lang="ko-KR" altLang="en-US" b="1">
              <a:solidFill>
                <a:schemeClr val="tx1"/>
              </a:solidFill>
              <a:latin typeface="+mn-ea"/>
            </a:endParaRPr>
          </a:p>
          <a:p>
            <a:pPr>
              <a:lnSpc>
                <a:spcPct val="130000"/>
              </a:lnSpc>
              <a:defRPr lang="ko-KR" altLang="en-US"/>
            </a:pPr>
            <a:r>
              <a:rPr lang="en-US" altLang="ko-KR" b="1">
                <a:solidFill>
                  <a:srgbClr val="ff0000"/>
                </a:solidFill>
                <a:latin typeface="+mn-ea"/>
              </a:rPr>
              <a:t>&lt;client system&gt;</a:t>
            </a:r>
            <a:endParaRPr lang="en-US" altLang="ko-KR" b="1">
              <a:solidFill>
                <a:srgbClr val="ff0000"/>
              </a:solidFill>
              <a:latin typeface="+mn-ea"/>
            </a:endParaRPr>
          </a:p>
          <a:p>
            <a:pPr>
              <a:lnSpc>
                <a:spcPct val="130000"/>
              </a:lnSpc>
              <a:defRPr lang="ko-KR" altLang="en-US"/>
            </a:pPr>
            <a:r>
              <a:rPr lang="en-US" altLang="ko-KR" b="1">
                <a:solidFill>
                  <a:schemeClr val="tx1"/>
                </a:solidFill>
                <a:latin typeface="+mn-ea"/>
              </a:rPr>
              <a:t>- </a:t>
            </a:r>
            <a:r>
              <a:rPr lang="ko-KR" altLang="en-US" b="1">
                <a:solidFill>
                  <a:schemeClr val="tx1"/>
                </a:solidFill>
                <a:latin typeface="+mn-ea"/>
              </a:rPr>
              <a:t>클라이언트와</a:t>
            </a:r>
            <a:r>
              <a:rPr lang="en-US" altLang="ko-KR" b="1">
                <a:solidFill>
                  <a:schemeClr val="tx1"/>
                </a:solidFill>
                <a:latin typeface="+mn-ea"/>
              </a:rPr>
              <a:t> </a:t>
            </a:r>
            <a:r>
              <a:rPr lang="ko-KR" altLang="en-US" b="1">
                <a:solidFill>
                  <a:schemeClr val="tx1"/>
                </a:solidFill>
                <a:latin typeface="+mn-ea"/>
              </a:rPr>
              <a:t>그 문제 해결에 잠재적 영향을 미치는 환경에 있는 사람들</a:t>
            </a:r>
            <a:endParaRPr lang="ko-KR" altLang="en-US" b="1">
              <a:solidFill>
                <a:schemeClr val="tx1"/>
              </a:solidFill>
              <a:latin typeface="+mn-ea"/>
            </a:endParaRPr>
          </a:p>
        </p:txBody>
      </p:sp>
      <p:sp>
        <p:nvSpPr>
          <p:cNvPr id="3" name="TextBox 2"/>
          <p:cNvSpPr txBox="1"/>
          <p:nvPr/>
        </p:nvSpPr>
        <p:spPr>
          <a:xfrm>
            <a:off x="647564" y="463972"/>
            <a:ext cx="1058748" cy="419948"/>
          </a:xfrm>
          <a:prstGeom prst="rect">
            <a:avLst/>
          </a:prstGeom>
          <a:noFill/>
        </p:spPr>
        <p:txBody>
          <a:bodyPr wrap="none">
            <a:spAutoFit/>
          </a:bodyPr>
          <a:lstStyle/>
          <a:p>
            <a:pPr lvl="0">
              <a:defRPr lang="ko-KR" altLang="en-US"/>
            </a:pPr>
            <a:r>
              <a:rPr lang="en-US" altLang="ko-KR" sz="2200" b="1">
                <a:latin typeface="HY둥근고딕B"/>
                <a:ea typeface="HY둥근고딕B"/>
              </a:rPr>
              <a:t>4) </a:t>
            </a:r>
            <a:r>
              <a:rPr lang="ko-KR" altLang="en-US" sz="2200" b="1">
                <a:latin typeface="HY둥근고딕B"/>
                <a:ea typeface="HY둥근고딕B"/>
              </a:rPr>
              <a:t>대상</a:t>
            </a:r>
            <a:endParaRPr lang="ko-KR" altLang="en-US" sz="2200" b="1">
              <a:latin typeface="HY둥근고딕B"/>
              <a:ea typeface="HY둥근고딕B"/>
            </a:endParaRPr>
          </a:p>
        </p:txBody>
      </p:sp>
      <p:sp>
        <p:nvSpPr>
          <p:cNvPr id="5" name="TextBox 4"/>
          <p:cNvSpPr txBox="1"/>
          <p:nvPr/>
        </p:nvSpPr>
        <p:spPr>
          <a:xfrm>
            <a:off x="863588" y="3219916"/>
            <a:ext cx="7704856" cy="2978954"/>
          </a:xfrm>
          <a:prstGeom prst="rect">
            <a:avLst/>
          </a:prstGeom>
          <a:noFill/>
        </p:spPr>
        <p:txBody>
          <a:bodyPr vert="horz" wrap="square" lIns="91438" tIns="45718" rIns="91438" bIns="45718" anchor="t">
            <a:spAutoFit/>
          </a:bodyPr>
          <a:lstStyle/>
          <a:p>
            <a:pPr>
              <a:lnSpc>
                <a:spcPct val="130000"/>
              </a:lnSpc>
              <a:defRPr lang="ko-KR" altLang="en-US"/>
            </a:pPr>
            <a:r>
              <a:rPr lang="en-US" altLang="ko-KR" sz="2000" b="1">
                <a:solidFill>
                  <a:schemeClr val="tx1"/>
                </a:solidFill>
                <a:latin typeface="+mn-ea"/>
              </a:rPr>
              <a:t>(2) </a:t>
            </a:r>
            <a:r>
              <a:rPr lang="ko-KR" altLang="en-US" sz="2000" b="1">
                <a:solidFill>
                  <a:schemeClr val="tx1"/>
                </a:solidFill>
                <a:latin typeface="+mn-ea"/>
              </a:rPr>
              <a:t>대상문제</a:t>
            </a:r>
            <a:endParaRPr lang="ko-KR" altLang="en-US" sz="2000" b="1">
              <a:solidFill>
                <a:schemeClr val="tx1"/>
              </a:solidFill>
              <a:latin typeface="+mn-ea"/>
            </a:endParaRPr>
          </a:p>
          <a:p>
            <a:pPr>
              <a:lnSpc>
                <a:spcPct val="130000"/>
              </a:lnSpc>
              <a:defRPr lang="ko-KR" altLang="en-US"/>
            </a:pPr>
            <a:r>
              <a:rPr lang="en-US" altLang="ko-KR" b="1">
                <a:solidFill>
                  <a:schemeClr val="tx1"/>
                </a:solidFill>
                <a:latin typeface="+mn-ea"/>
              </a:rPr>
              <a:t>◦ </a:t>
            </a:r>
            <a:r>
              <a:rPr lang="ko-KR" altLang="en-US" b="1">
                <a:solidFill>
                  <a:schemeClr val="tx1"/>
                </a:solidFill>
                <a:latin typeface="+mn-ea"/>
              </a:rPr>
              <a:t>일상생활과정에서 직면하게 되는 개인</a:t>
            </a:r>
            <a:r>
              <a:rPr lang="en-US" altLang="ko-KR" b="1">
                <a:solidFill>
                  <a:schemeClr val="tx1"/>
                </a:solidFill>
                <a:latin typeface="+mn-ea"/>
              </a:rPr>
              <a:t>, </a:t>
            </a:r>
            <a:r>
              <a:rPr lang="ko-KR" altLang="en-US" b="1">
                <a:solidFill>
                  <a:schemeClr val="tx1"/>
                </a:solidFill>
                <a:latin typeface="+mn-ea"/>
              </a:rPr>
              <a:t>가족</a:t>
            </a:r>
            <a:r>
              <a:rPr lang="en-US" altLang="ko-KR" b="1">
                <a:solidFill>
                  <a:schemeClr val="tx1"/>
                </a:solidFill>
                <a:latin typeface="+mn-ea"/>
              </a:rPr>
              <a:t>, </a:t>
            </a:r>
            <a:r>
              <a:rPr lang="ko-KR" altLang="en-US" b="1">
                <a:solidFill>
                  <a:schemeClr val="tx1"/>
                </a:solidFill>
                <a:latin typeface="+mn-ea"/>
              </a:rPr>
              <a:t>집단 및 지역사회의 문제</a:t>
            </a:r>
            <a:endParaRPr lang="ko-KR" altLang="en-US" b="1">
              <a:solidFill>
                <a:schemeClr val="tx1"/>
              </a:solidFill>
              <a:latin typeface="+mn-ea"/>
            </a:endParaRPr>
          </a:p>
          <a:p>
            <a:pPr>
              <a:lnSpc>
                <a:spcPct val="130000"/>
              </a:lnSpc>
              <a:defRPr lang="ko-KR" altLang="en-US"/>
            </a:pPr>
            <a:r>
              <a:rPr lang="ko-KR" altLang="en-US" b="1">
                <a:solidFill>
                  <a:schemeClr val="tx1"/>
                </a:solidFill>
                <a:latin typeface="+mn-ea"/>
              </a:rPr>
              <a:t>  </a:t>
            </a:r>
            <a:r>
              <a:rPr lang="en-US" altLang="ko-KR" b="1">
                <a:solidFill>
                  <a:schemeClr val="tx1"/>
                </a:solidFill>
                <a:latin typeface="+mn-ea"/>
              </a:rPr>
              <a:t>(</a:t>
            </a:r>
            <a:r>
              <a:rPr lang="ko-KR" altLang="en-US" b="1">
                <a:solidFill>
                  <a:schemeClr val="tx1"/>
                </a:solidFill>
                <a:latin typeface="+mn-ea"/>
              </a:rPr>
              <a:t>빈곤</a:t>
            </a:r>
            <a:r>
              <a:rPr lang="en-US" altLang="ko-KR" b="1">
                <a:solidFill>
                  <a:schemeClr val="tx1"/>
                </a:solidFill>
                <a:latin typeface="+mn-ea"/>
              </a:rPr>
              <a:t>, </a:t>
            </a:r>
            <a:r>
              <a:rPr lang="ko-KR" altLang="en-US" b="1">
                <a:solidFill>
                  <a:schemeClr val="tx1"/>
                </a:solidFill>
                <a:latin typeface="+mn-ea"/>
              </a:rPr>
              <a:t>질병</a:t>
            </a:r>
            <a:r>
              <a:rPr lang="en-US" altLang="ko-KR" b="1">
                <a:solidFill>
                  <a:schemeClr val="tx1"/>
                </a:solidFill>
                <a:latin typeface="+mn-ea"/>
              </a:rPr>
              <a:t>, </a:t>
            </a:r>
            <a:r>
              <a:rPr lang="ko-KR" altLang="en-US" b="1">
                <a:solidFill>
                  <a:schemeClr val="tx1"/>
                </a:solidFill>
                <a:latin typeface="+mn-ea"/>
              </a:rPr>
              <a:t>실업</a:t>
            </a:r>
            <a:r>
              <a:rPr lang="en-US" altLang="ko-KR" b="1">
                <a:solidFill>
                  <a:schemeClr val="tx1"/>
                </a:solidFill>
                <a:latin typeface="+mn-ea"/>
              </a:rPr>
              <a:t>, </a:t>
            </a:r>
            <a:r>
              <a:rPr lang="ko-KR" altLang="en-US" b="1">
                <a:solidFill>
                  <a:schemeClr val="tx1"/>
                </a:solidFill>
                <a:latin typeface="+mn-ea"/>
              </a:rPr>
              <a:t>장애</a:t>
            </a:r>
            <a:r>
              <a:rPr lang="en-US" altLang="ko-KR" b="1">
                <a:solidFill>
                  <a:schemeClr val="tx1"/>
                </a:solidFill>
                <a:latin typeface="+mn-ea"/>
              </a:rPr>
              <a:t>, </a:t>
            </a:r>
            <a:r>
              <a:rPr lang="ko-KR" altLang="en-US" b="1">
                <a:solidFill>
                  <a:schemeClr val="tx1"/>
                </a:solidFill>
                <a:latin typeface="+mn-ea"/>
              </a:rPr>
              <a:t>부적응</a:t>
            </a:r>
            <a:r>
              <a:rPr lang="en-US" altLang="ko-KR" b="1">
                <a:solidFill>
                  <a:schemeClr val="tx1"/>
                </a:solidFill>
                <a:latin typeface="+mn-ea"/>
              </a:rPr>
              <a:t>, </a:t>
            </a:r>
            <a:r>
              <a:rPr lang="ko-KR" altLang="en-US" b="1">
                <a:solidFill>
                  <a:schemeClr val="tx1"/>
                </a:solidFill>
                <a:latin typeface="+mn-ea"/>
              </a:rPr>
              <a:t>소외</a:t>
            </a:r>
            <a:r>
              <a:rPr lang="en-US" altLang="ko-KR" b="1">
                <a:solidFill>
                  <a:schemeClr val="tx1"/>
                </a:solidFill>
                <a:latin typeface="+mn-ea"/>
              </a:rPr>
              <a:t>, </a:t>
            </a:r>
            <a:r>
              <a:rPr lang="ko-KR" altLang="en-US" b="1">
                <a:solidFill>
                  <a:schemeClr val="tx1"/>
                </a:solidFill>
                <a:latin typeface="+mn-ea"/>
              </a:rPr>
              <a:t>일탈</a:t>
            </a:r>
            <a:r>
              <a:rPr lang="en-US" altLang="ko-KR" b="1">
                <a:solidFill>
                  <a:schemeClr val="tx1"/>
                </a:solidFill>
                <a:latin typeface="+mn-ea"/>
              </a:rPr>
              <a:t>, </a:t>
            </a:r>
            <a:r>
              <a:rPr lang="ko-KR" altLang="en-US" b="1">
                <a:solidFill>
                  <a:schemeClr val="tx1"/>
                </a:solidFill>
                <a:latin typeface="+mn-ea"/>
              </a:rPr>
              <a:t>범죄</a:t>
            </a:r>
            <a:r>
              <a:rPr lang="en-US" altLang="ko-KR" b="1">
                <a:solidFill>
                  <a:schemeClr val="tx1"/>
                </a:solidFill>
                <a:latin typeface="+mn-ea"/>
              </a:rPr>
              <a:t>,  </a:t>
            </a:r>
            <a:r>
              <a:rPr lang="ko-KR" altLang="en-US" b="1">
                <a:solidFill>
                  <a:schemeClr val="tx1"/>
                </a:solidFill>
                <a:latin typeface="+mn-ea"/>
              </a:rPr>
              <a:t>알코올 및 약물중독</a:t>
            </a:r>
            <a:r>
              <a:rPr lang="en-US" altLang="ko-KR" b="1">
                <a:solidFill>
                  <a:schemeClr val="tx1"/>
                </a:solidFill>
                <a:latin typeface="+mn-ea"/>
              </a:rPr>
              <a:t>, </a:t>
            </a:r>
            <a:endParaRPr lang="en-US" altLang="ko-KR" b="1">
              <a:solidFill>
                <a:schemeClr val="tx1"/>
              </a:solidFill>
              <a:latin typeface="+mn-ea"/>
            </a:endParaRPr>
          </a:p>
          <a:p>
            <a:pPr>
              <a:lnSpc>
                <a:spcPct val="130000"/>
              </a:lnSpc>
              <a:defRPr lang="ko-KR" altLang="en-US"/>
            </a:pPr>
            <a:r>
              <a:rPr lang="ko-KR" altLang="en-US" b="1">
                <a:solidFill>
                  <a:schemeClr val="tx1"/>
                </a:solidFill>
                <a:latin typeface="+mn-ea"/>
              </a:rPr>
              <a:t>  학대 등이 포함</a:t>
            </a:r>
            <a:r>
              <a:rPr lang="en-US" altLang="ko-KR" b="1">
                <a:solidFill>
                  <a:schemeClr val="tx1"/>
                </a:solidFill>
                <a:latin typeface="+mn-ea"/>
              </a:rPr>
              <a:t>)</a:t>
            </a:r>
            <a:endParaRPr lang="en-US" altLang="ko-KR" b="1">
              <a:solidFill>
                <a:schemeClr val="tx1"/>
              </a:solidFill>
              <a:latin typeface="+mn-ea"/>
            </a:endParaRPr>
          </a:p>
          <a:p>
            <a:pPr>
              <a:lnSpc>
                <a:spcPct val="130000"/>
              </a:lnSpc>
              <a:defRPr lang="ko-KR" altLang="en-US"/>
            </a:pPr>
            <a:r>
              <a:rPr lang="ko-KR" altLang="ko-KR" b="1">
                <a:solidFill>
                  <a:schemeClr val="tx1"/>
                </a:solidFill>
                <a:latin typeface="+mn-ea"/>
              </a:rPr>
              <a:t>◦</a:t>
            </a:r>
            <a:r>
              <a:rPr lang="en-US" altLang="ko-KR" b="1">
                <a:solidFill>
                  <a:schemeClr val="tx1"/>
                </a:solidFill>
                <a:latin typeface="+mn-ea"/>
              </a:rPr>
              <a:t> </a:t>
            </a:r>
            <a:r>
              <a:rPr lang="ko-KR" altLang="en-US" b="1">
                <a:solidFill>
                  <a:schemeClr val="tx1"/>
                </a:solidFill>
                <a:latin typeface="+mn-ea"/>
              </a:rPr>
              <a:t>사회복지대상으로서의 문제</a:t>
            </a:r>
            <a:endParaRPr lang="ko-KR" altLang="en-US" b="1">
              <a:solidFill>
                <a:schemeClr val="tx1"/>
              </a:solidFill>
              <a:latin typeface="+mn-ea"/>
            </a:endParaRPr>
          </a:p>
          <a:p>
            <a:pPr>
              <a:lnSpc>
                <a:spcPct val="130000"/>
              </a:lnSpc>
              <a:defRPr lang="ko-KR" altLang="en-US"/>
            </a:pPr>
            <a:r>
              <a:rPr lang="en-US" altLang="ko-KR" b="1">
                <a:solidFill>
                  <a:schemeClr val="tx1"/>
                </a:solidFill>
                <a:latin typeface="+mn-ea"/>
              </a:rPr>
              <a:t>  - </a:t>
            </a:r>
            <a:r>
              <a:rPr lang="ko-KR" altLang="en-US" b="1">
                <a:solidFill>
                  <a:srgbClr val="0000ff"/>
                </a:solidFill>
                <a:latin typeface="+mn-ea"/>
              </a:rPr>
              <a:t>사회적 욕구</a:t>
            </a:r>
            <a:r>
              <a:rPr lang="en-US" altLang="ko-KR" b="1">
                <a:solidFill>
                  <a:schemeClr val="tx1"/>
                </a:solidFill>
                <a:latin typeface="+mn-ea"/>
              </a:rPr>
              <a:t>(</a:t>
            </a:r>
            <a:r>
              <a:rPr lang="ko-KR" altLang="en-US" b="1">
                <a:solidFill>
                  <a:schemeClr val="tx1"/>
                </a:solidFill>
                <a:latin typeface="+mn-ea"/>
              </a:rPr>
              <a:t>개인주의적 이념에 기초</a:t>
            </a:r>
            <a:r>
              <a:rPr lang="en-US" altLang="ko-KR" b="1">
                <a:solidFill>
                  <a:schemeClr val="tx1"/>
                </a:solidFill>
                <a:latin typeface="+mn-ea"/>
              </a:rPr>
              <a:t>) : </a:t>
            </a:r>
            <a:r>
              <a:rPr lang="ko-KR" altLang="en-US" b="1">
                <a:solidFill>
                  <a:schemeClr val="tx1"/>
                </a:solidFill>
                <a:latin typeface="+mn-ea"/>
              </a:rPr>
              <a:t>욕구에 대한 서비스가 사회복지</a:t>
            </a:r>
            <a:r>
              <a:rPr lang="en-US" altLang="ko-KR" b="1">
                <a:solidFill>
                  <a:schemeClr val="tx1"/>
                </a:solidFill>
                <a:latin typeface="+mn-ea"/>
              </a:rPr>
              <a:t>  </a:t>
            </a:r>
            <a:endParaRPr lang="en-US" altLang="ko-KR" b="1">
              <a:solidFill>
                <a:schemeClr val="tx1"/>
              </a:solidFill>
              <a:latin typeface="+mn-ea"/>
            </a:endParaRPr>
          </a:p>
          <a:p>
            <a:pPr>
              <a:lnSpc>
                <a:spcPct val="130000"/>
              </a:lnSpc>
              <a:defRPr lang="ko-KR" altLang="en-US"/>
            </a:pPr>
            <a:r>
              <a:rPr lang="en-US" altLang="ko-KR" b="1">
                <a:solidFill>
                  <a:schemeClr val="tx1"/>
                </a:solidFill>
                <a:latin typeface="+mn-ea"/>
              </a:rPr>
              <a:t>  - </a:t>
            </a:r>
            <a:r>
              <a:rPr lang="ko-KR" altLang="en-US" b="1">
                <a:solidFill>
                  <a:srgbClr val="0000ff"/>
                </a:solidFill>
                <a:latin typeface="+mn-ea"/>
              </a:rPr>
              <a:t>사회적 문제</a:t>
            </a:r>
            <a:r>
              <a:rPr lang="en-US" altLang="ko-KR" b="1">
                <a:solidFill>
                  <a:schemeClr val="tx1"/>
                </a:solidFill>
                <a:latin typeface="+mn-ea"/>
              </a:rPr>
              <a:t>(</a:t>
            </a:r>
            <a:r>
              <a:rPr lang="ko-KR" altLang="en-US" b="1">
                <a:solidFill>
                  <a:schemeClr val="tx1"/>
                </a:solidFill>
                <a:latin typeface="+mn-ea"/>
              </a:rPr>
              <a:t>집합주의적 이념에 기초</a:t>
            </a:r>
            <a:r>
              <a:rPr lang="en-US" altLang="ko-KR" b="1">
                <a:solidFill>
                  <a:schemeClr val="tx1"/>
                </a:solidFill>
                <a:latin typeface="+mn-ea"/>
              </a:rPr>
              <a:t>)</a:t>
            </a:r>
            <a:r>
              <a:rPr lang="ko-KR" altLang="en-US" b="1">
                <a:solidFill>
                  <a:schemeClr val="tx1"/>
                </a:solidFill>
                <a:latin typeface="+mn-ea"/>
              </a:rPr>
              <a:t> : 사회생활상 경험하게 되는 여러</a:t>
            </a:r>
            <a:endParaRPr lang="ko-KR" altLang="en-US" b="1">
              <a:solidFill>
                <a:schemeClr val="tx1"/>
              </a:solidFill>
              <a:latin typeface="+mn-ea"/>
            </a:endParaRPr>
          </a:p>
          <a:p>
            <a:pPr>
              <a:lnSpc>
                <a:spcPct val="130000"/>
              </a:lnSpc>
              <a:defRPr lang="ko-KR" altLang="en-US"/>
            </a:pPr>
            <a:r>
              <a:rPr lang="ko-KR" altLang="en-US" b="1">
                <a:solidFill>
                  <a:schemeClr val="tx1"/>
                </a:solidFill>
                <a:latin typeface="+mn-ea"/>
              </a:rPr>
              <a:t>     가지 장애 또는 부조리현상의 대량적 존재에 관한 총괄 개념 </a:t>
            </a:r>
            <a:endParaRPr lang="ko-KR" altLang="en-US" b="1">
              <a:solidFill>
                <a:schemeClr val="tx1"/>
              </a:solidFill>
              <a:latin typeface="+mn-ea"/>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719569" y="692694"/>
            <a:ext cx="7884880" cy="5810976"/>
          </a:xfrm>
          <a:prstGeom prst="rect">
            <a:avLst/>
          </a:prstGeom>
          <a:noFill/>
        </p:spPr>
        <p:txBody>
          <a:bodyPr vert="horz" wrap="square" lIns="91438" tIns="45718" rIns="91438" bIns="45718" anchor="t">
            <a:spAutoFit/>
          </a:bodyPr>
          <a:lstStyle/>
          <a:p>
            <a:pPr>
              <a:lnSpc>
                <a:spcPct val="130000"/>
              </a:lnSpc>
              <a:defRPr lang="ko-KR" altLang="en-US"/>
            </a:pPr>
            <a:r>
              <a:rPr lang="en-US" altLang="ko-KR" sz="2000" b="1">
                <a:solidFill>
                  <a:schemeClr val="tx1"/>
                </a:solidFill>
                <a:latin typeface="+mn-ea"/>
              </a:rPr>
              <a:t>(</a:t>
            </a:r>
            <a:r>
              <a:rPr lang="ko-KR" altLang="en-US" sz="2000" b="1">
                <a:solidFill>
                  <a:schemeClr val="tx1"/>
                </a:solidFill>
                <a:latin typeface="+mn-ea"/>
              </a:rPr>
              <a:t>3</a:t>
            </a:r>
            <a:r>
              <a:rPr lang="en-US" altLang="ko-KR" sz="2000" b="1">
                <a:solidFill>
                  <a:schemeClr val="tx1"/>
                </a:solidFill>
                <a:latin typeface="+mn-ea"/>
              </a:rPr>
              <a:t>) </a:t>
            </a:r>
            <a:r>
              <a:rPr lang="ko-KR" altLang="en-US" sz="2000" b="1">
                <a:solidFill>
                  <a:schemeClr val="tx1"/>
                </a:solidFill>
                <a:latin typeface="+mn-ea"/>
              </a:rPr>
              <a:t>사회문제</a:t>
            </a:r>
            <a:endParaRPr lang="ko-KR" altLang="en-US" sz="2000" b="1">
              <a:solidFill>
                <a:schemeClr val="tx1"/>
              </a:solidFill>
              <a:latin typeface="+mn-ea"/>
            </a:endParaRPr>
          </a:p>
          <a:p>
            <a:pPr>
              <a:lnSpc>
                <a:spcPct val="130000"/>
              </a:lnSpc>
              <a:defRPr lang="ko-KR" altLang="en-US"/>
            </a:pPr>
            <a:r>
              <a:rPr lang="ko-KR" altLang="en-US" b="1">
                <a:solidFill>
                  <a:srgbClr val="ff0000"/>
                </a:solidFill>
                <a:latin typeface="+mn-ea"/>
              </a:rPr>
              <a:t>&lt;사회문제(</a:t>
            </a:r>
            <a:r>
              <a:rPr lang="en-US" altLang="ko-KR" b="1">
                <a:solidFill>
                  <a:srgbClr val="ff0000"/>
                </a:solidFill>
                <a:latin typeface="+mn-ea"/>
              </a:rPr>
              <a:t>social problem)</a:t>
            </a:r>
            <a:r>
              <a:rPr lang="ko-KR" altLang="en-US" b="1">
                <a:solidFill>
                  <a:srgbClr val="ff0000"/>
                </a:solidFill>
                <a:latin typeface="+mn-ea"/>
              </a:rPr>
              <a:t>&gt;</a:t>
            </a:r>
            <a:endParaRPr lang="ko-KR" altLang="en-US" b="1">
              <a:solidFill>
                <a:srgbClr val="ff0000"/>
              </a:solidFill>
              <a:latin typeface="+mn-ea"/>
            </a:endParaRPr>
          </a:p>
          <a:p>
            <a:pPr>
              <a:lnSpc>
                <a:spcPct val="150000"/>
              </a:lnSpc>
              <a:defRPr lang="ko-KR" altLang="en-US"/>
            </a:pPr>
            <a:r>
              <a:rPr lang="en-US" altLang="ko-KR" b="1">
                <a:solidFill>
                  <a:schemeClr val="tx1"/>
                </a:solidFill>
                <a:latin typeface="+mn-ea"/>
              </a:rPr>
              <a:t>◦ </a:t>
            </a:r>
            <a:r>
              <a:rPr lang="ko-KR" altLang="en-US" b="1">
                <a:solidFill>
                  <a:schemeClr val="tx1"/>
                </a:solidFill>
                <a:latin typeface="+mn-ea"/>
              </a:rPr>
              <a:t>자본주의 제도의 구조적 결함에 기인하여 기본적･필연적으로뿐만 아니라 전사회적 규모로 생성･존재하는 문제</a:t>
            </a:r>
            <a:r>
              <a:rPr lang="en-US" altLang="ko-KR" b="1">
                <a:solidFill>
                  <a:schemeClr val="tx1"/>
                </a:solidFill>
                <a:latin typeface="+mn-ea"/>
              </a:rPr>
              <a:t> (</a:t>
            </a:r>
            <a:r>
              <a:rPr lang="ko-KR" altLang="en-US" b="1">
                <a:solidFill>
                  <a:schemeClr val="tx1"/>
                </a:solidFill>
                <a:latin typeface="+mn-ea"/>
              </a:rPr>
              <a:t>사회문제 일반, 환경, 노동, 여성, 노인문제 등)</a:t>
            </a:r>
            <a:endParaRPr lang="ko-KR" altLang="en-US" b="1">
              <a:solidFill>
                <a:schemeClr val="tx1"/>
              </a:solidFill>
              <a:latin typeface="+mn-ea"/>
            </a:endParaRPr>
          </a:p>
          <a:p>
            <a:pPr>
              <a:lnSpc>
                <a:spcPct val="150000"/>
              </a:lnSpc>
              <a:defRPr lang="ko-KR" altLang="en-US"/>
            </a:pPr>
            <a:r>
              <a:rPr lang="ko-KR" altLang="ko-KR" b="1">
                <a:solidFill>
                  <a:schemeClr val="tx1"/>
                </a:solidFill>
                <a:latin typeface="+mn-ea"/>
              </a:rPr>
              <a:t>◦</a:t>
            </a:r>
            <a:r>
              <a:rPr lang="en-US" altLang="ko-KR" b="1">
                <a:solidFill>
                  <a:schemeClr val="tx1"/>
                </a:solidFill>
                <a:latin typeface="+mn-ea"/>
              </a:rPr>
              <a:t> </a:t>
            </a:r>
            <a:r>
              <a:rPr lang="ko-KR" altLang="en-US" b="1">
                <a:solidFill>
                  <a:schemeClr val="tx1"/>
                </a:solidFill>
                <a:latin typeface="+mn-ea"/>
              </a:rPr>
              <a:t>문제발생의 원인과 그 특성에 있어서 사회적인 데 강조점 - 사회제도상의 모순(</a:t>
            </a:r>
            <a:r>
              <a:rPr lang="ko-KR" altLang="en-US" b="1">
                <a:solidFill>
                  <a:srgbClr val="0000ff"/>
                </a:solidFill>
                <a:latin typeface="+mn-ea"/>
              </a:rPr>
              <a:t>구조적 결함</a:t>
            </a:r>
            <a:r>
              <a:rPr lang="ko-KR" altLang="en-US" b="1">
                <a:solidFill>
                  <a:schemeClr val="tx1"/>
                </a:solidFill>
                <a:latin typeface="+mn-ea"/>
              </a:rPr>
              <a:t>)과 인간행동의 부적응(</a:t>
            </a:r>
            <a:r>
              <a:rPr lang="ko-KR" altLang="en-US" b="1">
                <a:solidFill>
                  <a:srgbClr val="0000ff"/>
                </a:solidFill>
                <a:latin typeface="+mn-ea"/>
              </a:rPr>
              <a:t>일탈행동</a:t>
            </a:r>
            <a:r>
              <a:rPr lang="ko-KR" altLang="en-US" b="1">
                <a:solidFill>
                  <a:schemeClr val="tx1"/>
                </a:solidFill>
                <a:latin typeface="+mn-ea"/>
              </a:rPr>
              <a:t>)에서 초래하는 문제</a:t>
            </a:r>
            <a:endParaRPr lang="ko-KR" altLang="en-US" b="1">
              <a:solidFill>
                <a:schemeClr val="tx1"/>
              </a:solidFill>
              <a:latin typeface="+mn-ea"/>
            </a:endParaRPr>
          </a:p>
          <a:p>
            <a:pPr>
              <a:lnSpc>
                <a:spcPct val="150000"/>
              </a:lnSpc>
              <a:defRPr lang="ko-KR" altLang="en-US"/>
            </a:pPr>
            <a:r>
              <a:rPr lang="ko-KR" altLang="ko-KR" b="1">
                <a:solidFill>
                  <a:schemeClr val="tx1"/>
                </a:solidFill>
                <a:latin typeface="+mn-ea"/>
              </a:rPr>
              <a:t>◦</a:t>
            </a:r>
            <a:r>
              <a:rPr lang="ko-KR" altLang="en-US" b="1">
                <a:solidFill>
                  <a:schemeClr val="tx1"/>
                </a:solidFill>
                <a:latin typeface="+mn-ea"/>
              </a:rPr>
              <a:t> 문제의 성격과 해결에 있어서 사회적</a:t>
            </a:r>
            <a:endParaRPr lang="ko-KR" altLang="en-US" b="1">
              <a:solidFill>
                <a:schemeClr val="tx1"/>
              </a:solidFill>
              <a:latin typeface="+mn-ea"/>
            </a:endParaRPr>
          </a:p>
          <a:p>
            <a:pPr>
              <a:lnSpc>
                <a:spcPct val="130000"/>
              </a:lnSpc>
              <a:defRPr lang="ko-KR" altLang="en-US"/>
            </a:pPr>
            <a:endParaRPr lang="ko-KR" altLang="en-US" b="1">
              <a:solidFill>
                <a:schemeClr val="tx1"/>
              </a:solidFill>
              <a:latin typeface="+mn-ea"/>
            </a:endParaRPr>
          </a:p>
          <a:p>
            <a:pPr>
              <a:lnSpc>
                <a:spcPct val="130000"/>
              </a:lnSpc>
              <a:defRPr lang="ko-KR" altLang="en-US"/>
            </a:pPr>
            <a:r>
              <a:rPr lang="ko-KR" altLang="en-US" b="1">
                <a:solidFill>
                  <a:schemeClr val="tx1"/>
                </a:solidFill>
                <a:latin typeface="+mn-ea"/>
              </a:rPr>
              <a:t>※ 사회문제와 개인문제가 구별되는 특성</a:t>
            </a:r>
            <a:endParaRPr lang="ko-KR" altLang="en-US" b="1">
              <a:solidFill>
                <a:schemeClr val="tx1"/>
              </a:solidFill>
              <a:latin typeface="+mn-ea"/>
            </a:endParaRPr>
          </a:p>
          <a:p>
            <a:pPr>
              <a:lnSpc>
                <a:spcPct val="130000"/>
              </a:lnSpc>
              <a:defRPr lang="ko-KR" altLang="en-US"/>
            </a:pPr>
            <a:r>
              <a:rPr lang="en-US" altLang="ko-KR" b="1">
                <a:solidFill>
                  <a:schemeClr val="tx1"/>
                </a:solidFill>
                <a:latin typeface="+mn-ea"/>
              </a:rPr>
              <a:t>           </a:t>
            </a:r>
            <a:r>
              <a:rPr lang="ko-KR" altLang="en-US" b="1">
                <a:solidFill>
                  <a:srgbClr val="0000ff"/>
                </a:solidFill>
                <a:latin typeface="+mn-ea"/>
              </a:rPr>
              <a:t> ① 사회성(</a:t>
            </a:r>
            <a:r>
              <a:rPr lang="en-US" altLang="ko-KR" b="1">
                <a:solidFill>
                  <a:srgbClr val="0000ff"/>
                </a:solidFill>
                <a:latin typeface="+mn-ea"/>
              </a:rPr>
              <a:t>sociality)     +      ②</a:t>
            </a:r>
            <a:r>
              <a:rPr lang="ko-KR" altLang="en-US" b="1">
                <a:solidFill>
                  <a:srgbClr val="0000ff"/>
                </a:solidFill>
                <a:latin typeface="+mn-ea"/>
              </a:rPr>
              <a:t>보편성(</a:t>
            </a:r>
            <a:r>
              <a:rPr lang="en-US" altLang="ko-KR" b="1">
                <a:solidFill>
                  <a:srgbClr val="0000ff"/>
                </a:solidFill>
                <a:latin typeface="+mn-ea"/>
              </a:rPr>
              <a:t>universialtiy)</a:t>
            </a:r>
            <a:endParaRPr lang="en-US" altLang="ko-KR" b="1">
              <a:solidFill>
                <a:srgbClr val="0000ff"/>
              </a:solidFill>
              <a:latin typeface="+mn-ea"/>
            </a:endParaRPr>
          </a:p>
          <a:p>
            <a:pPr>
              <a:lnSpc>
                <a:spcPct val="130000"/>
              </a:lnSpc>
              <a:defRPr lang="ko-KR" altLang="en-US"/>
            </a:pPr>
            <a:endParaRPr lang="en-US" altLang="ko-KR" b="1">
              <a:solidFill>
                <a:srgbClr val="0000ff"/>
              </a:solidFill>
              <a:latin typeface="+mn-ea"/>
            </a:endParaRPr>
          </a:p>
          <a:p>
            <a:pPr>
              <a:lnSpc>
                <a:spcPct val="130000"/>
              </a:lnSpc>
              <a:defRPr lang="ko-KR" altLang="en-US"/>
            </a:pPr>
            <a:r>
              <a:rPr lang="ko-KR" altLang="en-US" b="1">
                <a:solidFill>
                  <a:schemeClr val="tx1"/>
                </a:solidFill>
                <a:latin typeface="+mn-ea"/>
              </a:rPr>
              <a:t>※ 사회문제의 기본 속성</a:t>
            </a:r>
            <a:endParaRPr lang="ko-KR" altLang="en-US" b="1">
              <a:solidFill>
                <a:schemeClr val="tx1"/>
              </a:solidFill>
              <a:latin typeface="+mn-ea"/>
            </a:endParaRPr>
          </a:p>
          <a:p>
            <a:pPr>
              <a:lnSpc>
                <a:spcPct val="130000"/>
              </a:lnSpc>
              <a:defRPr lang="ko-KR" altLang="en-US"/>
            </a:pPr>
            <a:r>
              <a:rPr lang="ko-KR" altLang="en-US" b="1">
                <a:solidFill>
                  <a:schemeClr val="tx1"/>
                </a:solidFill>
                <a:latin typeface="+mn-ea"/>
              </a:rPr>
              <a:t>      </a:t>
            </a:r>
            <a:r>
              <a:rPr lang="ko-KR" altLang="en-US" b="1">
                <a:solidFill>
                  <a:srgbClr val="0000ff"/>
                </a:solidFill>
                <a:latin typeface="+mn-ea"/>
              </a:rPr>
              <a:t>     ① 불특정 다수인      +      ② 불만족스러운 상태의 지속</a:t>
            </a:r>
            <a:endParaRPr lang="ko-KR" altLang="en-US" b="1">
              <a:solidFill>
                <a:srgbClr val="0000ff"/>
              </a:solidFill>
              <a:latin typeface="+mn-ea"/>
            </a:endParaRPr>
          </a:p>
          <a:p>
            <a:pPr>
              <a:lnSpc>
                <a:spcPct val="130000"/>
              </a:lnSpc>
              <a:defRPr lang="ko-KR" altLang="en-US"/>
            </a:pPr>
            <a:r>
              <a:rPr lang="en-US" altLang="ko-KR" b="1">
                <a:solidFill>
                  <a:srgbClr val="0000ff"/>
                </a:solidFill>
                <a:latin typeface="+mn-ea"/>
              </a:rPr>
              <a:t>  </a:t>
            </a:r>
            <a:endParaRPr lang="en-US" altLang="ko-KR" b="1">
              <a:solidFill>
                <a:srgbClr val="0000ff"/>
              </a:solidFill>
              <a:latin typeface="+mn-ea"/>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3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558" y="656692"/>
            <a:ext cx="8208914" cy="5742200"/>
          </a:xfrm>
          <a:prstGeom prst="rect">
            <a:avLst/>
          </a:prstGeom>
          <a:noFill/>
        </p:spPr>
        <p:txBody>
          <a:bodyPr vert="horz" wrap="square" lIns="91438" tIns="45718" rIns="91438" bIns="45718" anchor="t">
            <a:spAutoFit/>
          </a:bodyPr>
          <a:lstStyle/>
          <a:p>
            <a:pPr>
              <a:lnSpc>
                <a:spcPct val="140000"/>
              </a:lnSpc>
              <a:defRPr lang="ko-KR" altLang="en-US"/>
            </a:pPr>
            <a:r>
              <a:rPr lang="en-US" altLang="ko-KR" sz="2000" b="1">
                <a:latin typeface="굴림"/>
              </a:rPr>
              <a:t>(</a:t>
            </a:r>
            <a:r>
              <a:rPr lang="en-US" altLang="ko-KR" b="1">
                <a:latin typeface="굴림"/>
              </a:rPr>
              <a:t>1) </a:t>
            </a:r>
            <a:r>
              <a:rPr lang="ko-KR" altLang="en-US" b="1">
                <a:latin typeface="굴림"/>
              </a:rPr>
              <a:t>빈곤</a:t>
            </a:r>
            <a:r>
              <a:rPr lang="en-US" altLang="ko-KR" b="1">
                <a:latin typeface="굴림"/>
              </a:rPr>
              <a:t>(</a:t>
            </a:r>
            <a:r>
              <a:rPr lang="ko-KR" altLang="en-US" b="1">
                <a:latin typeface="굴림"/>
              </a:rPr>
              <a:t>貧困</a:t>
            </a:r>
            <a:r>
              <a:rPr lang="en-US" altLang="ko-KR" b="1">
                <a:latin typeface="굴림"/>
              </a:rPr>
              <a:t>)</a:t>
            </a:r>
            <a:r>
              <a:rPr lang="ko-KR" altLang="en-US" b="1">
                <a:latin typeface="굴림"/>
              </a:rPr>
              <a:t>의 개념</a:t>
            </a:r>
            <a:endParaRPr lang="ko-KR" altLang="en-US" b="1">
              <a:latin typeface="굴림"/>
            </a:endParaRPr>
          </a:p>
          <a:p>
            <a:pPr>
              <a:lnSpc>
                <a:spcPct val="140000"/>
              </a:lnSpc>
              <a:defRPr lang="ko-KR" altLang="en-US"/>
            </a:pPr>
            <a:r>
              <a:rPr lang="ko-KR" altLang="en-US" sz="1700" b="1">
                <a:latin typeface="굴림"/>
              </a:rPr>
              <a:t>◦ 빈곤은 논쟁적이고 역사적 개념이며</a:t>
            </a:r>
            <a:r>
              <a:rPr lang="en-US" altLang="ko-KR" sz="1700" b="1">
                <a:latin typeface="굴림"/>
              </a:rPr>
              <a:t>, </a:t>
            </a:r>
            <a:r>
              <a:rPr lang="ko-KR" altLang="en-US" sz="1700" b="1">
                <a:latin typeface="굴림"/>
              </a:rPr>
              <a:t>빈곤이 정의되는 방식 역시 사회마다 </a:t>
            </a:r>
            <a:endParaRPr lang="ko-KR" altLang="en-US" sz="1700" b="1">
              <a:latin typeface="굴림"/>
            </a:endParaRPr>
          </a:p>
          <a:p>
            <a:pPr>
              <a:lnSpc>
                <a:spcPct val="140000"/>
              </a:lnSpc>
              <a:defRPr lang="ko-KR" altLang="en-US"/>
            </a:pPr>
            <a:r>
              <a:rPr lang="ko-KR" altLang="en-US" sz="1700" b="1">
                <a:latin typeface="굴림"/>
              </a:rPr>
              <a:t>다르고</a:t>
            </a:r>
            <a:r>
              <a:rPr lang="en-US" altLang="ko-KR" sz="1700" b="1">
                <a:latin typeface="굴림"/>
              </a:rPr>
              <a:t>, </a:t>
            </a:r>
            <a:r>
              <a:rPr lang="ko-KR" altLang="en-US" sz="1700" b="1">
                <a:latin typeface="굴림"/>
              </a:rPr>
              <a:t>시간적으로 변화되어 왔다</a:t>
            </a:r>
            <a:r>
              <a:rPr lang="en-US" altLang="ko-KR" sz="1700" b="1">
                <a:latin typeface="굴림"/>
              </a:rPr>
              <a:t>.</a:t>
            </a:r>
            <a:endParaRPr lang="en-US" altLang="ko-KR" sz="1700" b="1">
              <a:latin typeface="굴림"/>
            </a:endParaRPr>
          </a:p>
          <a:p>
            <a:pPr>
              <a:lnSpc>
                <a:spcPct val="140000"/>
              </a:lnSpc>
              <a:spcBef>
                <a:spcPts val="0"/>
              </a:spcBef>
              <a:defRPr lang="ko-KR" altLang="en-US"/>
            </a:pPr>
            <a:r>
              <a:rPr lang="en-US" altLang="ko-KR" sz="1700" b="1">
                <a:latin typeface="굴림"/>
              </a:rPr>
              <a:t>◦ </a:t>
            </a:r>
            <a:r>
              <a:rPr lang="ko-KR" altLang="en-US" sz="1700" b="1" spc="-50">
                <a:solidFill>
                  <a:schemeClr val="tx1"/>
                </a:solidFill>
                <a:latin typeface="굴림"/>
              </a:rPr>
              <a:t>빈곤관</a:t>
            </a:r>
            <a:r>
              <a:rPr lang="en-US" altLang="ko-KR" sz="1700" b="1" spc="-50">
                <a:solidFill>
                  <a:schemeClr val="tx1"/>
                </a:solidFill>
                <a:latin typeface="굴림"/>
              </a:rPr>
              <a:t>(</a:t>
            </a:r>
            <a:r>
              <a:rPr lang="ko-KR" altLang="en-US" sz="1700" b="1" spc="-50">
                <a:solidFill>
                  <a:schemeClr val="tx1"/>
                </a:solidFill>
                <a:latin typeface="굴림"/>
              </a:rPr>
              <a:t>貧困觀</a:t>
            </a:r>
            <a:r>
              <a:rPr lang="en-US" altLang="ko-KR" sz="1700" b="1" spc="-50">
                <a:solidFill>
                  <a:schemeClr val="tx1"/>
                </a:solidFill>
                <a:latin typeface="굴림"/>
              </a:rPr>
              <a:t>)</a:t>
            </a:r>
            <a:r>
              <a:rPr lang="ko-KR" altLang="en-US" sz="1700" b="1" spc="-50">
                <a:solidFill>
                  <a:schemeClr val="tx1"/>
                </a:solidFill>
                <a:latin typeface="굴림"/>
              </a:rPr>
              <a:t>도 시대에 따라 변화되어 왔으며</a:t>
            </a:r>
            <a:r>
              <a:rPr lang="en-US" altLang="ko-KR" sz="1700" b="1" spc="-50">
                <a:solidFill>
                  <a:schemeClr val="tx1"/>
                </a:solidFill>
                <a:latin typeface="굴림"/>
              </a:rPr>
              <a:t>, </a:t>
            </a:r>
            <a:r>
              <a:rPr lang="ko-KR" altLang="en-US" sz="1700" b="1" spc="-50">
                <a:solidFill>
                  <a:schemeClr val="tx1"/>
                </a:solidFill>
                <a:latin typeface="굴림"/>
              </a:rPr>
              <a:t>빈곤을 해소하고자 하는 노력 </a:t>
            </a:r>
            <a:endParaRPr lang="ko-KR" altLang="en-US" sz="1700" b="1" spc="-50">
              <a:solidFill>
                <a:schemeClr val="tx1"/>
              </a:solidFill>
              <a:latin typeface="굴림"/>
            </a:endParaRPr>
          </a:p>
          <a:p>
            <a:pPr>
              <a:lnSpc>
                <a:spcPct val="140000"/>
              </a:lnSpc>
              <a:spcBef>
                <a:spcPts val="0"/>
              </a:spcBef>
              <a:defRPr lang="ko-KR" altLang="en-US"/>
            </a:pPr>
            <a:r>
              <a:rPr lang="ko-KR" altLang="en-US" sz="1700" b="1">
                <a:latin typeface="굴림"/>
              </a:rPr>
              <a:t>역시 다양한 형태로 전개되어 왔다</a:t>
            </a:r>
            <a:r>
              <a:rPr lang="en-US" altLang="ko-KR" sz="1700" b="1">
                <a:latin typeface="굴림"/>
              </a:rPr>
              <a:t>.</a:t>
            </a:r>
            <a:endParaRPr lang="en-US" altLang="ko-KR" sz="1700" b="1">
              <a:latin typeface="굴림"/>
            </a:endParaRPr>
          </a:p>
          <a:p>
            <a:pPr>
              <a:lnSpc>
                <a:spcPct val="140000"/>
              </a:lnSpc>
              <a:defRPr lang="ko-KR" altLang="en-US"/>
            </a:pPr>
            <a:endParaRPr lang="en-US" altLang="ko-KR" sz="600" b="1">
              <a:solidFill>
                <a:srgbClr val="c00000"/>
              </a:solidFill>
              <a:latin typeface="굴림"/>
            </a:endParaRPr>
          </a:p>
          <a:p>
            <a:pPr>
              <a:lnSpc>
                <a:spcPct val="140000"/>
              </a:lnSpc>
              <a:defRPr lang="ko-KR" altLang="en-US"/>
            </a:pPr>
            <a:r>
              <a:rPr lang="en-US" altLang="ko-KR" b="1">
                <a:solidFill>
                  <a:srgbClr val="c00000"/>
                </a:solidFill>
                <a:latin typeface="굴림"/>
              </a:rPr>
              <a:t>&lt;</a:t>
            </a:r>
            <a:r>
              <a:rPr lang="ko-KR" altLang="en-US" b="1">
                <a:solidFill>
                  <a:srgbClr val="c00000"/>
                </a:solidFill>
                <a:latin typeface="굴림"/>
              </a:rPr>
              <a:t>빈곤의 의미</a:t>
            </a:r>
            <a:r>
              <a:rPr lang="en-US" altLang="ko-KR" b="1">
                <a:solidFill>
                  <a:srgbClr val="c00000"/>
                </a:solidFill>
                <a:latin typeface="굴림"/>
              </a:rPr>
              <a:t>&gt;</a:t>
            </a:r>
            <a:endParaRPr lang="en-US" altLang="ko-KR" b="1">
              <a:solidFill>
                <a:srgbClr val="c00000"/>
              </a:solidFill>
              <a:latin typeface="굴림"/>
            </a:endParaRPr>
          </a:p>
          <a:p>
            <a:pPr>
              <a:lnSpc>
                <a:spcPct val="140000"/>
              </a:lnSpc>
              <a:defRPr lang="ko-KR" altLang="en-US"/>
            </a:pPr>
            <a:r>
              <a:rPr lang="en-US" altLang="ko-KR" sz="1700" b="1">
                <a:latin typeface="굴림"/>
              </a:rPr>
              <a:t>① </a:t>
            </a:r>
            <a:r>
              <a:rPr lang="ko-KR" altLang="en-US" sz="1700" b="1">
                <a:latin typeface="굴림"/>
              </a:rPr>
              <a:t>사전적 의미</a:t>
            </a:r>
            <a:endParaRPr lang="ko-KR" altLang="en-US" sz="1700" b="1">
              <a:latin typeface="굴림"/>
            </a:endParaRPr>
          </a:p>
          <a:p>
            <a:pPr>
              <a:lnSpc>
                <a:spcPct val="140000"/>
              </a:lnSpc>
              <a:spcBef>
                <a:spcPts val="0"/>
              </a:spcBef>
              <a:defRPr lang="ko-KR" altLang="en-US"/>
            </a:pPr>
            <a:r>
              <a:rPr lang="en-US" altLang="ko-KR" sz="1700" b="1">
                <a:latin typeface="굴림"/>
              </a:rPr>
              <a:t>  </a:t>
            </a:r>
            <a:r>
              <a:rPr lang="ko-KR" altLang="en-US" sz="1700" b="1" spc="-50">
                <a:solidFill>
                  <a:schemeClr val="tx1"/>
                </a:solidFill>
                <a:latin typeface="굴림"/>
              </a:rPr>
              <a:t>재화나 재물이 없을 뿐만 아니라</a:t>
            </a:r>
            <a:r>
              <a:rPr lang="en-US" altLang="ko-KR" sz="1700" b="1" spc="-50">
                <a:solidFill>
                  <a:schemeClr val="tx1"/>
                </a:solidFill>
                <a:latin typeface="굴림"/>
              </a:rPr>
              <a:t>, </a:t>
            </a:r>
            <a:r>
              <a:rPr lang="ko-KR" altLang="en-US" sz="1700" b="1" spc="-50">
                <a:solidFill>
                  <a:schemeClr val="tx1"/>
                </a:solidFill>
                <a:latin typeface="굴림"/>
              </a:rPr>
              <a:t>생활에 필요한 최저한의 재화조차 가지지 못한 상태</a:t>
            </a:r>
            <a:r>
              <a:rPr lang="en-US" altLang="ko-KR" sz="1700" b="1" spc="-50">
                <a:solidFill>
                  <a:schemeClr val="tx1"/>
                </a:solidFill>
                <a:latin typeface="굴림"/>
              </a:rPr>
              <a:t>(</a:t>
            </a:r>
            <a:r>
              <a:rPr lang="ko-KR" altLang="en-US" sz="1700" b="1">
                <a:latin typeface="굴림"/>
              </a:rPr>
              <a:t>가난하여 살기가 어려운 것</a:t>
            </a:r>
            <a:r>
              <a:rPr lang="en-US" altLang="ko-KR" sz="1700" b="1">
                <a:latin typeface="굴림"/>
              </a:rPr>
              <a:t>)</a:t>
            </a:r>
            <a:r>
              <a:rPr lang="ko-KR" altLang="en-US" sz="1700" b="1">
                <a:latin typeface="굴림"/>
              </a:rPr>
              <a:t>&lt;우리나라 사전&gt; </a:t>
            </a:r>
            <a:endParaRPr lang="ko-KR" altLang="en-US" sz="1700" b="1">
              <a:latin typeface="굴림"/>
            </a:endParaRPr>
          </a:p>
          <a:p>
            <a:pPr>
              <a:lnSpc>
                <a:spcPct val="140000"/>
              </a:lnSpc>
              <a:defRPr lang="ko-KR" altLang="en-US"/>
            </a:pPr>
            <a:r>
              <a:rPr lang="ko-KR" altLang="en-US" sz="1700" b="1">
                <a:latin typeface="굴림"/>
              </a:rPr>
              <a:t>② 일반적으로</a:t>
            </a:r>
            <a:r>
              <a:rPr lang="en-US" altLang="ko-KR" sz="1700" b="1">
                <a:latin typeface="굴림"/>
              </a:rPr>
              <a:t> </a:t>
            </a:r>
            <a:r>
              <a:rPr lang="ko-KR" altLang="en-US" sz="1700" b="1">
                <a:latin typeface="굴림"/>
              </a:rPr>
              <a:t>욕구</a:t>
            </a:r>
            <a:r>
              <a:rPr lang="en-US" altLang="ko-KR" sz="1700" b="1">
                <a:latin typeface="굴림"/>
              </a:rPr>
              <a:t>(needs)</a:t>
            </a:r>
            <a:r>
              <a:rPr lang="ko-KR" altLang="en-US" sz="1700" b="1">
                <a:latin typeface="굴림"/>
              </a:rPr>
              <a:t>가 충분히 만족되지 않은 상태</a:t>
            </a:r>
            <a:endParaRPr lang="ko-KR" altLang="en-US" sz="1700" b="1">
              <a:latin typeface="굴림"/>
            </a:endParaRPr>
          </a:p>
          <a:p>
            <a:pPr>
              <a:lnSpc>
                <a:spcPct val="140000"/>
              </a:lnSpc>
              <a:defRPr lang="ko-KR" altLang="en-US"/>
            </a:pPr>
            <a:r>
              <a:rPr lang="ko-KR" altLang="ko-KR" sz="1700" b="1">
                <a:latin typeface="굴림"/>
              </a:rPr>
              <a:t>③</a:t>
            </a:r>
            <a:r>
              <a:rPr lang="en-US" altLang="ko-KR" sz="1700" b="1">
                <a:latin typeface="굴림"/>
              </a:rPr>
              <a:t> </a:t>
            </a:r>
            <a:r>
              <a:rPr lang="ko-KR" altLang="en-US" sz="1700" b="1">
                <a:latin typeface="굴림"/>
              </a:rPr>
              <a:t>일반적으로  기본 수요의 부족현상으로 생활필수품의 결핍과 그것이 가져오는 육체적</a:t>
            </a:r>
            <a:r>
              <a:rPr lang="en-US" altLang="ko-KR" sz="1700" b="1">
                <a:latin typeface="굴림"/>
              </a:rPr>
              <a:t>·</a:t>
            </a:r>
            <a:r>
              <a:rPr lang="ko-KR" altLang="en-US" sz="1700" b="1">
                <a:latin typeface="굴림"/>
              </a:rPr>
              <a:t>정신적 불안감을 포함하는 생활상태 &lt;한국사회복지협의회&gt;</a:t>
            </a:r>
            <a:endParaRPr lang="ko-KR" altLang="en-US" sz="1700" b="1">
              <a:latin typeface="굴림"/>
            </a:endParaRPr>
          </a:p>
          <a:p>
            <a:pPr>
              <a:lnSpc>
                <a:spcPct val="140000"/>
              </a:lnSpc>
              <a:defRPr lang="ko-KR" altLang="en-US"/>
            </a:pPr>
            <a:r>
              <a:rPr lang="ko-KR" altLang="en-US" sz="1700" b="1">
                <a:latin typeface="굴림"/>
              </a:rPr>
              <a:t>④ 자립할 수 있는 사회적 기반에 접근할 수 없는 상태로서 상대적인 힘의 박탈(</a:t>
            </a:r>
            <a:r>
              <a:rPr lang="en-US" altLang="ko-KR" sz="1700" b="1">
                <a:latin typeface="굴림"/>
              </a:rPr>
              <a:t>disempowerment)</a:t>
            </a:r>
            <a:r>
              <a:rPr lang="ko-KR" altLang="en-US" sz="1700" b="1">
                <a:latin typeface="굴림"/>
              </a:rPr>
              <a:t>상태 - 다양한 차원에서의 통합적인 박탈상태</a:t>
            </a:r>
            <a:endParaRPr lang="ko-KR" altLang="en-US" sz="1700" b="1">
              <a:latin typeface="굴림"/>
            </a:endParaRPr>
          </a:p>
          <a:p>
            <a:pPr>
              <a:lnSpc>
                <a:spcPct val="140000"/>
              </a:lnSpc>
              <a:defRPr lang="ko-KR" altLang="en-US"/>
            </a:pPr>
            <a:r>
              <a:rPr lang="ko-KR" altLang="en-US" sz="1700" b="1">
                <a:solidFill>
                  <a:srgbClr val="0000ff"/>
                </a:solidFill>
                <a:latin typeface="굴림"/>
              </a:rPr>
              <a:t> </a:t>
            </a:r>
            <a:r>
              <a:rPr lang="en-US" altLang="ko-KR" sz="1700" b="1">
                <a:solidFill>
                  <a:srgbClr val="0000ff"/>
                </a:solidFill>
                <a:latin typeface="굴림"/>
              </a:rPr>
              <a:t>※</a:t>
            </a:r>
            <a:r>
              <a:rPr lang="ko-KR" altLang="en-US" sz="1700" b="1">
                <a:solidFill>
                  <a:srgbClr val="0000ff"/>
                </a:solidFill>
                <a:latin typeface="굴림"/>
              </a:rPr>
              <a:t> 빈궁</a:t>
            </a:r>
            <a:r>
              <a:rPr lang="en-US" altLang="ko-KR" sz="1700" b="1">
                <a:solidFill>
                  <a:srgbClr val="0000ff"/>
                </a:solidFill>
                <a:latin typeface="굴림"/>
              </a:rPr>
              <a:t>(</a:t>
            </a:r>
            <a:r>
              <a:rPr lang="ko-KR" altLang="en-US" sz="1700" b="1">
                <a:solidFill>
                  <a:srgbClr val="0000ff"/>
                </a:solidFill>
                <a:latin typeface="굴림"/>
              </a:rPr>
              <a:t>貧窮</a:t>
            </a:r>
            <a:r>
              <a:rPr lang="en-US" altLang="ko-KR" sz="1700" b="1">
                <a:solidFill>
                  <a:srgbClr val="0000ff"/>
                </a:solidFill>
                <a:latin typeface="굴림"/>
              </a:rPr>
              <a:t>)</a:t>
            </a:r>
            <a:r>
              <a:rPr lang="ko-KR" altLang="en-US" sz="1700" b="1">
                <a:solidFill>
                  <a:srgbClr val="0000ff"/>
                </a:solidFill>
                <a:latin typeface="굴림"/>
              </a:rPr>
              <a:t> </a:t>
            </a:r>
            <a:r>
              <a:rPr lang="en-US" altLang="ko-KR" sz="1700" b="1">
                <a:solidFill>
                  <a:srgbClr val="0000ff"/>
                </a:solidFill>
                <a:latin typeface="굴림"/>
              </a:rPr>
              <a:t>↔</a:t>
            </a:r>
            <a:r>
              <a:rPr lang="ko-KR" altLang="en-US" sz="1700" b="1">
                <a:solidFill>
                  <a:srgbClr val="0000ff"/>
                </a:solidFill>
                <a:latin typeface="굴림"/>
              </a:rPr>
              <a:t> 부유</a:t>
            </a:r>
            <a:r>
              <a:rPr lang="en-US" altLang="ko-KR" sz="1700" b="1">
                <a:solidFill>
                  <a:srgbClr val="0000ff"/>
                </a:solidFill>
                <a:latin typeface="굴림"/>
              </a:rPr>
              <a:t>(</a:t>
            </a:r>
            <a:r>
              <a:rPr lang="ko-KR" altLang="en-US" sz="1700" b="1">
                <a:solidFill>
                  <a:srgbClr val="0000ff"/>
                </a:solidFill>
                <a:latin typeface="굴림"/>
              </a:rPr>
              <a:t>富裕</a:t>
            </a:r>
            <a:r>
              <a:rPr lang="en-US" altLang="ko-KR" sz="1700" b="1">
                <a:solidFill>
                  <a:srgbClr val="0000ff"/>
                </a:solidFill>
                <a:latin typeface="굴림"/>
              </a:rPr>
              <a:t>)</a:t>
            </a:r>
            <a:endParaRPr lang="en-US" altLang="ko-KR" sz="1700" b="1">
              <a:solidFill>
                <a:srgbClr val="0000ff"/>
              </a:solidFill>
              <a:latin typeface="굴림"/>
            </a:endParaRPr>
          </a:p>
        </p:txBody>
      </p:sp>
      <p:sp>
        <p:nvSpPr>
          <p:cNvPr id="6" name="TextBox 5"/>
          <p:cNvSpPr txBox="1"/>
          <p:nvPr/>
        </p:nvSpPr>
        <p:spPr>
          <a:xfrm>
            <a:off x="755576" y="407157"/>
            <a:ext cx="964639" cy="393551"/>
          </a:xfrm>
          <a:prstGeom prst="rect">
            <a:avLst/>
          </a:prstGeom>
          <a:noFill/>
        </p:spPr>
        <p:txBody>
          <a:bodyPr wrap="none">
            <a:spAutoFit/>
          </a:bodyPr>
          <a:lstStyle/>
          <a:p>
            <a:pPr lvl="0">
              <a:defRPr lang="ko-KR" altLang="en-US"/>
            </a:pPr>
            <a:r>
              <a:rPr lang="en-US" altLang="ko-KR" sz="2000" b="1">
                <a:latin typeface="HY둥근고딕B"/>
                <a:ea typeface="HY둥근고딕B"/>
              </a:rPr>
              <a:t>5) </a:t>
            </a:r>
            <a:r>
              <a:rPr lang="ko-KR" altLang="en-US" sz="2000" b="1">
                <a:latin typeface="HY둥근고딕B"/>
                <a:ea typeface="HY둥근고딕B"/>
              </a:rPr>
              <a:t>빈곤</a:t>
            </a:r>
            <a:endParaRPr lang="ko-KR" altLang="en-US" sz="2000" b="1">
              <a:latin typeface="HY둥근고딕B"/>
              <a:ea typeface="HY둥근고딕B"/>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38</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3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74512" y="492827"/>
            <a:ext cx="8073952" cy="5467916"/>
          </a:xfrm>
          <a:prstGeom prst="rect">
            <a:avLst/>
          </a:prstGeom>
          <a:noFill/>
        </p:spPr>
        <p:txBody>
          <a:bodyPr vert="horz" wrap="square" lIns="91438" tIns="45718" rIns="91438" bIns="45718" anchor="t">
            <a:spAutoFit/>
          </a:bodyPr>
          <a:lstStyle/>
          <a:p>
            <a:pPr>
              <a:lnSpc>
                <a:spcPct val="140000"/>
              </a:lnSpc>
              <a:defRPr lang="ko-KR" altLang="en-US"/>
            </a:pPr>
            <a:r>
              <a:rPr lang="en-US" altLang="ko-KR" b="1">
                <a:solidFill>
                  <a:srgbClr val="c00000"/>
                </a:solidFill>
                <a:latin typeface="굴림"/>
              </a:rPr>
              <a:t>&lt;</a:t>
            </a:r>
            <a:r>
              <a:rPr lang="ko-KR" altLang="en-US" b="1">
                <a:solidFill>
                  <a:srgbClr val="c00000"/>
                </a:solidFill>
                <a:latin typeface="굴림"/>
              </a:rPr>
              <a:t>관련 용어</a:t>
            </a:r>
            <a:r>
              <a:rPr lang="en-US" altLang="ko-KR" b="1">
                <a:solidFill>
                  <a:srgbClr val="c00000"/>
                </a:solidFill>
                <a:latin typeface="굴림"/>
              </a:rPr>
              <a:t>&gt;</a:t>
            </a:r>
            <a:endParaRPr lang="en-US" altLang="ko-KR" b="1">
              <a:solidFill>
                <a:srgbClr val="c00000"/>
              </a:solidFill>
              <a:latin typeface="굴림"/>
            </a:endParaRPr>
          </a:p>
          <a:p>
            <a:pPr>
              <a:lnSpc>
                <a:spcPct val="140000"/>
              </a:lnSpc>
              <a:defRPr lang="ko-KR" altLang="en-US"/>
            </a:pPr>
            <a:r>
              <a:rPr lang="en-US" altLang="ko-KR" b="1">
                <a:latin typeface="굴림"/>
              </a:rPr>
              <a:t>① </a:t>
            </a:r>
            <a:r>
              <a:rPr lang="ko-KR" altLang="en-US" b="1">
                <a:solidFill>
                  <a:srgbClr val="0000ff"/>
                </a:solidFill>
                <a:latin typeface="굴림"/>
              </a:rPr>
              <a:t>빈곤</a:t>
            </a:r>
            <a:r>
              <a:rPr lang="en-US" altLang="ko-KR" b="1">
                <a:solidFill>
                  <a:srgbClr val="0000ff"/>
                </a:solidFill>
                <a:latin typeface="굴림"/>
              </a:rPr>
              <a:t>(poverty)</a:t>
            </a:r>
            <a:r>
              <a:rPr lang="ko-KR" altLang="en-US" b="1">
                <a:solidFill>
                  <a:srgbClr val="0000ff"/>
                </a:solidFill>
                <a:latin typeface="굴림"/>
              </a:rPr>
              <a:t> </a:t>
            </a:r>
            <a:r>
              <a:rPr lang="en-US" altLang="ko-KR" b="1">
                <a:latin typeface="굴림"/>
              </a:rPr>
              <a:t>: </a:t>
            </a:r>
            <a:r>
              <a:rPr lang="ko-KR" altLang="en-US" b="1">
                <a:latin typeface="굴림"/>
              </a:rPr>
              <a:t>통상적이거나 사회적으로 인정되는 양의 현금이나 재산을 가지고 있지 않은 사람이 놓여 있는 상태&lt;</a:t>
            </a:r>
            <a:r>
              <a:rPr lang="en-US" altLang="ko-KR" b="1">
                <a:latin typeface="굴림"/>
              </a:rPr>
              <a:t>webster&gt;</a:t>
            </a:r>
            <a:endParaRPr lang="en-US" altLang="ko-KR" b="1">
              <a:latin typeface="굴림"/>
            </a:endParaRPr>
          </a:p>
          <a:p>
            <a:pPr>
              <a:lnSpc>
                <a:spcPct val="140000"/>
              </a:lnSpc>
              <a:defRPr lang="ko-KR" altLang="en-US"/>
            </a:pPr>
            <a:r>
              <a:rPr lang="en-US" altLang="ko-KR" b="1">
                <a:latin typeface="굴림"/>
              </a:rPr>
              <a:t>② </a:t>
            </a:r>
            <a:r>
              <a:rPr lang="ko-KR" altLang="en-US" b="1">
                <a:solidFill>
                  <a:srgbClr val="0000ff"/>
                </a:solidFill>
                <a:latin typeface="굴림"/>
              </a:rPr>
              <a:t>빈민</a:t>
            </a:r>
            <a:r>
              <a:rPr lang="en-US" altLang="ko-KR" b="1">
                <a:solidFill>
                  <a:srgbClr val="0000ff"/>
                </a:solidFill>
                <a:latin typeface="굴림"/>
              </a:rPr>
              <a:t>(poor)</a:t>
            </a:r>
            <a:r>
              <a:rPr lang="en-US" altLang="ko-KR" b="1">
                <a:latin typeface="굴림"/>
              </a:rPr>
              <a:t> : </a:t>
            </a:r>
            <a:r>
              <a:rPr lang="ko-KR" altLang="en-US" b="1">
                <a:latin typeface="굴림"/>
              </a:rPr>
              <a:t>규칙적 수입은 있지만 그 수준이 겨우 먹고 살만한 정도에 그치는 경우</a:t>
            </a:r>
            <a:endParaRPr lang="ko-KR" altLang="en-US" b="1">
              <a:latin typeface="굴림"/>
            </a:endParaRPr>
          </a:p>
          <a:p>
            <a:pPr>
              <a:lnSpc>
                <a:spcPct val="140000"/>
              </a:lnSpc>
              <a:defRPr lang="ko-KR" altLang="en-US"/>
            </a:pPr>
            <a:r>
              <a:rPr lang="ko-KR" altLang="ko-KR" b="1">
                <a:latin typeface="굴림"/>
              </a:rPr>
              <a:t>③</a:t>
            </a:r>
            <a:r>
              <a:rPr lang="en-US" altLang="ko-KR" b="1">
                <a:latin typeface="굴림"/>
              </a:rPr>
              <a:t> </a:t>
            </a:r>
            <a:r>
              <a:rPr lang="ko-KR" altLang="en-US" b="1">
                <a:solidFill>
                  <a:srgbClr val="0000ff"/>
                </a:solidFill>
                <a:latin typeface="굴림"/>
              </a:rPr>
              <a:t>극빈층</a:t>
            </a:r>
            <a:r>
              <a:rPr lang="en-US" altLang="ko-KR" b="1">
                <a:solidFill>
                  <a:srgbClr val="0000ff"/>
                </a:solidFill>
                <a:latin typeface="굴림"/>
              </a:rPr>
              <a:t>(pauper)</a:t>
            </a:r>
            <a:r>
              <a:rPr lang="ko-KR" altLang="en-US" b="1">
                <a:solidFill>
                  <a:srgbClr val="0000ff"/>
                </a:solidFill>
                <a:latin typeface="굴림"/>
              </a:rPr>
              <a:t> </a:t>
            </a:r>
            <a:r>
              <a:rPr lang="en-US" altLang="ko-KR" b="1">
                <a:latin typeface="굴림"/>
              </a:rPr>
              <a:t>: </a:t>
            </a:r>
            <a:r>
              <a:rPr lang="ko-KR" altLang="en-US" b="1">
                <a:latin typeface="굴림"/>
              </a:rPr>
              <a:t>불규칙한 노동</a:t>
            </a:r>
            <a:r>
              <a:rPr lang="en-US" altLang="ko-KR" b="1">
                <a:latin typeface="굴림"/>
              </a:rPr>
              <a:t>, </a:t>
            </a:r>
            <a:r>
              <a:rPr lang="ko-KR" altLang="en-US" b="1">
                <a:latin typeface="굴림"/>
              </a:rPr>
              <a:t>질병</a:t>
            </a:r>
            <a:r>
              <a:rPr lang="en-US" altLang="ko-KR" b="1">
                <a:latin typeface="굴림"/>
              </a:rPr>
              <a:t>, </a:t>
            </a:r>
            <a:r>
              <a:rPr lang="ko-KR" altLang="en-US" b="1">
                <a:latin typeface="굴림"/>
              </a:rPr>
              <a:t>많은 부양자녀 등으로 인해 빈민보다 더 가난한 경우</a:t>
            </a:r>
            <a:r>
              <a:rPr lang="en-US" altLang="ko-KR" b="1">
                <a:latin typeface="굴림"/>
              </a:rPr>
              <a:t>(</a:t>
            </a:r>
            <a:r>
              <a:rPr lang="ko-KR" altLang="en-US" b="1">
                <a:latin typeface="굴림"/>
              </a:rPr>
              <a:t>재산이 부족한 것</a:t>
            </a:r>
            <a:r>
              <a:rPr lang="en-US" altLang="ko-KR" b="1">
                <a:latin typeface="굴림"/>
              </a:rPr>
              <a:t>)</a:t>
            </a:r>
            <a:r>
              <a:rPr lang="ko-KR" altLang="en-US" b="1">
                <a:latin typeface="굴림"/>
              </a:rPr>
              <a:t> : 극빈자, 피구호민, 빈민, 거지</a:t>
            </a:r>
            <a:endParaRPr lang="ko-KR" altLang="en-US" b="1">
              <a:latin typeface="굴림"/>
            </a:endParaRPr>
          </a:p>
          <a:p>
            <a:pPr>
              <a:lnSpc>
                <a:spcPct val="140000"/>
              </a:lnSpc>
              <a:defRPr lang="ko-KR" altLang="en-US"/>
            </a:pPr>
            <a:r>
              <a:rPr lang="ko-KR" altLang="ko-KR" b="1">
                <a:latin typeface="굴림"/>
              </a:rPr>
              <a:t>④</a:t>
            </a:r>
            <a:r>
              <a:rPr lang="en-US" altLang="ko-KR" b="1">
                <a:latin typeface="굴림"/>
              </a:rPr>
              <a:t> </a:t>
            </a:r>
            <a:r>
              <a:rPr lang="ko-KR" altLang="en-US" b="1">
                <a:solidFill>
                  <a:srgbClr val="0000ff"/>
                </a:solidFill>
                <a:latin typeface="굴림"/>
              </a:rPr>
              <a:t>궁핍</a:t>
            </a:r>
            <a:r>
              <a:rPr lang="en-US" altLang="ko-KR" b="1">
                <a:solidFill>
                  <a:srgbClr val="0000ff"/>
                </a:solidFill>
                <a:latin typeface="굴림"/>
              </a:rPr>
              <a:t>(</a:t>
            </a:r>
            <a:r>
              <a:rPr lang="ko-KR" altLang="en-US" b="1">
                <a:solidFill>
                  <a:srgbClr val="0000ff"/>
                </a:solidFill>
                <a:latin typeface="굴림"/>
              </a:rPr>
              <a:t>窮乏 </a:t>
            </a:r>
            <a:r>
              <a:rPr lang="en-US" altLang="ko-KR" b="1">
                <a:solidFill>
                  <a:srgbClr val="0000ff"/>
                </a:solidFill>
                <a:latin typeface="굴림"/>
              </a:rPr>
              <a:t>: indigence)</a:t>
            </a:r>
            <a:r>
              <a:rPr lang="en-US" altLang="ko-KR" b="1">
                <a:latin typeface="굴림"/>
              </a:rPr>
              <a:t> : </a:t>
            </a:r>
            <a:r>
              <a:rPr lang="ko-KR" altLang="en-US" b="1">
                <a:latin typeface="굴림"/>
              </a:rPr>
              <a:t>일할</a:t>
            </a:r>
            <a:r>
              <a:rPr lang="en-US" altLang="ko-KR" b="1">
                <a:latin typeface="굴림"/>
              </a:rPr>
              <a:t> </a:t>
            </a:r>
            <a:r>
              <a:rPr lang="ko-KR" altLang="en-US" b="1">
                <a:latin typeface="굴림"/>
              </a:rPr>
              <a:t>수 없거나 노동대가로 생계를 유지할 수 없는 상태</a:t>
            </a:r>
            <a:endParaRPr lang="ko-KR" altLang="en-US" b="1">
              <a:latin typeface="굴림"/>
            </a:endParaRPr>
          </a:p>
          <a:p>
            <a:pPr>
              <a:lnSpc>
                <a:spcPct val="140000"/>
              </a:lnSpc>
              <a:defRPr lang="ko-KR" altLang="en-US"/>
            </a:pPr>
            <a:r>
              <a:rPr lang="ko-KR" altLang="ko-KR" b="1">
                <a:latin typeface="굴림"/>
              </a:rPr>
              <a:t>⑤</a:t>
            </a:r>
            <a:r>
              <a:rPr lang="en-US" altLang="ko-KR" b="1">
                <a:latin typeface="굴림"/>
              </a:rPr>
              <a:t> </a:t>
            </a:r>
            <a:r>
              <a:rPr lang="ko-KR" altLang="en-US" b="1">
                <a:solidFill>
                  <a:srgbClr val="0000ff"/>
                </a:solidFill>
                <a:latin typeface="굴림"/>
              </a:rPr>
              <a:t>곤궁</a:t>
            </a:r>
            <a:r>
              <a:rPr lang="en-US" altLang="ko-KR" b="1">
                <a:solidFill>
                  <a:srgbClr val="0000ff"/>
                </a:solidFill>
                <a:latin typeface="굴림"/>
              </a:rPr>
              <a:t>(</a:t>
            </a:r>
            <a:r>
              <a:rPr lang="ko-KR" altLang="en-US" b="1">
                <a:solidFill>
                  <a:srgbClr val="0000ff"/>
                </a:solidFill>
                <a:latin typeface="굴림"/>
              </a:rPr>
              <a:t>困窮 </a:t>
            </a:r>
            <a:r>
              <a:rPr lang="en-US" altLang="ko-KR" b="1">
                <a:solidFill>
                  <a:srgbClr val="0000ff"/>
                </a:solidFill>
                <a:latin typeface="굴림"/>
              </a:rPr>
              <a:t>: destitution)</a:t>
            </a:r>
            <a:r>
              <a:rPr lang="ko-KR" altLang="en-US" b="1">
                <a:latin typeface="굴림"/>
              </a:rPr>
              <a:t> </a:t>
            </a:r>
            <a:r>
              <a:rPr lang="en-US" altLang="ko-KR" b="1">
                <a:latin typeface="굴림"/>
              </a:rPr>
              <a:t>:</a:t>
            </a:r>
            <a:r>
              <a:rPr lang="ko-KR" altLang="en-US" b="1">
                <a:latin typeface="굴림"/>
              </a:rPr>
              <a:t> 몹시 가난하고 궁색함</a:t>
            </a:r>
            <a:endParaRPr lang="ko-KR" altLang="en-US" b="1">
              <a:latin typeface="굴림"/>
            </a:endParaRPr>
          </a:p>
          <a:p>
            <a:pPr>
              <a:lnSpc>
                <a:spcPct val="140000"/>
              </a:lnSpc>
              <a:defRPr lang="ko-KR" altLang="en-US"/>
            </a:pPr>
            <a:r>
              <a:rPr lang="ko-KR" altLang="en-US" b="1">
                <a:latin typeface="굴림"/>
              </a:rPr>
              <a:t>⑥</a:t>
            </a:r>
            <a:r>
              <a:rPr lang="en-US" altLang="ko-KR" b="1">
                <a:latin typeface="굴림"/>
              </a:rPr>
              <a:t> </a:t>
            </a:r>
            <a:r>
              <a:rPr lang="ko-KR" altLang="en-US" b="1">
                <a:solidFill>
                  <a:srgbClr val="0000ff"/>
                </a:solidFill>
                <a:latin typeface="굴림"/>
              </a:rPr>
              <a:t>사회적 배제(</a:t>
            </a:r>
            <a:r>
              <a:rPr lang="en-US" altLang="ko-KR" b="1">
                <a:solidFill>
                  <a:srgbClr val="0000ff"/>
                </a:solidFill>
                <a:latin typeface="굴림"/>
              </a:rPr>
              <a:t>social exclusion)</a:t>
            </a:r>
            <a:r>
              <a:rPr lang="en-US" altLang="ko-KR" b="1">
                <a:latin typeface="굴림"/>
              </a:rPr>
              <a:t> : </a:t>
            </a:r>
            <a:r>
              <a:rPr lang="ko-KR" altLang="en-US" b="1">
                <a:latin typeface="굴림"/>
              </a:rPr>
              <a:t>경기침체, 인구변화, 노동시장 구조조정 </a:t>
            </a:r>
            <a:endParaRPr lang="ko-KR" altLang="en-US" b="1">
              <a:latin typeface="굴림"/>
            </a:endParaRPr>
          </a:p>
          <a:p>
            <a:pPr>
              <a:lnSpc>
                <a:spcPct val="140000"/>
              </a:lnSpc>
              <a:defRPr lang="ko-KR" altLang="en-US"/>
            </a:pPr>
            <a:r>
              <a:rPr lang="ko-KR" altLang="en-US" b="1">
                <a:latin typeface="굴림"/>
              </a:rPr>
              <a:t>→ 사회참여를 못하는 현상 : </a:t>
            </a:r>
            <a:r>
              <a:rPr lang="ko-KR" altLang="en-US" b="1" u="sng">
                <a:latin typeface="굴림"/>
              </a:rPr>
              <a:t>경제적 측면이 주목하는 빈곤보다는 더 넓은 개념</a:t>
            </a:r>
            <a:endParaRPr lang="ko-KR" altLang="en-US" b="1" u="sng">
              <a:latin typeface="굴림"/>
            </a:endParaRPr>
          </a:p>
          <a:p>
            <a:pPr>
              <a:lnSpc>
                <a:spcPct val="140000"/>
              </a:lnSpc>
              <a:defRPr lang="ko-KR" altLang="en-US"/>
            </a:pPr>
            <a:r>
              <a:rPr lang="ko-KR" altLang="en-US" b="1">
                <a:solidFill>
                  <a:schemeClr val="tx1"/>
                </a:solidFill>
                <a:latin typeface="굴림"/>
              </a:rPr>
              <a:t>⑦</a:t>
            </a:r>
            <a:r>
              <a:rPr lang="ko-KR" altLang="en-US" b="1">
                <a:solidFill>
                  <a:srgbClr val="0000ff"/>
                </a:solidFill>
                <a:latin typeface="굴림"/>
              </a:rPr>
              <a:t> 빈곤선(</a:t>
            </a:r>
            <a:r>
              <a:rPr lang="en-US" altLang="ko-KR" b="1">
                <a:solidFill>
                  <a:srgbClr val="0000ff"/>
                </a:solidFill>
                <a:latin typeface="굴림"/>
              </a:rPr>
              <a:t>poverty line or poverty threshold)</a:t>
            </a:r>
            <a:r>
              <a:rPr lang="en-US" altLang="ko-KR" b="1">
                <a:latin typeface="굴림"/>
              </a:rPr>
              <a:t> : </a:t>
            </a:r>
            <a:r>
              <a:rPr lang="ko-KR" altLang="en-US" b="1">
                <a:latin typeface="굴림"/>
              </a:rPr>
              <a:t>가족의 빈곤상태나 개인의 빈곤상태를 결정하기 위해 사용되는 현금의 양  = </a:t>
            </a:r>
            <a:r>
              <a:rPr lang="ko-KR" altLang="en-US" b="1">
                <a:solidFill>
                  <a:srgbClr val="0000ff"/>
                </a:solidFill>
                <a:latin typeface="굴림"/>
              </a:rPr>
              <a:t>최저생계비선</a:t>
            </a:r>
            <a:endParaRPr lang="ko-KR" altLang="en-US" b="1">
              <a:solidFill>
                <a:srgbClr val="0000ff"/>
              </a:solidFill>
              <a:latin typeface="굴림"/>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39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4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593541" y="714999"/>
            <a:ext cx="7956884" cy="4064646"/>
          </a:xfrm>
          <a:prstGeom prst="rect">
            <a:avLst/>
          </a:prstGeom>
        </p:spPr>
        <p:txBody>
          <a:bodyPr vert="horz" wrap="square" lIns="91440" tIns="45720" rIns="91440" bIns="45720" anchor="t">
            <a:spAutoFit/>
          </a:bodyPr>
          <a:p>
            <a:pPr>
              <a:lnSpc>
                <a:spcPct val="130000"/>
              </a:lnSpc>
              <a:defRPr lang="ko-KR" altLang="en-US"/>
            </a:pPr>
            <a:r>
              <a:rPr lang="ko-KR" altLang="en-US" b="1">
                <a:solidFill>
                  <a:schemeClr val="tx1"/>
                </a:solidFill>
                <a:latin typeface="굴림"/>
              </a:rPr>
              <a:t>(2) 빈곤의 역사적 분류</a:t>
            </a:r>
            <a:endParaRPr lang="ko-KR" altLang="en-US" b="1">
              <a:solidFill>
                <a:schemeClr val="tx1"/>
              </a:solidFill>
              <a:latin typeface="굴림"/>
            </a:endParaRPr>
          </a:p>
          <a:p>
            <a:pPr>
              <a:lnSpc>
                <a:spcPct val="130000"/>
              </a:lnSpc>
              <a:defRPr lang="ko-KR" altLang="en-US"/>
            </a:pPr>
            <a:r>
              <a:rPr lang="en-US" altLang="ko-KR" b="1">
                <a:latin typeface="굴림"/>
              </a:rPr>
              <a:t>① </a:t>
            </a:r>
            <a:r>
              <a:rPr lang="ko-KR" altLang="en-US" b="1">
                <a:latin typeface="굴림"/>
              </a:rPr>
              <a:t>엘리자베스 구빈법 </a:t>
            </a:r>
            <a:r>
              <a:rPr lang="en-US" altLang="ko-KR" b="1">
                <a:latin typeface="굴림"/>
              </a:rPr>
              <a:t>– </a:t>
            </a:r>
            <a:r>
              <a:rPr lang="ko-KR" altLang="en-US" b="1">
                <a:latin typeface="굴림"/>
              </a:rPr>
              <a:t>노동무능력빈민 </a:t>
            </a:r>
            <a:r>
              <a:rPr lang="en-US" altLang="ko-KR" b="1">
                <a:latin typeface="굴림"/>
              </a:rPr>
              <a:t>vs </a:t>
            </a:r>
            <a:r>
              <a:rPr lang="ko-KR" altLang="en-US" b="1">
                <a:latin typeface="굴림"/>
              </a:rPr>
              <a:t>노동능력빈민</a:t>
            </a:r>
            <a:r>
              <a:rPr lang="en-US" altLang="ko-KR" b="1">
                <a:latin typeface="굴림"/>
              </a:rPr>
              <a:t> </a:t>
            </a:r>
            <a:endParaRPr lang="en-US" altLang="ko-KR" b="1">
              <a:latin typeface="굴림"/>
            </a:endParaRPr>
          </a:p>
          <a:p>
            <a:pPr>
              <a:lnSpc>
                <a:spcPct val="130000"/>
              </a:lnSpc>
              <a:defRPr lang="ko-KR" altLang="en-US"/>
            </a:pPr>
            <a:r>
              <a:rPr lang="en-US" altLang="ko-KR" b="1">
                <a:latin typeface="굴림"/>
              </a:rPr>
              <a:t>② </a:t>
            </a:r>
            <a:r>
              <a:rPr lang="ko-KR" altLang="en-US" b="1">
                <a:latin typeface="굴림"/>
              </a:rPr>
              <a:t>신구빈법 </a:t>
            </a:r>
            <a:r>
              <a:rPr lang="en-US" altLang="ko-KR" b="1">
                <a:latin typeface="굴림"/>
              </a:rPr>
              <a:t>– </a:t>
            </a:r>
            <a:r>
              <a:rPr lang="ko-KR" altLang="en-US" b="1">
                <a:latin typeface="굴림"/>
              </a:rPr>
              <a:t>구제 가치가 있는 빈민</a:t>
            </a:r>
            <a:r>
              <a:rPr lang="en-US" altLang="ko-KR" b="1">
                <a:latin typeface="굴림"/>
              </a:rPr>
              <a:t> vs </a:t>
            </a:r>
            <a:r>
              <a:rPr lang="ko-KR" altLang="en-US" b="1">
                <a:latin typeface="굴림"/>
              </a:rPr>
              <a:t>구제 가치가 없는 빈민</a:t>
            </a:r>
            <a:endParaRPr lang="ko-KR" altLang="en-US" b="1">
              <a:latin typeface="굴림"/>
            </a:endParaRPr>
          </a:p>
          <a:p>
            <a:pPr>
              <a:lnSpc>
                <a:spcPct val="130000"/>
              </a:lnSpc>
              <a:defRPr lang="ko-KR" altLang="en-US"/>
            </a:pPr>
            <a:r>
              <a:rPr lang="en-US" altLang="ko-KR" b="1">
                <a:latin typeface="굴림"/>
              </a:rPr>
              <a:t>③ C. Booth – </a:t>
            </a:r>
            <a:r>
              <a:rPr lang="ko-KR" altLang="en-US" b="1">
                <a:latin typeface="굴림"/>
              </a:rPr>
              <a:t>빈민</a:t>
            </a:r>
            <a:r>
              <a:rPr lang="en-US" altLang="ko-KR" b="1">
                <a:latin typeface="굴림"/>
              </a:rPr>
              <a:t>(poor)</a:t>
            </a:r>
            <a:r>
              <a:rPr lang="ko-KR" altLang="en-US" b="1">
                <a:latin typeface="굴림"/>
              </a:rPr>
              <a:t> </a:t>
            </a:r>
            <a:r>
              <a:rPr lang="en-US" altLang="ko-KR" b="1">
                <a:latin typeface="굴림"/>
              </a:rPr>
              <a:t>vs </a:t>
            </a:r>
            <a:r>
              <a:rPr lang="ko-KR" altLang="en-US" b="1">
                <a:latin typeface="굴림"/>
              </a:rPr>
              <a:t>극빈층</a:t>
            </a:r>
            <a:r>
              <a:rPr lang="en-US" altLang="ko-KR" b="1">
                <a:latin typeface="굴림"/>
              </a:rPr>
              <a:t>(pauper)</a:t>
            </a:r>
            <a:endParaRPr lang="en-US" altLang="ko-KR" b="1">
              <a:latin typeface="굴림"/>
            </a:endParaRPr>
          </a:p>
          <a:p>
            <a:pPr>
              <a:lnSpc>
                <a:spcPct val="130000"/>
              </a:lnSpc>
              <a:defRPr lang="ko-KR" altLang="en-US"/>
            </a:pPr>
            <a:r>
              <a:rPr lang="en-US" altLang="ko-KR" b="1">
                <a:latin typeface="굴림"/>
              </a:rPr>
              <a:t>④ S.B. Rowntree – 1</a:t>
            </a:r>
            <a:r>
              <a:rPr lang="ko-KR" altLang="en-US" b="1">
                <a:latin typeface="굴림"/>
              </a:rPr>
              <a:t>차적 빈곤 </a:t>
            </a:r>
            <a:r>
              <a:rPr lang="en-US" altLang="ko-KR" b="1">
                <a:latin typeface="굴림"/>
              </a:rPr>
              <a:t>vs 2</a:t>
            </a:r>
            <a:r>
              <a:rPr lang="ko-KR" altLang="en-US" b="1">
                <a:latin typeface="굴림"/>
              </a:rPr>
              <a:t>차적 빈곤</a:t>
            </a:r>
            <a:endParaRPr lang="ko-KR" altLang="en-US" b="1">
              <a:latin typeface="굴림"/>
            </a:endParaRPr>
          </a:p>
          <a:p>
            <a:pPr>
              <a:lnSpc>
                <a:spcPct val="130000"/>
              </a:lnSpc>
              <a:defRPr lang="ko-KR" altLang="en-US"/>
            </a:pPr>
            <a:endParaRPr lang="ko-KR" altLang="en-US" b="1">
              <a:latin typeface="굴림"/>
            </a:endParaRPr>
          </a:p>
          <a:p>
            <a:pPr>
              <a:lnSpc>
                <a:spcPct val="150000"/>
              </a:lnSpc>
              <a:defRPr lang="ko-KR" altLang="en-US"/>
            </a:pPr>
            <a:r>
              <a:rPr lang="en-US" altLang="ko-KR" b="1">
                <a:latin typeface="굴림"/>
                <a:ea typeface="굴림"/>
              </a:rPr>
              <a:t>(</a:t>
            </a:r>
            <a:r>
              <a:rPr lang="ko-KR" altLang="en-US" b="1">
                <a:latin typeface="굴림"/>
                <a:ea typeface="굴림"/>
              </a:rPr>
              <a:t>3</a:t>
            </a:r>
            <a:r>
              <a:rPr lang="en-US" altLang="ko-KR" b="1">
                <a:latin typeface="굴림"/>
                <a:ea typeface="굴림"/>
              </a:rPr>
              <a:t>) </a:t>
            </a:r>
            <a:r>
              <a:rPr lang="ko-KR" altLang="en-US" b="1">
                <a:latin typeface="굴림"/>
                <a:ea typeface="굴림"/>
              </a:rPr>
              <a:t>빈곤의 특성</a:t>
            </a:r>
            <a:endParaRPr lang="ko-KR" altLang="en-US" b="1">
              <a:latin typeface="굴림"/>
              <a:ea typeface="굴림"/>
            </a:endParaRPr>
          </a:p>
          <a:p>
            <a:pPr>
              <a:lnSpc>
                <a:spcPct val="130000"/>
              </a:lnSpc>
              <a:defRPr lang="ko-KR" altLang="en-US"/>
            </a:pPr>
            <a:r>
              <a:rPr lang="en-US" altLang="ko-KR" b="1">
                <a:latin typeface="굴림"/>
              </a:rPr>
              <a:t>① </a:t>
            </a:r>
            <a:r>
              <a:rPr lang="ko-KR" altLang="en-US" b="1">
                <a:latin typeface="굴림"/>
              </a:rPr>
              <a:t>상대적</a:t>
            </a:r>
            <a:r>
              <a:rPr lang="en-US" altLang="ko-KR" b="1">
                <a:latin typeface="굴림"/>
              </a:rPr>
              <a:t>(</a:t>
            </a:r>
            <a:r>
              <a:rPr lang="ko-KR" altLang="en-US" b="1">
                <a:latin typeface="굴림"/>
              </a:rPr>
              <a:t>시간과 공간</a:t>
            </a:r>
            <a:r>
              <a:rPr lang="en-US" altLang="ko-KR" b="1">
                <a:latin typeface="굴림"/>
              </a:rPr>
              <a:t>)	</a:t>
            </a:r>
            <a:r>
              <a:rPr lang="ko-KR" altLang="ko-KR" b="1">
                <a:latin typeface="굴림"/>
              </a:rPr>
              <a:t>②</a:t>
            </a:r>
            <a:r>
              <a:rPr lang="en-US" altLang="ko-KR" b="1">
                <a:latin typeface="굴림"/>
              </a:rPr>
              <a:t> </a:t>
            </a:r>
            <a:r>
              <a:rPr lang="ko-KR" altLang="en-US" b="1">
                <a:latin typeface="굴림"/>
              </a:rPr>
              <a:t>점진적</a:t>
            </a:r>
            <a:r>
              <a:rPr lang="en-US" altLang="ko-KR" b="1">
                <a:latin typeface="굴림"/>
              </a:rPr>
              <a:t>	</a:t>
            </a:r>
            <a:r>
              <a:rPr lang="ko-KR" altLang="ko-KR" b="1">
                <a:latin typeface="굴림"/>
              </a:rPr>
              <a:t>③</a:t>
            </a:r>
            <a:r>
              <a:rPr lang="en-US" altLang="ko-KR" b="1">
                <a:latin typeface="굴림"/>
              </a:rPr>
              <a:t> </a:t>
            </a:r>
            <a:r>
              <a:rPr lang="ko-KR" altLang="en-US" b="1">
                <a:latin typeface="굴림"/>
              </a:rPr>
              <a:t>다차원적</a:t>
            </a:r>
            <a:r>
              <a:rPr lang="en-US" altLang="ko-KR" b="1">
                <a:latin typeface="굴림"/>
              </a:rPr>
              <a:t>	</a:t>
            </a:r>
            <a:r>
              <a:rPr lang="ko-KR" altLang="ko-KR" b="1">
                <a:latin typeface="굴림"/>
              </a:rPr>
              <a:t>④</a:t>
            </a:r>
            <a:r>
              <a:rPr lang="en-US" altLang="ko-KR" b="1">
                <a:latin typeface="굴림"/>
              </a:rPr>
              <a:t> </a:t>
            </a:r>
            <a:r>
              <a:rPr lang="ko-KR" altLang="en-US" b="1">
                <a:latin typeface="굴림"/>
              </a:rPr>
              <a:t>지속적</a:t>
            </a:r>
            <a:endParaRPr lang="ko-KR" altLang="en-US" b="1">
              <a:latin typeface="굴림"/>
            </a:endParaRPr>
          </a:p>
          <a:p>
            <a:pPr>
              <a:lnSpc>
                <a:spcPct val="130000"/>
              </a:lnSpc>
              <a:defRPr lang="ko-KR" altLang="en-US"/>
            </a:pPr>
            <a:endParaRPr lang="ko-KR" altLang="ko-KR" b="1">
              <a:latin typeface="굴림"/>
            </a:endParaRPr>
          </a:p>
          <a:p>
            <a:pPr>
              <a:lnSpc>
                <a:spcPct val="130000"/>
              </a:lnSpc>
              <a:defRPr lang="ko-KR" altLang="en-US"/>
            </a:pPr>
            <a:r>
              <a:rPr lang="ko-KR" altLang="en-US" b="1">
                <a:solidFill>
                  <a:srgbClr val="ff0000"/>
                </a:solidFill>
                <a:latin typeface="굴림"/>
              </a:rPr>
              <a:t>&lt;</a:t>
            </a:r>
            <a:r>
              <a:rPr lang="en-US" altLang="ko-KR" b="1">
                <a:solidFill>
                  <a:srgbClr val="ff0000"/>
                </a:solidFill>
                <a:latin typeface="굴림"/>
              </a:rPr>
              <a:t> </a:t>
            </a:r>
            <a:r>
              <a:rPr lang="ko-KR" altLang="en-US" b="1">
                <a:solidFill>
                  <a:srgbClr val="ff0000"/>
                </a:solidFill>
                <a:latin typeface="굴림"/>
              </a:rPr>
              <a:t>빈곤의 악순환(</a:t>
            </a:r>
            <a:r>
              <a:rPr lang="en-US" altLang="ko-KR" b="1">
                <a:solidFill>
                  <a:srgbClr val="ff0000"/>
                </a:solidFill>
                <a:latin typeface="굴림"/>
              </a:rPr>
              <a:t>vicious cycle of poverty)</a:t>
            </a:r>
            <a:r>
              <a:rPr lang="ko-KR" altLang="en-US" b="1">
                <a:solidFill>
                  <a:srgbClr val="ff0000"/>
                </a:solidFill>
                <a:latin typeface="굴림"/>
              </a:rPr>
              <a:t> &gt;</a:t>
            </a:r>
            <a:endParaRPr lang="ko-KR" altLang="en-US" b="1">
              <a:solidFill>
                <a:srgbClr val="ff0000"/>
              </a:solidFill>
              <a:latin typeface="굴림"/>
            </a:endParaRPr>
          </a:p>
          <a:p>
            <a:pPr>
              <a:lnSpc>
                <a:spcPct val="130000"/>
              </a:lnSpc>
              <a:defRPr lang="ko-KR" altLang="en-US"/>
            </a:pPr>
            <a:r>
              <a:rPr lang="en-US" altLang="ko-KR" b="1">
                <a:solidFill>
                  <a:srgbClr val="0000ff"/>
                </a:solidFill>
                <a:latin typeface="굴림"/>
              </a:rPr>
              <a:t>    :  </a:t>
            </a:r>
            <a:r>
              <a:rPr lang="ko-KR" altLang="en-US" b="1" i="1">
                <a:solidFill>
                  <a:srgbClr val="0000ff"/>
                </a:solidFill>
                <a:latin typeface="굴림"/>
              </a:rPr>
              <a:t>빈곤이 세대간 전승되어 영속화되는 현상</a:t>
            </a:r>
            <a:endParaRPr lang="ko-KR" altLang="en-US" b="1" i="1">
              <a:solidFill>
                <a:srgbClr val="0000ff"/>
              </a:solidFill>
              <a:latin typeface="굴림"/>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4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539" y="440666"/>
            <a:ext cx="7632847" cy="548028"/>
          </a:xfrm>
          <a:prstGeom prst="rect">
            <a:avLst/>
          </a:prstGeom>
          <a:noFill/>
        </p:spPr>
        <p:txBody>
          <a:bodyPr vert="horz" wrap="square" lIns="91439" tIns="45719" rIns="91439" bIns="45719" anchor="t">
            <a:spAutoFit/>
          </a:bodyPr>
          <a:lstStyle/>
          <a:p>
            <a:pPr>
              <a:lnSpc>
                <a:spcPct val="150000"/>
              </a:lnSpc>
              <a:defRPr lang="ko-KR" altLang="en-US"/>
            </a:pPr>
            <a:endParaRPr lang="en-US" altLang="ko-KR" sz="2000" b="1">
              <a:latin typeface="굴림"/>
              <a:ea typeface="굴림"/>
            </a:endParaRPr>
          </a:p>
        </p:txBody>
      </p:sp>
      <p:sp>
        <p:nvSpPr>
          <p:cNvPr id="5" name="TextBox 4"/>
          <p:cNvSpPr txBox="1"/>
          <p:nvPr/>
        </p:nvSpPr>
        <p:spPr>
          <a:xfrm>
            <a:off x="395536" y="398557"/>
            <a:ext cx="8316926" cy="3786527"/>
          </a:xfrm>
          <a:prstGeom prst="rect">
            <a:avLst/>
          </a:prstGeom>
          <a:noFill/>
        </p:spPr>
        <p:txBody>
          <a:bodyPr vert="horz" wrap="square" lIns="91440" tIns="45720" rIns="91440" bIns="45720" anchor="t">
            <a:spAutoFit/>
          </a:bodyPr>
          <a:lstStyle/>
          <a:p>
            <a:pPr>
              <a:lnSpc>
                <a:spcPct val="150000"/>
              </a:lnSpc>
              <a:defRPr lang="ko-KR" altLang="en-US"/>
            </a:pPr>
            <a:r>
              <a:rPr lang="en-US" altLang="ko-KR" sz="2000" b="1">
                <a:latin typeface="굴림"/>
                <a:ea typeface="굴림"/>
              </a:rPr>
              <a:t>(3) </a:t>
            </a:r>
            <a:r>
              <a:rPr lang="ko-KR" altLang="en-US" sz="2000" b="1">
                <a:latin typeface="굴림"/>
                <a:ea typeface="굴림"/>
              </a:rPr>
              <a:t>빈곤의 형태</a:t>
            </a:r>
            <a:r>
              <a:rPr lang="en-US" altLang="ko-KR" sz="2000" b="1">
                <a:latin typeface="굴림"/>
                <a:ea typeface="굴림"/>
              </a:rPr>
              <a:t>(</a:t>
            </a:r>
            <a:r>
              <a:rPr lang="ko-KR" altLang="en-US" sz="2000" b="1">
                <a:latin typeface="굴림"/>
                <a:ea typeface="굴림"/>
              </a:rPr>
              <a:t>유형</a:t>
            </a:r>
            <a:r>
              <a:rPr lang="en-US" altLang="ko-KR" sz="2000" b="1">
                <a:latin typeface="굴림"/>
                <a:ea typeface="굴림"/>
              </a:rPr>
              <a:t>)</a:t>
            </a:r>
            <a:endParaRPr lang="en-US" altLang="ko-KR" sz="2000" b="1">
              <a:latin typeface="굴림"/>
              <a:ea typeface="굴림"/>
            </a:endParaRPr>
          </a:p>
          <a:p>
            <a:pPr>
              <a:lnSpc>
                <a:spcPct val="150000"/>
              </a:lnSpc>
              <a:defRPr lang="ko-KR" altLang="en-US"/>
            </a:pPr>
            <a:r>
              <a:rPr lang="en-US" altLang="ko-KR" b="1">
                <a:latin typeface="굴림"/>
                <a:ea typeface="굴림"/>
              </a:rPr>
              <a:t>① </a:t>
            </a:r>
            <a:r>
              <a:rPr lang="ko-KR" altLang="en-US" sz="1700" b="1">
                <a:latin typeface="굴림"/>
                <a:ea typeface="굴림"/>
              </a:rPr>
              <a:t>절대적 빈곤</a:t>
            </a:r>
            <a:r>
              <a:rPr lang="en-US" altLang="ko-KR" sz="1700" b="1">
                <a:latin typeface="굴림"/>
                <a:ea typeface="굴림"/>
              </a:rPr>
              <a:t>(</a:t>
            </a:r>
            <a:r>
              <a:rPr lang="ko-KR" altLang="en-US" sz="1700" b="1">
                <a:latin typeface="굴림"/>
                <a:ea typeface="굴림"/>
              </a:rPr>
              <a:t>최저생활을 하는 데 필요한 생계비에 미달한 상태</a:t>
            </a:r>
            <a:r>
              <a:rPr lang="en-US" altLang="ko-KR" sz="1700" b="1">
                <a:latin typeface="굴림"/>
                <a:ea typeface="굴림"/>
              </a:rPr>
              <a:t>)</a:t>
            </a:r>
            <a:r>
              <a:rPr lang="ko-KR" altLang="en-US" sz="1700" b="1">
                <a:latin typeface="굴림"/>
                <a:ea typeface="굴림"/>
              </a:rPr>
              <a:t>과 상대적 빈곤</a:t>
            </a:r>
            <a:r>
              <a:rPr lang="en-US" altLang="ko-KR" sz="1700" b="1">
                <a:latin typeface="굴림"/>
                <a:ea typeface="굴림"/>
              </a:rPr>
              <a:t>(</a:t>
            </a:r>
            <a:r>
              <a:rPr lang="ko-KR" altLang="en-US" sz="1700" b="1">
                <a:latin typeface="굴림"/>
                <a:ea typeface="굴림"/>
              </a:rPr>
              <a:t>사회적 평균에 현저하게 미치지 못하는 상태</a:t>
            </a:r>
            <a:r>
              <a:rPr lang="en-US" altLang="ko-KR" sz="1700" b="1">
                <a:latin typeface="굴림"/>
                <a:ea typeface="굴림"/>
              </a:rPr>
              <a:t>)</a:t>
            </a:r>
            <a:endParaRPr lang="en-US" altLang="ko-KR" sz="1700" b="1">
              <a:latin typeface="굴림"/>
              <a:ea typeface="굴림"/>
            </a:endParaRPr>
          </a:p>
          <a:p>
            <a:pPr>
              <a:lnSpc>
                <a:spcPct val="120000"/>
              </a:lnSpc>
              <a:defRPr lang="ko-KR" altLang="en-US"/>
            </a:pPr>
            <a:r>
              <a:rPr lang="en-US" altLang="ko-KR" sz="1700" b="1">
                <a:latin typeface="굴림"/>
                <a:ea typeface="굴림"/>
              </a:rPr>
              <a:t> </a:t>
            </a:r>
            <a:r>
              <a:rPr lang="ko-KR" altLang="en-US" sz="1700" b="1">
                <a:latin typeface="굴림"/>
                <a:ea typeface="굴림"/>
              </a:rPr>
              <a:t>   </a:t>
            </a:r>
            <a:r>
              <a:rPr lang="ko-KR" altLang="en-US" sz="1700" b="1">
                <a:latin typeface="굴림"/>
              </a:rPr>
              <a:t>                                                                           </a:t>
            </a:r>
            <a:r>
              <a:rPr lang="ko-KR" altLang="en-US" sz="1700" b="1">
                <a:solidFill>
                  <a:srgbClr val="ff0000"/>
                </a:solidFill>
                <a:latin typeface="굴림"/>
              </a:rPr>
              <a:t>「빈곤의 기준」</a:t>
            </a:r>
            <a:endParaRPr lang="ko-KR" altLang="en-US" sz="1700" b="1">
              <a:solidFill>
                <a:srgbClr val="ff0000"/>
              </a:solidFill>
              <a:latin typeface="굴림"/>
            </a:endParaRPr>
          </a:p>
          <a:p>
            <a:pPr>
              <a:lnSpc>
                <a:spcPct val="120000"/>
              </a:lnSpc>
              <a:defRPr lang="ko-KR" altLang="en-US"/>
            </a:pPr>
            <a:r>
              <a:rPr lang="ko-KR" altLang="en-US" sz="1700" b="1">
                <a:latin typeface="굴림"/>
              </a:rPr>
              <a:t>   </a:t>
            </a:r>
            <a:r>
              <a:rPr lang="en-US" altLang="ko-KR" sz="1700" b="1">
                <a:latin typeface="굴림"/>
              </a:rPr>
              <a:t>   </a:t>
            </a:r>
            <a:r>
              <a:rPr lang="ko-KR" altLang="en-US" sz="1700" b="1">
                <a:latin typeface="굴림"/>
              </a:rPr>
              <a:t>절대적 고통</a:t>
            </a:r>
            <a:r>
              <a:rPr lang="en-US" altLang="ko-KR" sz="1700" b="1">
                <a:latin typeface="굴림"/>
              </a:rPr>
              <a:t>(absolute suffering) –</a:t>
            </a:r>
            <a:r>
              <a:rPr lang="ko-KR" altLang="en-US" sz="1700" b="1">
                <a:latin typeface="굴림"/>
              </a:rPr>
              <a:t>빈곤</a:t>
            </a:r>
            <a:r>
              <a:rPr lang="en-US" altLang="ko-KR" sz="1700" b="1">
                <a:latin typeface="굴림"/>
              </a:rPr>
              <a:t>(poverty)</a:t>
            </a:r>
            <a:r>
              <a:rPr lang="ko-KR" altLang="en-US" sz="1700" b="1">
                <a:latin typeface="굴림"/>
              </a:rPr>
              <a:t>       :</a:t>
            </a:r>
            <a:r>
              <a:rPr lang="ko-KR" altLang="en-US" sz="1700" b="1">
                <a:solidFill>
                  <a:srgbClr val="0000ff"/>
                </a:solidFill>
                <a:latin typeface="굴림"/>
              </a:rPr>
              <a:t>소득과 소비(또는영양)</a:t>
            </a:r>
            <a:endParaRPr lang="ko-KR" altLang="en-US" sz="1700" b="1">
              <a:solidFill>
                <a:srgbClr val="0000ff"/>
              </a:solidFill>
              <a:latin typeface="굴림"/>
            </a:endParaRPr>
          </a:p>
          <a:p>
            <a:pPr>
              <a:lnSpc>
                <a:spcPct val="120000"/>
              </a:lnSpc>
              <a:defRPr lang="ko-KR" altLang="en-US"/>
            </a:pPr>
            <a:r>
              <a:rPr lang="en-US" altLang="ko-KR" sz="1700" b="1">
                <a:latin typeface="굴림"/>
              </a:rPr>
              <a:t>      </a:t>
            </a:r>
            <a:r>
              <a:rPr lang="ko-KR" altLang="en-US" sz="1700" b="1">
                <a:latin typeface="굴림"/>
              </a:rPr>
              <a:t>상대적</a:t>
            </a:r>
            <a:r>
              <a:rPr lang="en-US" altLang="ko-KR" sz="1700" b="1">
                <a:latin typeface="굴림"/>
              </a:rPr>
              <a:t> </a:t>
            </a:r>
            <a:r>
              <a:rPr lang="ko-KR" altLang="en-US" sz="1700" b="1">
                <a:latin typeface="굴림"/>
              </a:rPr>
              <a:t>박탈</a:t>
            </a:r>
            <a:r>
              <a:rPr lang="en-US" altLang="ko-KR" sz="1700" b="1">
                <a:latin typeface="굴림"/>
              </a:rPr>
              <a:t>(relative</a:t>
            </a:r>
            <a:r>
              <a:rPr lang="ko-KR" altLang="en-US" sz="1700" b="1">
                <a:latin typeface="굴림"/>
              </a:rPr>
              <a:t> </a:t>
            </a:r>
            <a:r>
              <a:rPr lang="en-US" altLang="ko-KR" sz="1700" b="1">
                <a:latin typeface="굴림"/>
              </a:rPr>
              <a:t>deprivation)–</a:t>
            </a:r>
            <a:r>
              <a:rPr lang="ko-KR" altLang="en-US" sz="1700" b="1">
                <a:latin typeface="굴림"/>
              </a:rPr>
              <a:t>불평등</a:t>
            </a:r>
            <a:r>
              <a:rPr lang="en-US" altLang="ko-KR" sz="1700" b="1">
                <a:latin typeface="굴림"/>
              </a:rPr>
              <a:t>(inequality)</a:t>
            </a:r>
            <a:r>
              <a:rPr lang="ko-KR" altLang="en-US" sz="1700" b="1">
                <a:latin typeface="굴림"/>
              </a:rPr>
              <a:t> :</a:t>
            </a:r>
            <a:r>
              <a:rPr lang="ko-KR" altLang="en-US" sz="1700" b="1">
                <a:solidFill>
                  <a:srgbClr val="0000ff"/>
                </a:solidFill>
                <a:latin typeface="굴림"/>
              </a:rPr>
              <a:t>자원과 생활양식</a:t>
            </a:r>
            <a:endParaRPr lang="ko-KR" altLang="en-US" sz="1700" b="1">
              <a:solidFill>
                <a:srgbClr val="0000ff"/>
              </a:solidFill>
              <a:latin typeface="굴림"/>
            </a:endParaRPr>
          </a:p>
          <a:p>
            <a:pPr>
              <a:lnSpc>
                <a:spcPct val="150000"/>
              </a:lnSpc>
              <a:defRPr lang="ko-KR" altLang="en-US"/>
            </a:pPr>
            <a:r>
              <a:rPr lang="ko-KR" altLang="en-US" sz="1600" b="1">
                <a:latin typeface="굴림"/>
                <a:ea typeface="굴림"/>
              </a:rPr>
              <a:t>※</a:t>
            </a:r>
            <a:r>
              <a:rPr lang="ko-KR" altLang="en-US" sz="1600" b="1">
                <a:solidFill>
                  <a:srgbClr val="0000ff"/>
                </a:solidFill>
                <a:latin typeface="굴림"/>
                <a:ea typeface="굴림"/>
              </a:rPr>
              <a:t>'최저수준의 생계'</a:t>
            </a:r>
            <a:r>
              <a:rPr lang="ko-KR" altLang="en-US" sz="1600" b="1">
                <a:latin typeface="굴림"/>
                <a:ea typeface="굴림"/>
              </a:rPr>
              <a:t>가 아니라 </a:t>
            </a:r>
            <a:r>
              <a:rPr lang="ko-KR" altLang="en-US" sz="1600" b="1">
                <a:solidFill>
                  <a:srgbClr val="0000ff"/>
                </a:solidFill>
                <a:latin typeface="굴림"/>
                <a:ea typeface="굴림"/>
              </a:rPr>
              <a:t>'적정한 수준의 삶의 질'</a:t>
            </a:r>
            <a:r>
              <a:rPr lang="ko-KR" altLang="en-US" sz="1600" b="1">
                <a:latin typeface="굴림"/>
                <a:ea typeface="굴림"/>
              </a:rPr>
              <a:t>에 관해 관심을 갖고 상대적 </a:t>
            </a:r>
            <a:endParaRPr lang="ko-KR" altLang="en-US" sz="1600" b="1">
              <a:latin typeface="굴림"/>
              <a:ea typeface="굴림"/>
            </a:endParaRPr>
          </a:p>
          <a:p>
            <a:pPr>
              <a:lnSpc>
                <a:spcPct val="150000"/>
              </a:lnSpc>
              <a:defRPr lang="ko-KR" altLang="en-US"/>
            </a:pPr>
            <a:r>
              <a:rPr lang="ko-KR" altLang="en-US" sz="1600" b="1">
                <a:latin typeface="굴림"/>
                <a:ea typeface="굴림"/>
              </a:rPr>
              <a:t>    빈</a:t>
            </a:r>
            <a:r>
              <a:rPr lang="ko-KR" altLang="en-US" sz="1700" b="1">
                <a:latin typeface="굴림"/>
                <a:ea typeface="굴림"/>
              </a:rPr>
              <a:t>곤층을 정의. </a:t>
            </a:r>
            <a:r>
              <a:rPr lang="ko-KR" altLang="en-US" sz="1700" b="1">
                <a:solidFill>
                  <a:schemeClr val="tx1"/>
                </a:solidFill>
                <a:latin typeface="굴림"/>
              </a:rPr>
              <a:t>오늘날 많은 유럽 국가들은 복지국가가 발달할수록 </a:t>
            </a:r>
            <a:endParaRPr lang="ko-KR" altLang="en-US" sz="1700" b="1">
              <a:solidFill>
                <a:schemeClr val="tx1"/>
              </a:solidFill>
              <a:latin typeface="굴림"/>
            </a:endParaRPr>
          </a:p>
          <a:p>
            <a:pPr>
              <a:lnSpc>
                <a:spcPct val="150000"/>
              </a:lnSpc>
              <a:defRPr lang="ko-KR" altLang="en-US"/>
            </a:pPr>
            <a:r>
              <a:rPr lang="ko-KR" altLang="en-US" sz="1700" b="1">
                <a:solidFill>
                  <a:schemeClr val="tx1"/>
                </a:solidFill>
                <a:latin typeface="굴림"/>
              </a:rPr>
              <a:t>    상대적 빈곤개념을 채택함.</a:t>
            </a:r>
            <a:endParaRPr lang="ko-KR" altLang="en-US" sz="1700" b="1">
              <a:solidFill>
                <a:schemeClr val="tx1"/>
              </a:solidFill>
              <a:latin typeface="굴림"/>
            </a:endParaRPr>
          </a:p>
          <a:p>
            <a:pPr>
              <a:lnSpc>
                <a:spcPct val="130000"/>
              </a:lnSpc>
              <a:defRPr lang="ko-KR" altLang="en-US"/>
            </a:pPr>
            <a:r>
              <a:rPr lang="ko-KR" altLang="en-US" b="1">
                <a:solidFill>
                  <a:schemeClr val="tx1"/>
                </a:solidFill>
                <a:latin typeface="굴림"/>
              </a:rPr>
              <a:t>② 과도적 빈곤</a:t>
            </a:r>
            <a:r>
              <a:rPr lang="en-US" altLang="ko-KR" b="1">
                <a:solidFill>
                  <a:schemeClr val="tx1"/>
                </a:solidFill>
                <a:latin typeface="굴림"/>
              </a:rPr>
              <a:t>, </a:t>
            </a:r>
            <a:r>
              <a:rPr lang="ko-KR" altLang="en-US" b="1">
                <a:solidFill>
                  <a:schemeClr val="tx1"/>
                </a:solidFill>
                <a:latin typeface="굴림"/>
              </a:rPr>
              <a:t>주변적 빈곤</a:t>
            </a:r>
            <a:r>
              <a:rPr lang="en-US" altLang="ko-KR" b="1">
                <a:solidFill>
                  <a:schemeClr val="tx1"/>
                </a:solidFill>
                <a:latin typeface="굴림"/>
              </a:rPr>
              <a:t>, </a:t>
            </a:r>
            <a:r>
              <a:rPr lang="ko-KR" altLang="en-US" b="1">
                <a:solidFill>
                  <a:schemeClr val="tx1"/>
                </a:solidFill>
                <a:latin typeface="굴림"/>
              </a:rPr>
              <a:t>잔여적 빈곤  </a:t>
            </a:r>
            <a:endParaRPr lang="ko-KR" altLang="en-US" b="1">
              <a:solidFill>
                <a:schemeClr val="tx1"/>
              </a:solidFill>
              <a:latin typeface="굴림"/>
            </a:endParaRPr>
          </a:p>
        </p:txBody>
      </p:sp>
      <p:grpSp>
        <p:nvGrpSpPr>
          <p:cNvPr id="39" name="그룹 38"/>
          <p:cNvGrpSpPr/>
          <p:nvPr/>
        </p:nvGrpSpPr>
        <p:grpSpPr>
          <a:xfrm rot="0">
            <a:off x="863588" y="4401108"/>
            <a:ext cx="7416824" cy="1548172"/>
            <a:chOff x="827584" y="4365104"/>
            <a:chExt cx="7416824" cy="1872208"/>
          </a:xfrm>
        </p:grpSpPr>
        <p:grpSp>
          <p:nvGrpSpPr>
            <p:cNvPr id="37" name="그룹 36"/>
            <p:cNvGrpSpPr/>
            <p:nvPr/>
          </p:nvGrpSpPr>
          <p:grpSpPr>
            <a:xfrm rot="0">
              <a:off x="1115613" y="4581117"/>
              <a:ext cx="6680410" cy="1452688"/>
              <a:chOff x="1043606" y="1916821"/>
              <a:chExt cx="6680410" cy="1452687"/>
            </a:xfrm>
          </p:grpSpPr>
          <p:sp>
            <p:nvSpPr>
              <p:cNvPr id="4" name="TextBox 3"/>
              <p:cNvSpPr txBox="1"/>
              <p:nvPr/>
            </p:nvSpPr>
            <p:spPr>
              <a:xfrm>
                <a:off x="1043606" y="2396498"/>
                <a:ext cx="639462" cy="444538"/>
              </a:xfrm>
              <a:prstGeom prst="rect">
                <a:avLst/>
              </a:prstGeom>
              <a:noFill/>
            </p:spPr>
            <p:txBody>
              <a:bodyPr wrap="square">
                <a:spAutoFit/>
              </a:bodyPr>
              <a:lstStyle/>
              <a:p>
                <a:pPr lvl="0">
                  <a:defRPr lang="ko-KR" altLang="en-US"/>
                </a:pPr>
                <a:r>
                  <a:rPr lang="ko-KR" altLang="en-US" b="1"/>
                  <a:t>빈곤</a:t>
                </a:r>
                <a:endParaRPr lang="ko-KR" altLang="en-US" b="1"/>
              </a:p>
            </p:txBody>
          </p:sp>
          <p:grpSp>
            <p:nvGrpSpPr>
              <p:cNvPr id="15" name="그룹 14"/>
              <p:cNvGrpSpPr/>
              <p:nvPr/>
            </p:nvGrpSpPr>
            <p:grpSpPr>
              <a:xfrm rot="0">
                <a:off x="2267738" y="1916821"/>
                <a:ext cx="1382816" cy="1452686"/>
                <a:chOff x="2267738" y="1916820"/>
                <a:chExt cx="1382816" cy="1452686"/>
              </a:xfrm>
            </p:grpSpPr>
            <p:sp>
              <p:nvSpPr>
                <p:cNvPr id="8" name="TextBox 7"/>
                <p:cNvSpPr txBox="1"/>
                <p:nvPr/>
              </p:nvSpPr>
              <p:spPr>
                <a:xfrm>
                  <a:off x="2267738" y="1916818"/>
                  <a:ext cx="1382816" cy="444608"/>
                </a:xfrm>
                <a:prstGeom prst="rect">
                  <a:avLst/>
                </a:prstGeom>
                <a:noFill/>
              </p:spPr>
              <p:txBody>
                <a:bodyPr wrap="none">
                  <a:spAutoFit/>
                </a:bodyPr>
                <a:lstStyle/>
                <a:p>
                  <a:pPr lvl="0">
                    <a:defRPr lang="ko-KR" altLang="en-US"/>
                  </a:pPr>
                  <a:r>
                    <a:rPr lang="ko-KR" altLang="en-US" b="1"/>
                    <a:t>문화적 빈곤</a:t>
                  </a:r>
                  <a:endParaRPr lang="ko-KR" altLang="en-US" b="1"/>
                </a:p>
              </p:txBody>
            </p:sp>
            <p:sp>
              <p:nvSpPr>
                <p:cNvPr id="9" name="TextBox 8"/>
                <p:cNvSpPr txBox="1"/>
                <p:nvPr/>
              </p:nvSpPr>
              <p:spPr>
                <a:xfrm>
                  <a:off x="2267738" y="2420882"/>
                  <a:ext cx="1379577" cy="778492"/>
                </a:xfrm>
                <a:prstGeom prst="rect">
                  <a:avLst/>
                </a:prstGeom>
                <a:noFill/>
              </p:spPr>
              <p:txBody>
                <a:bodyPr wrap="square">
                  <a:spAutoFit/>
                </a:bodyPr>
                <a:lstStyle/>
                <a:p>
                  <a:pPr lvl="0">
                    <a:defRPr lang="ko-KR" altLang="en-US"/>
                  </a:pPr>
                  <a:r>
                    <a:rPr lang="ko-KR" altLang="en-US" b="1"/>
                    <a:t>경제적 빈곤</a:t>
                  </a:r>
                  <a:endParaRPr lang="ko-KR" altLang="en-US" b="1"/>
                </a:p>
              </p:txBody>
            </p:sp>
            <p:sp>
              <p:nvSpPr>
                <p:cNvPr id="10" name="TextBox 9"/>
                <p:cNvSpPr txBox="1"/>
                <p:nvPr/>
              </p:nvSpPr>
              <p:spPr>
                <a:xfrm>
                  <a:off x="2267738" y="2924929"/>
                  <a:ext cx="1382816" cy="444574"/>
                </a:xfrm>
                <a:prstGeom prst="rect">
                  <a:avLst/>
                </a:prstGeom>
                <a:noFill/>
              </p:spPr>
              <p:txBody>
                <a:bodyPr wrap="none">
                  <a:spAutoFit/>
                </a:bodyPr>
                <a:lstStyle/>
                <a:p>
                  <a:pPr lvl="0">
                    <a:defRPr lang="ko-KR" altLang="en-US"/>
                  </a:pPr>
                  <a:r>
                    <a:rPr lang="ko-KR" altLang="en-US" b="1"/>
                    <a:t>인간적 빈곤</a:t>
                  </a:r>
                  <a:endParaRPr lang="ko-KR" altLang="en-US" b="1"/>
                </a:p>
              </p:txBody>
            </p:sp>
          </p:grpSp>
          <p:grpSp>
            <p:nvGrpSpPr>
              <p:cNvPr id="16" name="그룹 15"/>
              <p:cNvGrpSpPr/>
              <p:nvPr/>
            </p:nvGrpSpPr>
            <p:grpSpPr>
              <a:xfrm rot="0">
                <a:off x="4274439" y="2176284"/>
                <a:ext cx="1382650" cy="948578"/>
                <a:chOff x="4788021" y="2204857"/>
                <a:chExt cx="1382650" cy="948578"/>
              </a:xfrm>
            </p:grpSpPr>
            <p:sp>
              <p:nvSpPr>
                <p:cNvPr id="11" name="TextBox 10"/>
                <p:cNvSpPr txBox="1"/>
                <p:nvPr/>
              </p:nvSpPr>
              <p:spPr>
                <a:xfrm>
                  <a:off x="4788021" y="2204855"/>
                  <a:ext cx="1382650" cy="444517"/>
                </a:xfrm>
                <a:prstGeom prst="rect">
                  <a:avLst/>
                </a:prstGeom>
                <a:noFill/>
              </p:spPr>
              <p:txBody>
                <a:bodyPr wrap="none">
                  <a:spAutoFit/>
                </a:bodyPr>
                <a:lstStyle/>
                <a:p>
                  <a:pPr lvl="0">
                    <a:defRPr lang="ko-KR" altLang="en-US"/>
                  </a:pPr>
                  <a:r>
                    <a:rPr lang="ko-KR" altLang="en-US" b="1"/>
                    <a:t>주관적 빈곤</a:t>
                  </a:r>
                  <a:endParaRPr lang="ko-KR" altLang="en-US" b="1"/>
                </a:p>
              </p:txBody>
            </p:sp>
            <p:sp>
              <p:nvSpPr>
                <p:cNvPr id="12" name="TextBox 11"/>
                <p:cNvSpPr txBox="1"/>
                <p:nvPr/>
              </p:nvSpPr>
              <p:spPr>
                <a:xfrm>
                  <a:off x="4788021" y="2708912"/>
                  <a:ext cx="1382650" cy="444521"/>
                </a:xfrm>
                <a:prstGeom prst="rect">
                  <a:avLst/>
                </a:prstGeom>
                <a:noFill/>
              </p:spPr>
              <p:txBody>
                <a:bodyPr wrap="none">
                  <a:spAutoFit/>
                </a:bodyPr>
                <a:lstStyle/>
                <a:p>
                  <a:pPr lvl="0">
                    <a:defRPr lang="ko-KR" altLang="en-US"/>
                  </a:pPr>
                  <a:r>
                    <a:rPr lang="ko-KR" altLang="en-US" b="1"/>
                    <a:t>객관적 빈곤</a:t>
                  </a:r>
                  <a:endParaRPr lang="ko-KR" altLang="en-US" b="1"/>
                </a:p>
              </p:txBody>
            </p:sp>
          </p:grpSp>
          <p:grpSp>
            <p:nvGrpSpPr>
              <p:cNvPr id="17" name="그룹 16"/>
              <p:cNvGrpSpPr/>
              <p:nvPr/>
            </p:nvGrpSpPr>
            <p:grpSpPr>
              <a:xfrm rot="0">
                <a:off x="6343620" y="2464310"/>
                <a:ext cx="1380396" cy="876644"/>
                <a:chOff x="7020267" y="2420876"/>
                <a:chExt cx="1380396" cy="876644"/>
              </a:xfrm>
            </p:grpSpPr>
            <p:sp>
              <p:nvSpPr>
                <p:cNvPr id="13" name="TextBox 12"/>
                <p:cNvSpPr txBox="1"/>
                <p:nvPr/>
              </p:nvSpPr>
              <p:spPr>
                <a:xfrm>
                  <a:off x="7020267" y="2420876"/>
                  <a:ext cx="1380395" cy="444567"/>
                </a:xfrm>
                <a:prstGeom prst="rect">
                  <a:avLst/>
                </a:prstGeom>
                <a:noFill/>
              </p:spPr>
              <p:txBody>
                <a:bodyPr wrap="none">
                  <a:spAutoFit/>
                </a:bodyPr>
                <a:lstStyle/>
                <a:p>
                  <a:pPr lvl="0">
                    <a:defRPr lang="ko-KR" altLang="en-US"/>
                  </a:pPr>
                  <a:r>
                    <a:rPr lang="ko-KR" altLang="en-US" b="1"/>
                    <a:t>절대적 빈곤</a:t>
                  </a:r>
                  <a:endParaRPr lang="ko-KR" altLang="en-US" b="1"/>
                </a:p>
              </p:txBody>
            </p:sp>
            <p:sp>
              <p:nvSpPr>
                <p:cNvPr id="14" name="TextBox 13"/>
                <p:cNvSpPr txBox="1"/>
                <p:nvPr/>
              </p:nvSpPr>
              <p:spPr>
                <a:xfrm>
                  <a:off x="7020268" y="2852927"/>
                  <a:ext cx="1380395" cy="444591"/>
                </a:xfrm>
                <a:prstGeom prst="rect">
                  <a:avLst/>
                </a:prstGeom>
                <a:noFill/>
              </p:spPr>
              <p:txBody>
                <a:bodyPr wrap="none">
                  <a:spAutoFit/>
                </a:bodyPr>
                <a:lstStyle/>
                <a:p>
                  <a:pPr lvl="0">
                    <a:defRPr lang="ko-KR" altLang="en-US"/>
                  </a:pPr>
                  <a:r>
                    <a:rPr lang="ko-KR" altLang="en-US" b="1"/>
                    <a:t>상대적 빈곤</a:t>
                  </a:r>
                  <a:endParaRPr lang="ko-KR" altLang="en-US" b="1"/>
                </a:p>
              </p:txBody>
            </p:sp>
          </p:grpSp>
          <p:cxnSp>
            <p:nvCxnSpPr>
              <p:cNvPr id="19" name="직선 연결선 18"/>
              <p:cNvCxnSpPr/>
              <p:nvPr/>
            </p:nvCxnSpPr>
            <p:spPr>
              <a:xfrm>
                <a:off x="1907704" y="2132856"/>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1724025" y="2592834"/>
                <a:ext cx="54371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1907704" y="3121918"/>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a:off x="1907704" y="2123331"/>
                <a:ext cx="0" cy="9945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직선 연결선 26"/>
              <p:cNvCxnSpPr/>
              <p:nvPr/>
            </p:nvCxnSpPr>
            <p:spPr>
              <a:xfrm>
                <a:off x="3914403" y="2392313"/>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a:off x="3914403" y="2824361"/>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직선 연결선 28"/>
              <p:cNvCxnSpPr/>
              <p:nvPr/>
            </p:nvCxnSpPr>
            <p:spPr>
              <a:xfrm>
                <a:off x="3923929" y="2392313"/>
                <a:ext cx="0" cy="42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3698379" y="2608337"/>
                <a:ext cx="229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5969769" y="2640211"/>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5969769" y="3072259"/>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직선 연결선 34"/>
              <p:cNvCxnSpPr/>
              <p:nvPr/>
            </p:nvCxnSpPr>
            <p:spPr>
              <a:xfrm>
                <a:off x="5979295" y="2640211"/>
                <a:ext cx="0" cy="42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a:off x="5753745" y="2856235"/>
                <a:ext cx="229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직사각형 37"/>
            <p:cNvSpPr/>
            <p:nvPr/>
          </p:nvSpPr>
          <p:spPr>
            <a:xfrm>
              <a:off x="827584" y="4365104"/>
              <a:ext cx="7416824" cy="187220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0" name="TextBox 39"/>
          <p:cNvSpPr txBox="1"/>
          <p:nvPr/>
        </p:nvSpPr>
        <p:spPr>
          <a:xfrm>
            <a:off x="3239852" y="5913276"/>
            <a:ext cx="1782301" cy="367647"/>
          </a:xfrm>
          <a:prstGeom prst="rect">
            <a:avLst/>
          </a:prstGeom>
          <a:noFill/>
        </p:spPr>
        <p:txBody>
          <a:bodyPr wrap="none">
            <a:spAutoFit/>
          </a:bodyPr>
          <a:lstStyle/>
          <a:p>
            <a:pPr lvl="0">
              <a:defRPr lang="ko-KR" altLang="en-US"/>
            </a:pPr>
            <a:r>
              <a:rPr lang="en-US" altLang="ko-KR" b="1"/>
              <a:t>&lt;</a:t>
            </a:r>
            <a:r>
              <a:rPr lang="ko-KR" altLang="en-US" b="1"/>
              <a:t>빈곤의 유형</a:t>
            </a:r>
            <a:r>
              <a:rPr lang="en-US" altLang="ko-KR" b="1"/>
              <a:t>&gt;</a:t>
            </a:r>
            <a:endParaRPr lang="ko-KR" altLang="en-US" b="1"/>
          </a:p>
        </p:txBody>
      </p:sp>
      <p:grpSp>
        <p:nvGrpSpPr>
          <p:cNvPr id="7" name="그룹 6"/>
          <p:cNvGrpSpPr/>
          <p:nvPr/>
        </p:nvGrpSpPr>
        <p:grpSpPr>
          <a:xfrm rot="0">
            <a:off x="863588" y="2332964"/>
            <a:ext cx="72008" cy="411960"/>
            <a:chOff x="1259632" y="3789040"/>
            <a:chExt cx="360040" cy="411960"/>
          </a:xfrm>
        </p:grpSpPr>
        <p:cxnSp>
          <p:nvCxnSpPr>
            <p:cNvPr id="41" name="직선 연결선 40"/>
            <p:cNvCxnSpPr/>
            <p:nvPr/>
          </p:nvCxnSpPr>
          <p:spPr>
            <a:xfrm>
              <a:off x="1259632" y="3789040"/>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직선 연결선 41"/>
            <p:cNvCxnSpPr/>
            <p:nvPr/>
          </p:nvCxnSpPr>
          <p:spPr>
            <a:xfrm>
              <a:off x="1259632" y="4201000"/>
              <a:ext cx="3600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a:off x="1269158" y="3789040"/>
              <a:ext cx="0" cy="4026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4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4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7" y="404664"/>
            <a:ext cx="8496945" cy="3060529"/>
          </a:xfrm>
          <a:prstGeom prst="rect">
            <a:avLst/>
          </a:prstGeom>
          <a:noFill/>
        </p:spPr>
        <p:txBody>
          <a:bodyPr vert="horz" wrap="square" lIns="91438" tIns="45718" rIns="91438" bIns="45718" anchor="t">
            <a:spAutoFit/>
          </a:bodyPr>
          <a:lstStyle/>
          <a:p>
            <a:pPr>
              <a:lnSpc>
                <a:spcPct val="150000"/>
              </a:lnSpc>
              <a:defRPr lang="ko-KR" altLang="en-US"/>
            </a:pPr>
            <a:r>
              <a:rPr lang="ko-KR" altLang="en-US" b="1">
                <a:latin typeface="굴림"/>
                <a:ea typeface="굴림"/>
              </a:rPr>
              <a:t> (5)欲求</a:t>
            </a:r>
            <a:r>
              <a:rPr lang="en-US" altLang="ko-KR" b="1">
                <a:latin typeface="굴림"/>
                <a:ea typeface="굴림"/>
              </a:rPr>
              <a:t>(need</a:t>
            </a:r>
            <a:r>
              <a:rPr lang="ko-KR" altLang="en-US" b="1">
                <a:latin typeface="굴림"/>
                <a:ea typeface="굴림"/>
              </a:rPr>
              <a:t>)와 欲望(</a:t>
            </a:r>
            <a:r>
              <a:rPr lang="en-US" altLang="ko-KR" b="1">
                <a:latin typeface="굴림"/>
                <a:ea typeface="굴림"/>
              </a:rPr>
              <a:t>ambition</a:t>
            </a:r>
            <a:r>
              <a:rPr lang="ko-KR" altLang="en-US" b="1">
                <a:latin typeface="굴림"/>
                <a:ea typeface="굴림"/>
              </a:rPr>
              <a:t>)</a:t>
            </a:r>
            <a:endParaRPr lang="ko-KR" altLang="en-US" b="1">
              <a:latin typeface="굴림"/>
              <a:ea typeface="굴림"/>
            </a:endParaRPr>
          </a:p>
          <a:p>
            <a:pPr>
              <a:lnSpc>
                <a:spcPct val="130000"/>
              </a:lnSpc>
              <a:defRPr lang="ko-KR" altLang="en-US"/>
            </a:pPr>
            <a:r>
              <a:rPr lang="en-US" altLang="ko-KR" b="1">
                <a:latin typeface="굴림"/>
                <a:ea typeface="굴림"/>
              </a:rPr>
              <a:t> </a:t>
            </a:r>
            <a:r>
              <a:rPr lang="en-US" altLang="ko-KR" sz="1700" b="1">
                <a:latin typeface="굴림"/>
                <a:ea typeface="굴림"/>
              </a:rPr>
              <a:t> </a:t>
            </a:r>
            <a:r>
              <a:rPr lang="ko-KR" altLang="en-US" sz="1700" b="1" spc="-56">
                <a:solidFill>
                  <a:schemeClr val="tx1"/>
                </a:solidFill>
                <a:latin typeface="굴림"/>
              </a:rPr>
              <a:t>◦</a:t>
            </a:r>
            <a:r>
              <a:rPr lang="en-US" altLang="ko-KR" sz="1700" b="1" spc="-56">
                <a:solidFill>
                  <a:schemeClr val="tx1"/>
                </a:solidFill>
                <a:latin typeface="굴림"/>
                <a:cs typeface="굴림"/>
              </a:rPr>
              <a:t> </a:t>
            </a:r>
            <a:r>
              <a:rPr lang="en-US" altLang="ko-KR" sz="1700" b="1">
                <a:solidFill>
                  <a:srgbClr val="ff0000"/>
                </a:solidFill>
                <a:latin typeface="굴림"/>
              </a:rPr>
              <a:t>&lt;need&gt;</a:t>
            </a:r>
            <a:endParaRPr lang="en-US" altLang="ko-KR" sz="1700" b="1">
              <a:solidFill>
                <a:srgbClr val="ff0000"/>
              </a:solidFill>
              <a:latin typeface="굴림"/>
            </a:endParaRPr>
          </a:p>
          <a:p>
            <a:pPr>
              <a:lnSpc>
                <a:spcPct val="130000"/>
              </a:lnSpc>
              <a:defRPr lang="ko-KR" altLang="en-US"/>
            </a:pPr>
            <a:r>
              <a:rPr lang="en-US" altLang="ko-KR" sz="1700" b="1">
                <a:latin typeface="굴림"/>
              </a:rPr>
              <a:t>  </a:t>
            </a:r>
            <a:r>
              <a:rPr lang="ko-KR" altLang="en-US" sz="1600" b="1">
                <a:latin typeface="굴림"/>
              </a:rPr>
              <a:t>소용(</a:t>
            </a:r>
            <a:r>
              <a:rPr lang="en-US" altLang="ko-KR" sz="1600" b="1">
                <a:latin typeface="굴림"/>
              </a:rPr>
              <a:t>want), </a:t>
            </a:r>
            <a:r>
              <a:rPr lang="ko-KR" altLang="en-US" sz="1600" b="1">
                <a:latin typeface="굴림"/>
              </a:rPr>
              <a:t>                필요</a:t>
            </a:r>
            <a:r>
              <a:rPr lang="en-US" altLang="ko-KR" sz="1600" b="1">
                <a:latin typeface="굴림"/>
              </a:rPr>
              <a:t>(necessity, requirement), </a:t>
            </a:r>
            <a:r>
              <a:rPr lang="ko-KR" altLang="en-US" sz="1600" b="1">
                <a:latin typeface="굴림"/>
              </a:rPr>
              <a:t>          부족･결핍(</a:t>
            </a:r>
            <a:r>
              <a:rPr lang="en-US" altLang="ko-KR" sz="1600" b="1">
                <a:latin typeface="굴림"/>
              </a:rPr>
              <a:t>want, lack), </a:t>
            </a:r>
            <a:endParaRPr lang="en-US" altLang="ko-KR" sz="1600" b="1">
              <a:latin typeface="굴림"/>
            </a:endParaRPr>
          </a:p>
          <a:p>
            <a:pPr>
              <a:lnSpc>
                <a:spcPct val="130000"/>
              </a:lnSpc>
              <a:defRPr lang="ko-KR" altLang="en-US"/>
            </a:pPr>
            <a:r>
              <a:rPr lang="ko-KR" altLang="en-US" sz="1600" b="1">
                <a:latin typeface="굴림"/>
              </a:rPr>
              <a:t>  궁핍</a:t>
            </a:r>
            <a:r>
              <a:rPr lang="en-US" altLang="ko-KR" sz="1600" b="1">
                <a:latin typeface="굴림"/>
              </a:rPr>
              <a:t>(destitution),</a:t>
            </a:r>
            <a:r>
              <a:rPr lang="ko-KR" altLang="en-US" sz="1600" b="1">
                <a:latin typeface="굴림"/>
              </a:rPr>
              <a:t>         빈곤(</a:t>
            </a:r>
            <a:r>
              <a:rPr lang="en-US" altLang="ko-KR" sz="1600" b="1">
                <a:latin typeface="굴림"/>
              </a:rPr>
              <a:t>poverty)</a:t>
            </a:r>
            <a:endParaRPr lang="en-US" altLang="ko-KR" sz="1600" b="1">
              <a:latin typeface="굴림"/>
            </a:endParaRPr>
          </a:p>
          <a:p>
            <a:pPr>
              <a:lnSpc>
                <a:spcPct val="130000"/>
              </a:lnSpc>
              <a:defRPr lang="ko-KR" altLang="en-US"/>
            </a:pPr>
            <a:r>
              <a:rPr lang="ko-KR" altLang="en-US" sz="1600" b="1">
                <a:solidFill>
                  <a:srgbClr val="ff0000"/>
                </a:solidFill>
                <a:latin typeface="굴림"/>
              </a:rPr>
              <a:t> </a:t>
            </a:r>
            <a:r>
              <a:rPr lang="ko-KR" altLang="en-US" sz="1600" b="1">
                <a:solidFill>
                  <a:schemeClr val="tx1"/>
                </a:solidFill>
                <a:latin typeface="굴림"/>
              </a:rPr>
              <a:t> </a:t>
            </a:r>
            <a:r>
              <a:rPr lang="ko-KR" altLang="en-US" sz="1600" b="1" spc="-52">
                <a:solidFill>
                  <a:schemeClr val="tx1"/>
                </a:solidFill>
                <a:latin typeface="굴림"/>
              </a:rPr>
              <a:t>◦</a:t>
            </a:r>
            <a:r>
              <a:rPr lang="en-US" altLang="ko-KR" sz="1600" b="1" spc="-52">
                <a:solidFill>
                  <a:schemeClr val="tx1"/>
                </a:solidFill>
                <a:latin typeface="굴림"/>
                <a:cs typeface="굴림"/>
              </a:rPr>
              <a:t> </a:t>
            </a:r>
            <a:r>
              <a:rPr lang="en-US" altLang="ko-KR" sz="1600" b="1" spc="-52">
                <a:solidFill>
                  <a:srgbClr val="ff0000"/>
                </a:solidFill>
                <a:latin typeface="굴림"/>
                <a:cs typeface="굴림"/>
              </a:rPr>
              <a:t>&lt;</a:t>
            </a:r>
            <a:r>
              <a:rPr lang="en-US" altLang="ko-KR" sz="1600" b="1">
                <a:solidFill>
                  <a:srgbClr val="ff0000"/>
                </a:solidFill>
                <a:latin typeface="굴림"/>
              </a:rPr>
              <a:t>want&gt;</a:t>
            </a:r>
            <a:r>
              <a:rPr lang="en-US" altLang="ko-KR" sz="1700" b="1">
                <a:solidFill>
                  <a:srgbClr val="ff0000"/>
                </a:solidFill>
                <a:latin typeface="굴림"/>
              </a:rPr>
              <a:t>  </a:t>
            </a:r>
            <a:r>
              <a:rPr lang="ko-KR" altLang="en-US" sz="1700">
                <a:solidFill>
                  <a:schemeClr val="tx1"/>
                </a:solidFill>
                <a:latin typeface="굴림"/>
              </a:rPr>
              <a:t>결핍, 부족, 필요, 소용</a:t>
            </a:r>
            <a:r>
              <a:rPr lang="en-US" altLang="ko-KR" sz="1700" b="1">
                <a:solidFill>
                  <a:schemeClr val="tx1"/>
                </a:solidFill>
                <a:latin typeface="굴림"/>
              </a:rPr>
              <a:t>        </a:t>
            </a:r>
            <a:r>
              <a:rPr lang="ko-KR" altLang="en-US" sz="1700" b="1" spc="-56">
                <a:solidFill>
                  <a:schemeClr val="tx1"/>
                </a:solidFill>
                <a:latin typeface="굴림"/>
              </a:rPr>
              <a:t>◦ </a:t>
            </a:r>
            <a:r>
              <a:rPr lang="ko-KR" altLang="en-US" sz="1700" b="1">
                <a:solidFill>
                  <a:srgbClr val="ff0000"/>
                </a:solidFill>
                <a:latin typeface="굴림"/>
              </a:rPr>
              <a:t>&lt;</a:t>
            </a:r>
            <a:r>
              <a:rPr lang="en-US" altLang="ko-KR" sz="1700" b="1">
                <a:solidFill>
                  <a:srgbClr val="ff0000"/>
                </a:solidFill>
                <a:latin typeface="굴림"/>
              </a:rPr>
              <a:t>wants</a:t>
            </a:r>
            <a:r>
              <a:rPr lang="ko-KR" altLang="en-US" sz="1700" b="1">
                <a:solidFill>
                  <a:srgbClr val="ff0000"/>
                </a:solidFill>
                <a:latin typeface="굴림"/>
              </a:rPr>
              <a:t>&gt;</a:t>
            </a:r>
            <a:r>
              <a:rPr lang="en-US" altLang="ko-KR" sz="1700" b="1">
                <a:solidFill>
                  <a:srgbClr val="ff0000"/>
                </a:solidFill>
                <a:latin typeface="굴림"/>
              </a:rPr>
              <a:t> </a:t>
            </a:r>
            <a:r>
              <a:rPr lang="ko-KR" altLang="en-US" sz="1700" b="1">
                <a:solidFill>
                  <a:schemeClr val="tx1"/>
                </a:solidFill>
                <a:latin typeface="굴림"/>
              </a:rPr>
              <a:t>원망(願望), 욕망,   필수품</a:t>
            </a:r>
            <a:endParaRPr lang="ko-KR" altLang="en-US" sz="1700" b="1">
              <a:solidFill>
                <a:schemeClr val="tx1"/>
              </a:solidFill>
              <a:latin typeface="굴림"/>
            </a:endParaRPr>
          </a:p>
          <a:p>
            <a:pPr>
              <a:lnSpc>
                <a:spcPct val="130000"/>
              </a:lnSpc>
              <a:defRPr lang="ko-KR" altLang="en-US"/>
            </a:pPr>
            <a:r>
              <a:rPr lang="ko-KR" altLang="en-US" sz="1600" b="1">
                <a:latin typeface="굴림"/>
              </a:rPr>
              <a:t>  ◦ </a:t>
            </a:r>
            <a:r>
              <a:rPr lang="ko-KR" altLang="en-US" sz="1700" b="1">
                <a:solidFill>
                  <a:srgbClr val="ff0000"/>
                </a:solidFill>
                <a:latin typeface="굴림"/>
              </a:rPr>
              <a:t>&lt;</a:t>
            </a:r>
            <a:r>
              <a:rPr lang="en-US" altLang="ko-KR" sz="1700" b="1">
                <a:solidFill>
                  <a:srgbClr val="ff0000"/>
                </a:solidFill>
                <a:latin typeface="굴림"/>
              </a:rPr>
              <a:t>needs</a:t>
            </a:r>
            <a:r>
              <a:rPr lang="ko-KR" altLang="en-US" sz="1700" b="1">
                <a:solidFill>
                  <a:srgbClr val="ff0000"/>
                </a:solidFill>
                <a:latin typeface="굴림"/>
              </a:rPr>
              <a:t>&gt;  </a:t>
            </a:r>
            <a:r>
              <a:rPr lang="ko-KR" altLang="en-US" sz="1700">
                <a:solidFill>
                  <a:schemeClr val="tx1"/>
                </a:solidFill>
                <a:latin typeface="굴림"/>
              </a:rPr>
              <a:t>요구</a:t>
            </a:r>
            <a:endParaRPr lang="ko-KR" altLang="en-US" sz="1700">
              <a:solidFill>
                <a:schemeClr val="tx1"/>
              </a:solidFill>
              <a:latin typeface="굴림"/>
            </a:endParaRPr>
          </a:p>
          <a:p>
            <a:pPr>
              <a:lnSpc>
                <a:spcPct val="130000"/>
              </a:lnSpc>
              <a:defRPr lang="ko-KR" altLang="en-US"/>
            </a:pPr>
            <a:r>
              <a:rPr lang="en-US" altLang="ko-KR" sz="1600" b="1">
                <a:latin typeface="굴림"/>
              </a:rPr>
              <a:t>  </a:t>
            </a:r>
            <a:r>
              <a:rPr lang="ko-KR" altLang="en-US" sz="1600" b="1">
                <a:latin typeface="굴림"/>
              </a:rPr>
              <a:t>   인간행동의 에너지의 원천 - 인간의 自己保存의 본능에 의한 自然權의 성질을 가진 것</a:t>
            </a:r>
            <a:endParaRPr lang="ko-KR" altLang="en-US" sz="1600" b="1">
              <a:latin typeface="굴림"/>
            </a:endParaRPr>
          </a:p>
          <a:p>
            <a:pPr>
              <a:lnSpc>
                <a:spcPct val="130000"/>
              </a:lnSpc>
              <a:defRPr lang="ko-KR" altLang="en-US"/>
            </a:pPr>
            <a:endParaRPr lang="ko-KR" altLang="en-US" sz="1100" b="1">
              <a:latin typeface="굴림"/>
            </a:endParaRPr>
          </a:p>
          <a:p>
            <a:pPr>
              <a:lnSpc>
                <a:spcPct val="130000"/>
              </a:lnSpc>
              <a:defRPr lang="ko-KR" altLang="en-US"/>
            </a:pPr>
            <a:r>
              <a:rPr lang="ko-KR" altLang="en-US" sz="1700" b="1">
                <a:latin typeface="굴림"/>
              </a:rPr>
              <a:t>&lt;욕구와 욕망의 비교&gt;</a:t>
            </a:r>
            <a:endParaRPr lang="ko-KR" altLang="en-US" sz="1700" b="1">
              <a:latin typeface="굴림"/>
            </a:endParaRPr>
          </a:p>
        </p:txBody>
      </p:sp>
      <p:graphicFrame>
        <p:nvGraphicFramePr>
          <p:cNvPr id="4" name="표 3"/>
          <p:cNvGraphicFramePr>
            <a:graphicFrameLocks noGrp="1"/>
          </p:cNvGraphicFramePr>
          <p:nvPr/>
        </p:nvGraphicFramePr>
        <p:xfrm>
          <a:off x="648000" y="3521922"/>
          <a:ext cx="8096301" cy="2859406"/>
        </p:xfrm>
        <a:graphic>
          <a:graphicData uri="http://schemas.openxmlformats.org/drawingml/2006/table">
            <a:tbl>
              <a:tblPr firstRow="1" bandRow="1">
                <a:tableStyleId>{01A66EDD-3DAB-4C5B-A090-DC80EC1FD486}</a:tableStyleId>
              </a:tblPr>
              <a:tblGrid>
                <a:gridCol w="1259205"/>
                <a:gridCol w="6837096"/>
              </a:tblGrid>
              <a:tr h="2044687">
                <a:tc>
                  <a:txBody>
                    <a:bodyPr vert="horz" lIns="91440" tIns="45720" rIns="91440" bIns="45720" anchor="ctr" anchorCtr="0"/>
                    <a:p>
                      <a:pPr algn="ctr">
                        <a:lnSpc>
                          <a:spcPct val="130000"/>
                        </a:lnSpc>
                        <a:defRPr lang="ko-KR" altLang="en-US"/>
                      </a:pPr>
                      <a:r>
                        <a:rPr lang="ko-KR" altLang="en-US" sz="1500" spc="-50">
                          <a:solidFill>
                            <a:srgbClr val="0000ff"/>
                          </a:solidFill>
                          <a:latin typeface="굴림"/>
                        </a:rPr>
                        <a:t>욕구</a:t>
                      </a:r>
                      <a:endParaRPr lang="ko-KR" altLang="en-US" sz="1500" spc="-50">
                        <a:solidFill>
                          <a:srgbClr val="0000ff"/>
                        </a:solidFill>
                        <a:latin typeface="굴림"/>
                      </a:endParaRPr>
                    </a:p>
                    <a:p>
                      <a:pPr algn="ctr">
                        <a:lnSpc>
                          <a:spcPct val="130000"/>
                        </a:lnSpc>
                        <a:defRPr lang="ko-KR" altLang="en-US"/>
                      </a:pPr>
                      <a:r>
                        <a:rPr lang="ko-KR" altLang="en-US" sz="1500" spc="-50">
                          <a:solidFill>
                            <a:srgbClr val="0000ff"/>
                          </a:solidFill>
                          <a:latin typeface="굴림"/>
                        </a:rPr>
                        <a:t>(欲求:</a:t>
                      </a:r>
                      <a:r>
                        <a:rPr lang="en-US" altLang="ko-KR" sz="1500" spc="-50">
                          <a:solidFill>
                            <a:srgbClr val="0000ff"/>
                          </a:solidFill>
                          <a:latin typeface="굴림"/>
                          <a:cs typeface="굴림"/>
                        </a:rPr>
                        <a:t>need</a:t>
                      </a:r>
                      <a:r>
                        <a:rPr lang="ko-KR" altLang="en-US" sz="1500" spc="-50">
                          <a:solidFill>
                            <a:srgbClr val="0000ff"/>
                          </a:solidFill>
                          <a:latin typeface="굴림"/>
                        </a:rPr>
                        <a:t>)</a:t>
                      </a:r>
                      <a:endParaRPr lang="en-US" altLang="ko-KR" sz="1500" spc="-50">
                        <a:solidFill>
                          <a:srgbClr val="0000ff"/>
                        </a:solidFill>
                        <a:latin typeface="굴림"/>
                        <a:cs typeface="굴림"/>
                      </a:endParaRPr>
                    </a:p>
                  </a:txBody>
                  <a:tcPr marL="91440" marR="9144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c>
                  <a:txBody>
                    <a:bodyPr vert="horz" lIns="91440" tIns="45720" rIns="91440" bIns="45720" anchor="t" anchorCtr="0"/>
                    <a:p>
                      <a:pPr>
                        <a:lnSpc>
                          <a:spcPct val="130000"/>
                        </a:lnSpc>
                        <a:defRPr lang="ko-KR" altLang="en-US"/>
                      </a:pPr>
                      <a:r>
                        <a:rPr lang="ko-KR" altLang="en-US" sz="1500" spc="-50">
                          <a:solidFill>
                            <a:schemeClr val="tx1"/>
                          </a:solidFill>
                          <a:latin typeface="굴림"/>
                        </a:rPr>
                        <a:t>◦</a:t>
                      </a:r>
                      <a:r>
                        <a:rPr lang="en-US" altLang="ko-KR" sz="1500" spc="-50">
                          <a:solidFill>
                            <a:schemeClr val="tx1"/>
                          </a:solidFill>
                          <a:latin typeface="굴림"/>
                          <a:cs typeface="굴림"/>
                        </a:rPr>
                        <a:t> </a:t>
                      </a:r>
                      <a:r>
                        <a:rPr lang="ko-KR" altLang="en-US" sz="1500" spc="-50">
                          <a:solidFill>
                            <a:schemeClr val="tx1"/>
                          </a:solidFill>
                          <a:latin typeface="굴림"/>
                        </a:rPr>
                        <a:t>유기체가 필요한 어떤 조건의 결핌상태</a:t>
                      </a:r>
                      <a:endParaRPr lang="ko-KR" altLang="en-US" sz="1500" spc="-50">
                        <a:solidFill>
                          <a:schemeClr val="tx1"/>
                        </a:solidFill>
                        <a:latin typeface="굴림"/>
                      </a:endParaRPr>
                    </a:p>
                    <a:p>
                      <a:pPr>
                        <a:lnSpc>
                          <a:spcPct val="130000"/>
                        </a:lnSpc>
                        <a:defRPr lang="ko-KR" altLang="en-US"/>
                      </a:pPr>
                      <a:r>
                        <a:rPr lang="ko-KR" altLang="en-US" sz="1500" spc="-50">
                          <a:solidFill>
                            <a:schemeClr val="tx1"/>
                          </a:solidFill>
                          <a:latin typeface="굴림"/>
                        </a:rPr>
                        <a:t>◦ 개인이 도달하고자 하는 상태(</a:t>
                      </a:r>
                      <a:r>
                        <a:rPr lang="en-US" altLang="ko-KR" sz="1500" spc="-50">
                          <a:solidFill>
                            <a:schemeClr val="tx1"/>
                          </a:solidFill>
                          <a:latin typeface="굴림"/>
                          <a:cs typeface="굴림"/>
                        </a:rPr>
                        <a:t>x)</a:t>
                      </a:r>
                      <a:r>
                        <a:rPr lang="ko-KR" altLang="en-US" sz="1500" spc="-50">
                          <a:solidFill>
                            <a:schemeClr val="tx1"/>
                          </a:solidFill>
                          <a:latin typeface="굴림"/>
                        </a:rPr>
                        <a:t>와</a:t>
                      </a:r>
                      <a:r>
                        <a:rPr lang="en-US" altLang="ko-KR" sz="1500" spc="-50">
                          <a:solidFill>
                            <a:schemeClr val="tx1"/>
                          </a:solidFill>
                          <a:latin typeface="굴림"/>
                          <a:cs typeface="굴림"/>
                        </a:rPr>
                        <a:t> </a:t>
                      </a:r>
                      <a:r>
                        <a:rPr lang="ko-KR" altLang="en-US" sz="1500" spc="-50">
                          <a:solidFill>
                            <a:schemeClr val="tx1"/>
                          </a:solidFill>
                          <a:latin typeface="굴림"/>
                        </a:rPr>
                        <a:t>현재상태(</a:t>
                      </a:r>
                      <a:r>
                        <a:rPr lang="en-US" altLang="ko-KR" sz="1500" spc="-50">
                          <a:solidFill>
                            <a:schemeClr val="tx1"/>
                          </a:solidFill>
                          <a:latin typeface="굴림"/>
                          <a:cs typeface="굴림"/>
                        </a:rPr>
                        <a:t>A</a:t>
                      </a:r>
                      <a:r>
                        <a:rPr lang="ko-KR" altLang="en-US" sz="1500" spc="-50">
                          <a:solidFill>
                            <a:schemeClr val="tx1"/>
                          </a:solidFill>
                          <a:latin typeface="굴림"/>
                        </a:rPr>
                        <a:t>) 사이의</a:t>
                      </a:r>
                      <a:r>
                        <a:rPr lang="en-US" altLang="ko-KR" sz="1500" spc="-50">
                          <a:solidFill>
                            <a:schemeClr val="tx1"/>
                          </a:solidFill>
                          <a:latin typeface="굴림"/>
                          <a:cs typeface="굴림"/>
                        </a:rPr>
                        <a:t> </a:t>
                      </a:r>
                      <a:r>
                        <a:rPr lang="ko-KR" altLang="en-US" sz="1500" spc="-50">
                          <a:solidFill>
                            <a:schemeClr val="tx1"/>
                          </a:solidFill>
                          <a:latin typeface="굴림"/>
                        </a:rPr>
                        <a:t>괴리상태</a:t>
                      </a:r>
                      <a:endParaRPr lang="ko-KR" altLang="en-US" sz="1500" spc="-50">
                        <a:solidFill>
                          <a:schemeClr val="tx1"/>
                        </a:solidFill>
                        <a:latin typeface="굴림"/>
                      </a:endParaRPr>
                    </a:p>
                    <a:p>
                      <a:pPr>
                        <a:lnSpc>
                          <a:spcPct val="130000"/>
                        </a:lnSpc>
                        <a:defRPr lang="ko-KR" altLang="en-US"/>
                      </a:pPr>
                      <a:r>
                        <a:rPr lang="ko-KR" altLang="en-US" sz="1500" spc="-50">
                          <a:solidFill>
                            <a:schemeClr val="tx1"/>
                          </a:solidFill>
                          <a:latin typeface="굴림"/>
                        </a:rPr>
                        <a:t>◦ 객관적 조건, 도덕적 기존에 의해서 객관적으로 정당화될 수 있어야 한다</a:t>
                      </a:r>
                      <a:endParaRPr lang="ko-KR" altLang="en-US" sz="1500" spc="-50">
                        <a:solidFill>
                          <a:schemeClr val="tx1"/>
                        </a:solidFill>
                        <a:latin typeface="굴림"/>
                      </a:endParaRPr>
                    </a:p>
                    <a:p>
                      <a:pPr>
                        <a:lnSpc>
                          <a:spcPct val="130000"/>
                        </a:lnSpc>
                        <a:defRPr lang="ko-KR" altLang="en-US"/>
                      </a:pPr>
                      <a:r>
                        <a:rPr lang="ko-KR" altLang="en-US" sz="1500" spc="-50">
                          <a:solidFill>
                            <a:schemeClr val="tx1"/>
                          </a:solidFill>
                          <a:latin typeface="굴림"/>
                        </a:rPr>
                        <a:t>◦ 이타적인 감정의 표출을 촉발시키는 내심의 선천적인 특성</a:t>
                      </a:r>
                      <a:endParaRPr lang="ko-KR" altLang="en-US" sz="1500" spc="-50">
                        <a:solidFill>
                          <a:schemeClr val="tx1"/>
                        </a:solidFill>
                        <a:latin typeface="굴림"/>
                      </a:endParaRPr>
                    </a:p>
                    <a:p>
                      <a:pPr>
                        <a:lnSpc>
                          <a:spcPct val="130000"/>
                        </a:lnSpc>
                        <a:defRPr lang="ko-KR" altLang="en-US"/>
                      </a:pPr>
                      <a:r>
                        <a:rPr lang="ko-KR" altLang="en-US" sz="1500" spc="-50">
                          <a:solidFill>
                            <a:schemeClr val="tx1"/>
                          </a:solidFill>
                          <a:latin typeface="굴림"/>
                        </a:rPr>
                        <a:t>◦ 사회생활에서 생존, 자립, 안녕상태를 유지하는 데 필요한 기회, 조건과 대상의 결핍이나 부족상태로서 인간의 만족스러운 삶을 저해하는 요인이 될 수 있다. </a:t>
                      </a:r>
                      <a:endParaRPr lang="ko-KR" altLang="en-US" sz="1500" spc="-50">
                        <a:solidFill>
                          <a:schemeClr val="tx1"/>
                        </a:solidFill>
                        <a:latin typeface="굴림"/>
                      </a:endParaRPr>
                    </a:p>
                    <a:p>
                      <a:pPr>
                        <a:lnSpc>
                          <a:spcPct val="130000"/>
                        </a:lnSpc>
                        <a:defRPr lang="ko-KR" altLang="en-US"/>
                      </a:pPr>
                      <a:r>
                        <a:rPr lang="en-US" altLang="ko-KR" sz="1500" spc="-50">
                          <a:solidFill>
                            <a:schemeClr val="tx1"/>
                          </a:solidFill>
                          <a:latin typeface="굴림"/>
                        </a:rPr>
                        <a:t>  </a:t>
                      </a:r>
                      <a:r>
                        <a:rPr lang="ko-KR" altLang="en-US" sz="1500" spc="-50">
                          <a:solidFill>
                            <a:schemeClr val="tx1"/>
                          </a:solidFill>
                          <a:latin typeface="굴림"/>
                        </a:rPr>
                        <a:t>- 적절히 충족시키지  못하게 되면 역기능･혼란상태 또는 문제를 경험하게 된다.</a:t>
                      </a:r>
                      <a:endParaRPr lang="ko-KR" altLang="en-US" sz="1500" spc="-50">
                        <a:solidFill>
                          <a:schemeClr val="tx1"/>
                        </a:solidFill>
                        <a:latin typeface="굴림"/>
                      </a:endParaRPr>
                    </a:p>
                  </a:txBody>
                  <a:tcPr marL="91440" marR="9144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r>
              <a:tr h="370912">
                <a:tc>
                  <a:txBody>
                    <a:bodyPr vert="horz" lIns="91440" tIns="45720" rIns="91440" bIns="45720" anchor="ctr" anchorCtr="0"/>
                    <a:p>
                      <a:pPr algn="ctr">
                        <a:lnSpc>
                          <a:spcPct val="130000"/>
                        </a:lnSpc>
                        <a:defRPr lang="ko-KR" altLang="en-US"/>
                      </a:pPr>
                      <a:r>
                        <a:rPr lang="ko-KR" altLang="en-US" sz="1500" b="1">
                          <a:solidFill>
                            <a:srgbClr val="0000ff"/>
                          </a:solidFill>
                          <a:latin typeface="굴림"/>
                        </a:rPr>
                        <a:t>욕망(欲望</a:t>
                      </a:r>
                      <a:endParaRPr lang="ko-KR" altLang="en-US" sz="1500" b="1">
                        <a:solidFill>
                          <a:srgbClr val="0000ff"/>
                        </a:solidFill>
                        <a:latin typeface="굴림"/>
                      </a:endParaRPr>
                    </a:p>
                    <a:p>
                      <a:pPr algn="ctr">
                        <a:lnSpc>
                          <a:spcPct val="130000"/>
                        </a:lnSpc>
                        <a:defRPr lang="ko-KR" altLang="en-US"/>
                      </a:pPr>
                      <a:r>
                        <a:rPr lang="ko-KR" altLang="en-US" sz="1500" b="1">
                          <a:solidFill>
                            <a:srgbClr val="0000ff"/>
                          </a:solidFill>
                          <a:latin typeface="굴림"/>
                        </a:rPr>
                        <a:t>:</a:t>
                      </a:r>
                      <a:r>
                        <a:rPr lang="en-US" altLang="ko-KR" sz="1500" b="1">
                          <a:solidFill>
                            <a:srgbClr val="0000ff"/>
                          </a:solidFill>
                          <a:latin typeface="굴림"/>
                        </a:rPr>
                        <a:t>ambition)</a:t>
                      </a:r>
                      <a:endParaRPr lang="en-US" altLang="ko-KR" sz="1500" b="1">
                        <a:solidFill>
                          <a:srgbClr val="0000ff"/>
                        </a:solidFill>
                        <a:latin typeface="굴림"/>
                      </a:endParaRPr>
                    </a:p>
                  </a:txBody>
                  <a:tcPr marL="91440" marR="9144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c>
                  <a:txBody>
                    <a:bodyPr vert="horz" lIns="91440" tIns="45720" rIns="91440" bIns="45720" anchor="t" anchorCtr="0"/>
                    <a:p>
                      <a:pPr>
                        <a:lnSpc>
                          <a:spcPct val="130000"/>
                        </a:lnSpc>
                        <a:defRPr lang="ko-KR" altLang="en-US"/>
                      </a:pPr>
                      <a:r>
                        <a:rPr lang="ko-KR" altLang="en-US" sz="1500" b="1">
                          <a:latin typeface="굴림"/>
                        </a:rPr>
                        <a:t>◦ 하고자</a:t>
                      </a:r>
                      <a:r>
                        <a:rPr lang="en-US" altLang="ko-KR" sz="1500" b="1">
                          <a:latin typeface="굴림"/>
                        </a:rPr>
                        <a:t> </a:t>
                      </a:r>
                      <a:r>
                        <a:rPr lang="ko-KR" altLang="en-US" sz="1500" b="1">
                          <a:latin typeface="굴림"/>
                        </a:rPr>
                        <a:t>하는 마음이 간절한 희망(부족을 채우고자 하는 마음)</a:t>
                      </a:r>
                      <a:endParaRPr lang="ko-KR" altLang="en-US" sz="1500" b="1">
                        <a:latin typeface="굴림"/>
                      </a:endParaRPr>
                    </a:p>
                    <a:p>
                      <a:pPr>
                        <a:lnSpc>
                          <a:spcPct val="130000"/>
                        </a:lnSpc>
                        <a:defRPr lang="ko-KR" altLang="en-US"/>
                      </a:pPr>
                      <a:r>
                        <a:rPr lang="ko-KR" altLang="en-US" sz="1500" b="1">
                          <a:latin typeface="굴림"/>
                        </a:rPr>
                        <a:t>◦ 주관적, 심리적 상태</a:t>
                      </a:r>
                      <a:endParaRPr lang="ko-KR" altLang="en-US" sz="1500" b="1">
                        <a:latin typeface="굴림"/>
                      </a:endParaRPr>
                    </a:p>
                  </a:txBody>
                  <a:tcPr marL="91440" marR="9144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r>
            </a:tbl>
          </a:graphicData>
        </a:graphic>
      </p:graphicFrame>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4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6" y="561860"/>
            <a:ext cx="8496945" cy="526880"/>
          </a:xfrm>
          <a:prstGeom prst="rect">
            <a:avLst/>
          </a:prstGeom>
          <a:noFill/>
        </p:spPr>
        <p:txBody>
          <a:bodyPr vert="horz" wrap="square" lIns="91438" tIns="45718" rIns="91438" bIns="45718" anchor="t">
            <a:spAutoFit/>
          </a:bodyPr>
          <a:lstStyle/>
          <a:p>
            <a:pPr>
              <a:lnSpc>
                <a:spcPct val="150000"/>
              </a:lnSpc>
              <a:defRPr lang="ko-KR" altLang="en-US"/>
            </a:pPr>
            <a:r>
              <a:rPr lang="ko-KR" altLang="en-US" sz="1900" b="1">
                <a:latin typeface="굴림"/>
                <a:ea typeface="굴림"/>
              </a:rPr>
              <a:t>※</a:t>
            </a:r>
            <a:r>
              <a:rPr lang="ko-KR" altLang="en-US" b="1">
                <a:latin typeface="굴림"/>
                <a:ea typeface="굴림"/>
              </a:rPr>
              <a:t>욕구 5단계설 (</a:t>
            </a:r>
            <a:r>
              <a:rPr lang="en-US" altLang="ko-KR" b="1">
                <a:latin typeface="굴림"/>
                <a:ea typeface="굴림"/>
              </a:rPr>
              <a:t>Maslow </a:t>
            </a:r>
            <a:r>
              <a:rPr lang="ko-KR" altLang="en-US" b="1">
                <a:latin typeface="굴림"/>
                <a:ea typeface="굴림"/>
              </a:rPr>
              <a:t>욕구이론 : 欲求位階)</a:t>
            </a:r>
            <a:endParaRPr lang="ko-KR" altLang="en-US" b="1">
              <a:latin typeface="굴림"/>
              <a:ea typeface="굴림"/>
            </a:endParaRPr>
          </a:p>
        </p:txBody>
      </p:sp>
      <p:grpSp>
        <p:nvGrpSpPr>
          <p:cNvPr id="23" name="그룹 22"/>
          <p:cNvGrpSpPr/>
          <p:nvPr/>
        </p:nvGrpSpPr>
        <p:grpSpPr>
          <a:xfrm rot="0">
            <a:off x="971600" y="1431655"/>
            <a:ext cx="2232024" cy="1563764"/>
            <a:chOff x="971600" y="1088740"/>
            <a:chExt cx="2232024" cy="1563764"/>
          </a:xfrm>
        </p:grpSpPr>
        <p:sp>
          <p:nvSpPr>
            <p:cNvPr id="11" name="TextBox 10"/>
            <p:cNvSpPr txBox="1"/>
            <p:nvPr/>
          </p:nvSpPr>
          <p:spPr>
            <a:xfrm>
              <a:off x="971600" y="1088740"/>
              <a:ext cx="2232024" cy="300960"/>
            </a:xfrm>
            <a:prstGeom prst="rect">
              <a:avLst/>
            </a:prstGeom>
            <a:solidFill>
              <a:schemeClr val="accent4">
                <a:lumMod val="80000"/>
                <a:lumOff val="20000"/>
              </a:schemeClr>
            </a:solidFill>
            <a:ln w="12700" cap="flat" cmpd="sng" algn="ctr">
              <a:solidFill>
                <a:schemeClr val="tx1"/>
              </a:solidFill>
              <a:prstDash val="solid"/>
              <a:round/>
            </a:ln>
          </p:spPr>
          <p:txBody>
            <a:bodyPr vert="horz" wrap="square" lIns="91438" tIns="45718" rIns="91438" bIns="45718" anchor="t">
              <a:spAutoFit/>
            </a:bodyPr>
            <a:lstStyle/>
            <a:p>
              <a:pPr algn="ctr">
                <a:defRPr lang="ko-KR" altLang="en-US"/>
              </a:pPr>
              <a:r>
                <a:rPr lang="ko-KR" altLang="en-US" sz="1400" b="1"/>
                <a:t>자아실현의 욕구</a:t>
              </a:r>
              <a:endParaRPr lang="ko-KR" altLang="en-US" sz="1400" b="1"/>
            </a:p>
          </p:txBody>
        </p:sp>
        <p:sp>
          <p:nvSpPr>
            <p:cNvPr id="12" name="TextBox 11"/>
            <p:cNvSpPr txBox="1"/>
            <p:nvPr/>
          </p:nvSpPr>
          <p:spPr>
            <a:xfrm>
              <a:off x="1115616" y="1389700"/>
              <a:ext cx="1943991" cy="319829"/>
            </a:xfrm>
            <a:prstGeom prst="rect">
              <a:avLst/>
            </a:prstGeom>
            <a:solidFill>
              <a:schemeClr val="accent4">
                <a:lumMod val="60000"/>
                <a:lumOff val="40000"/>
              </a:schemeClr>
            </a:solidFill>
            <a:ln w="12700" cap="flat" cmpd="sng" algn="ctr">
              <a:solidFill>
                <a:schemeClr val="tx1"/>
              </a:solidFill>
              <a:prstDash val="solid"/>
              <a:round/>
            </a:ln>
          </p:spPr>
          <p:txBody>
            <a:bodyPr vert="horz" wrap="square" lIns="91438" tIns="45718" rIns="91438" bIns="45718" anchor="t">
              <a:spAutoFit/>
            </a:bodyPr>
            <a:lstStyle/>
            <a:p>
              <a:pPr algn="ctr">
                <a:defRPr lang="ko-KR" altLang="en-US"/>
              </a:pPr>
              <a:r>
                <a:rPr lang="ko-KR" altLang="en-US" sz="1500" b="1"/>
                <a:t>자존감의 욕구</a:t>
              </a:r>
              <a:endParaRPr lang="ko-KR" altLang="en-US" sz="1500" b="1"/>
            </a:p>
          </p:txBody>
        </p:sp>
        <p:sp>
          <p:nvSpPr>
            <p:cNvPr id="13" name="TextBox 12"/>
            <p:cNvSpPr txBox="1"/>
            <p:nvPr/>
          </p:nvSpPr>
          <p:spPr>
            <a:xfrm>
              <a:off x="1259408" y="1713736"/>
              <a:ext cx="1691964" cy="338693"/>
            </a:xfrm>
            <a:prstGeom prst="rect">
              <a:avLst/>
            </a:prstGeom>
            <a:solidFill>
              <a:schemeClr val="accent4">
                <a:lumMod val="40000"/>
                <a:lumOff val="60000"/>
              </a:schemeClr>
            </a:solidFill>
            <a:ln w="12700" cap="flat" cmpd="sng" algn="ctr">
              <a:solidFill>
                <a:schemeClr val="tx1"/>
              </a:solidFill>
              <a:prstDash val="solid"/>
              <a:round/>
            </a:ln>
          </p:spPr>
          <p:txBody>
            <a:bodyPr vert="horz" wrap="square" lIns="91438" tIns="45718" rIns="91438" bIns="45718" anchor="t">
              <a:spAutoFit/>
            </a:bodyPr>
            <a:lstStyle/>
            <a:p>
              <a:pPr algn="ctr">
                <a:defRPr lang="ko-KR" altLang="en-US"/>
              </a:pPr>
              <a:r>
                <a:rPr lang="ko-KR" altLang="en-US" sz="1600" b="1"/>
                <a:t>소속의욕구</a:t>
              </a:r>
              <a:endParaRPr lang="ko-KR" altLang="en-US" sz="1600" b="1"/>
            </a:p>
          </p:txBody>
        </p:sp>
        <p:sp>
          <p:nvSpPr>
            <p:cNvPr id="14" name="TextBox 13"/>
            <p:cNvSpPr txBox="1"/>
            <p:nvPr/>
          </p:nvSpPr>
          <p:spPr>
            <a:xfrm>
              <a:off x="1403424" y="2061406"/>
              <a:ext cx="1331924" cy="300985"/>
            </a:xfrm>
            <a:prstGeom prst="rect">
              <a:avLst/>
            </a:prstGeom>
            <a:solidFill>
              <a:schemeClr val="accent4">
                <a:lumMod val="20000"/>
                <a:lumOff val="80000"/>
              </a:schemeClr>
            </a:solidFill>
            <a:ln w="12700" cap="flat" cmpd="sng" algn="ctr">
              <a:solidFill>
                <a:schemeClr val="tx1"/>
              </a:solidFill>
              <a:prstDash val="solid"/>
              <a:round/>
            </a:ln>
          </p:spPr>
          <p:txBody>
            <a:bodyPr vert="horz" wrap="square" lIns="91438" tIns="45718" rIns="91438" bIns="45718" anchor="t">
              <a:spAutoFit/>
            </a:bodyPr>
            <a:lstStyle/>
            <a:p>
              <a:pPr algn="ctr">
                <a:defRPr lang="ko-KR" altLang="en-US"/>
              </a:pPr>
              <a:r>
                <a:rPr lang="ko-KR" altLang="en-US" sz="1400" b="1"/>
                <a:t>안전의 욕구</a:t>
              </a:r>
              <a:endParaRPr lang="ko-KR" altLang="en-US" sz="1400" b="1"/>
            </a:p>
          </p:txBody>
        </p:sp>
        <p:sp>
          <p:nvSpPr>
            <p:cNvPr id="15" name="TextBox 14"/>
            <p:cNvSpPr txBox="1"/>
            <p:nvPr/>
          </p:nvSpPr>
          <p:spPr>
            <a:xfrm>
              <a:off x="1547440" y="2361808"/>
              <a:ext cx="1080120" cy="290696"/>
            </a:xfrm>
            <a:prstGeom prst="rect">
              <a:avLst/>
            </a:prstGeom>
            <a:solidFill>
              <a:schemeClr val="accent4">
                <a:lumMod val="10000"/>
                <a:lumOff val="90000"/>
              </a:schemeClr>
            </a:solidFill>
            <a:ln w="12700" cap="flat" cmpd="sng" algn="ctr">
              <a:solidFill>
                <a:schemeClr val="tx1"/>
              </a:solidFill>
              <a:prstDash val="solid"/>
              <a:round/>
            </a:ln>
          </p:spPr>
          <p:txBody>
            <a:bodyPr vert="horz" wrap="square" lIns="91438" tIns="45718" rIns="91438" bIns="45718" anchor="t">
              <a:spAutoFit/>
            </a:bodyPr>
            <a:lstStyle/>
            <a:p>
              <a:pPr>
                <a:defRPr lang="ko-KR" altLang="en-US"/>
              </a:pPr>
              <a:r>
                <a:rPr lang="ko-KR" altLang="en-US" sz="1300" b="1"/>
                <a:t>생리적 욕구</a:t>
              </a:r>
              <a:endParaRPr lang="ko-KR" altLang="en-US" sz="1300" b="1"/>
            </a:p>
          </p:txBody>
        </p:sp>
      </p:grpSp>
      <p:sp>
        <p:nvSpPr>
          <p:cNvPr id="19" name="TextBox 18"/>
          <p:cNvSpPr txBox="1"/>
          <p:nvPr/>
        </p:nvSpPr>
        <p:spPr>
          <a:xfrm>
            <a:off x="3491880" y="1988840"/>
            <a:ext cx="5112568" cy="593375"/>
          </a:xfrm>
          <a:prstGeom prst="rect">
            <a:avLst/>
          </a:prstGeom>
        </p:spPr>
        <p:txBody>
          <a:bodyPr wrap="square">
            <a:spAutoFit/>
          </a:bodyPr>
          <a:lstStyle/>
          <a:p>
            <a:pPr>
              <a:defRPr lang="ko-KR" altLang="en-US"/>
            </a:pPr>
            <a:r>
              <a:rPr lang="ko-KR" altLang="en-US" sz="1700"/>
              <a:t>◉</a:t>
            </a:r>
            <a:r>
              <a:rPr lang="ko-KR" altLang="en-US" sz="1600" b="1"/>
              <a:t>정신적으로 건강한 사람일수록 자아실현의 욕구가 강하다</a:t>
            </a:r>
            <a:endParaRPr lang="ko-KR" altLang="en-US" sz="1600" b="1"/>
          </a:p>
        </p:txBody>
      </p:sp>
      <p:sp>
        <p:nvSpPr>
          <p:cNvPr id="20" name="TextBox 19"/>
          <p:cNvSpPr txBox="1"/>
          <p:nvPr/>
        </p:nvSpPr>
        <p:spPr>
          <a:xfrm>
            <a:off x="3491878" y="1382140"/>
            <a:ext cx="5076566" cy="825755"/>
          </a:xfrm>
          <a:prstGeom prst="rect">
            <a:avLst/>
          </a:prstGeom>
        </p:spPr>
        <p:txBody>
          <a:bodyPr wrap="square">
            <a:spAutoFit/>
          </a:bodyPr>
          <a:lstStyle/>
          <a:p>
            <a:pPr>
              <a:defRPr lang="ko-KR" altLang="en-US"/>
            </a:pPr>
            <a:r>
              <a:rPr lang="ko-KR" altLang="en-US" sz="1700"/>
              <a:t>◉ </a:t>
            </a:r>
            <a:r>
              <a:rPr lang="ko-KR" altLang="en-US" sz="1600" b="1"/>
              <a:t>이러한 욕구들이 차례로 충족되지 못하면 결핍된 부분에 관한 컴플렉스가 생기고 열등감을 느끼게 된다.</a:t>
            </a:r>
            <a:endParaRPr lang="ko-KR" altLang="en-US" sz="1600" b="1"/>
          </a:p>
          <a:p>
            <a:pPr>
              <a:defRPr lang="ko-KR" altLang="en-US"/>
            </a:pPr>
            <a:endParaRPr lang="ko-KR" altLang="en-US" sz="1600" b="1"/>
          </a:p>
        </p:txBody>
      </p:sp>
      <p:sp>
        <p:nvSpPr>
          <p:cNvPr id="21" name="TextBox 2"/>
          <p:cNvSpPr txBox="1"/>
          <p:nvPr/>
        </p:nvSpPr>
        <p:spPr>
          <a:xfrm>
            <a:off x="431540" y="3557791"/>
            <a:ext cx="8496945" cy="500422"/>
          </a:xfrm>
          <a:prstGeom prst="rect">
            <a:avLst/>
          </a:prstGeom>
          <a:noFill/>
        </p:spPr>
        <p:txBody>
          <a:bodyPr vert="horz" wrap="square" lIns="91438" tIns="45718" rIns="91438" bIns="45718" anchor="t">
            <a:spAutoFit/>
          </a:bodyPr>
          <a:lstStyle/>
          <a:p>
            <a:pPr>
              <a:lnSpc>
                <a:spcPct val="150000"/>
              </a:lnSpc>
              <a:defRPr lang="ko-KR" altLang="en-US"/>
            </a:pPr>
            <a:r>
              <a:rPr lang="ko-KR" altLang="en-US" b="1">
                <a:latin typeface="굴림"/>
                <a:ea typeface="굴림"/>
              </a:rPr>
              <a:t>&lt; 개인적(기본적) 욕구와 사회적 욕구의 특성&gt;</a:t>
            </a:r>
            <a:endParaRPr lang="ko-KR" altLang="en-US" b="1">
              <a:latin typeface="굴림"/>
              <a:ea typeface="굴림"/>
            </a:endParaRPr>
          </a:p>
        </p:txBody>
      </p:sp>
      <p:graphicFrame>
        <p:nvGraphicFramePr>
          <p:cNvPr id="22" name="표 21"/>
          <p:cNvGraphicFramePr>
            <a:graphicFrameLocks noGrp="1"/>
          </p:cNvGraphicFramePr>
          <p:nvPr/>
        </p:nvGraphicFramePr>
        <p:xfrm>
          <a:off x="683568" y="4160404"/>
          <a:ext cx="7740859" cy="1860884"/>
        </p:xfrm>
        <a:graphic>
          <a:graphicData uri="http://schemas.openxmlformats.org/drawingml/2006/table">
            <a:tbl>
              <a:tblPr firstRow="1" bandRow="1">
                <a:tableStyleId>{01A66EDD-3DAB-4C5B-A090-DC80EC1FD486}</a:tableStyleId>
              </a:tblPr>
              <a:tblGrid>
                <a:gridCol w="3558594"/>
                <a:gridCol w="4182265"/>
              </a:tblGrid>
              <a:tr h="397844">
                <a:tc>
                  <a:txBody>
                    <a:bodyPr vert="horz" lIns="91440" tIns="45720" rIns="91440" bIns="45720" anchor="t" anchorCtr="0"/>
                    <a:p>
                      <a:pPr algn="ctr">
                        <a:lnSpc>
                          <a:spcPct val="130000"/>
                        </a:lnSpc>
                        <a:defRPr lang="ko-KR" altLang="en-US"/>
                      </a:pPr>
                      <a:r>
                        <a:rPr lang="ko-KR" altLang="en-US" sz="1500">
                          <a:solidFill>
                            <a:srgbClr val="0000ff"/>
                          </a:solidFill>
                        </a:rPr>
                        <a:t>개인적 욕구</a:t>
                      </a:r>
                      <a:r>
                        <a:rPr lang="en-US" altLang="ko-KR" sz="1500">
                          <a:solidFill>
                            <a:srgbClr val="0000ff"/>
                          </a:solidFill>
                        </a:rPr>
                        <a:t>(basic needs)</a:t>
                      </a:r>
                      <a:endParaRPr lang="en-US" altLang="ko-KR" sz="1500">
                        <a:solidFill>
                          <a:srgbClr val="0000ff"/>
                        </a:solidFill>
                      </a:endParaRPr>
                    </a:p>
                  </a:txBody>
                  <a:tcPr marL="91440" marR="9144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c>
                  <a:txBody>
                    <a:bodyPr vert="horz" lIns="91440" tIns="45720" rIns="91440" bIns="45720" anchor="t" anchorCtr="0"/>
                    <a:p>
                      <a:pPr algn="ctr">
                        <a:lnSpc>
                          <a:spcPct val="130000"/>
                        </a:lnSpc>
                        <a:defRPr lang="ko-KR" altLang="en-US"/>
                      </a:pPr>
                      <a:r>
                        <a:rPr lang="ko-KR" altLang="en-US" sz="1500">
                          <a:solidFill>
                            <a:srgbClr val="0000ff"/>
                          </a:solidFill>
                        </a:rPr>
                        <a:t>사회적 욕구(</a:t>
                      </a:r>
                      <a:r>
                        <a:rPr lang="en-US" altLang="ko-KR" sz="1500">
                          <a:solidFill>
                            <a:srgbClr val="0000ff"/>
                          </a:solidFill>
                        </a:rPr>
                        <a:t>demand)</a:t>
                      </a:r>
                      <a:endParaRPr lang="en-US" altLang="ko-KR" sz="1500">
                        <a:solidFill>
                          <a:srgbClr val="0000ff"/>
                        </a:solidFill>
                      </a:endParaRPr>
                    </a:p>
                  </a:txBody>
                  <a:tcPr marL="91440" marR="9144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r>
              <a:tr h="1463040">
                <a:tc>
                  <a:txBody>
                    <a:bodyPr vert="horz" lIns="91440" tIns="45720" rIns="91440" bIns="45720" anchor="t" anchorCtr="0"/>
                    <a:p>
                      <a:pPr>
                        <a:lnSpc>
                          <a:spcPct val="130000"/>
                        </a:lnSpc>
                        <a:defRPr lang="ko-KR" altLang="en-US"/>
                      </a:pPr>
                      <a:r>
                        <a:rPr lang="ko-KR" altLang="en-US" sz="1500" b="1"/>
                        <a:t>◦</a:t>
                      </a:r>
                      <a:r>
                        <a:rPr lang="en-US" altLang="ko-KR" sz="1500" b="1"/>
                        <a:t> </a:t>
                      </a:r>
                      <a:r>
                        <a:rPr lang="ko-KR" altLang="en-US" sz="1500" b="1"/>
                        <a:t>공통성(공통의 욕구)</a:t>
                      </a:r>
                      <a:endParaRPr lang="ko-KR" altLang="en-US" sz="1500" b="1"/>
                    </a:p>
                    <a:p>
                      <a:pPr>
                        <a:lnSpc>
                          <a:spcPct val="130000"/>
                        </a:lnSpc>
                        <a:defRPr lang="ko-KR" altLang="en-US"/>
                      </a:pPr>
                      <a:r>
                        <a:rPr lang="ko-KR" altLang="en-US" sz="1500" b="1"/>
                        <a:t>◦ 필수 불가결</a:t>
                      </a:r>
                      <a:endParaRPr lang="ko-KR" altLang="en-US" sz="1500" b="1"/>
                    </a:p>
                    <a:p>
                      <a:pPr>
                        <a:lnSpc>
                          <a:spcPct val="130000"/>
                        </a:lnSpc>
                        <a:defRPr lang="ko-KR" altLang="en-US"/>
                      </a:pPr>
                      <a:r>
                        <a:rPr lang="ko-KR" altLang="en-US" sz="1500" b="1"/>
                        <a:t>◦ 사회최저기준</a:t>
                      </a:r>
                      <a:endParaRPr lang="ko-KR" altLang="en-US" sz="1500" b="1"/>
                    </a:p>
                  </a:txBody>
                  <a:tcPr marL="91440" marR="9144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c>
                  <a:txBody>
                    <a:bodyPr vert="horz" lIns="91440" tIns="45720" rIns="91440" bIns="45720" anchor="t" anchorCtr="0"/>
                    <a:p>
                      <a:pPr>
                        <a:lnSpc>
                          <a:spcPct val="130000"/>
                        </a:lnSpc>
                        <a:defRPr lang="ko-KR" altLang="en-US"/>
                      </a:pPr>
                      <a:r>
                        <a:rPr lang="ko-KR" altLang="en-US" sz="1500" b="1"/>
                        <a:t>◦ 기본 욕구 미충족상태가 사회구조적 맥락에서 발생 - 사회복지제도의 근거로 채택</a:t>
                      </a:r>
                      <a:endParaRPr lang="ko-KR" altLang="en-US" sz="1500" b="1"/>
                    </a:p>
                    <a:p>
                      <a:pPr>
                        <a:lnSpc>
                          <a:spcPct val="130000"/>
                        </a:lnSpc>
                        <a:defRPr lang="ko-KR" altLang="en-US"/>
                      </a:pPr>
                      <a:r>
                        <a:rPr lang="ko-KR" altLang="en-US" sz="1500" b="1"/>
                        <a:t>◦ 욕구를 모든 사람의 생존･성장･충족을 위해 필요한 기본 요건으로 보는 관점</a:t>
                      </a:r>
                      <a:endParaRPr lang="ko-KR" altLang="en-US" sz="1500" b="1"/>
                    </a:p>
                  </a:txBody>
                  <a:tcPr marL="91440" marR="9144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noFill/>
                  </a:tcPr>
                </a:tc>
              </a:tr>
            </a:tbl>
          </a:graphicData>
        </a:graphic>
      </p:graphicFrame>
      <p:sp>
        <p:nvSpPr>
          <p:cNvPr id="25" name="TextBox 24"/>
          <p:cNvSpPr txBox="1"/>
          <p:nvPr/>
        </p:nvSpPr>
        <p:spPr>
          <a:xfrm>
            <a:off x="3491880" y="2607226"/>
            <a:ext cx="4905360" cy="591269"/>
          </a:xfrm>
          <a:prstGeom prst="rect">
            <a:avLst/>
          </a:prstGeom>
        </p:spPr>
        <p:txBody>
          <a:bodyPr wrap="none">
            <a:spAutoFit/>
          </a:bodyPr>
          <a:lstStyle/>
          <a:p>
            <a:pPr>
              <a:defRPr lang="ko-KR" altLang="en-US"/>
            </a:pPr>
            <a:r>
              <a:rPr lang="ko-KR" altLang="en-US" sz="1700"/>
              <a:t>◉</a:t>
            </a:r>
            <a:r>
              <a:rPr lang="ko-KR" altLang="en-US" sz="1600" b="1"/>
              <a:t>자아를 실현한 사람(自我實現者)은 자신의 잠재적</a:t>
            </a:r>
            <a:endParaRPr lang="ko-KR" altLang="en-US" sz="1600" b="1"/>
          </a:p>
          <a:p>
            <a:pPr>
              <a:defRPr lang="ko-KR" altLang="en-US"/>
            </a:pPr>
            <a:r>
              <a:rPr lang="ko-KR" altLang="en-US" sz="1600" b="1"/>
              <a:t>가능성을 확장해 더욱 건강한 삶을 사는 사람</a:t>
            </a:r>
            <a:endParaRPr lang="ko-KR" altLang="en-US" sz="1600" b="1"/>
          </a:p>
        </p:txBody>
      </p:sp>
      <p:sp>
        <p:nvSpPr>
          <p:cNvPr id="2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4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20688"/>
            <a:ext cx="3041089" cy="444207"/>
          </a:xfrm>
          <a:prstGeom prst="rect">
            <a:avLst/>
          </a:prstGeom>
          <a:noFill/>
        </p:spPr>
        <p:txBody>
          <a:bodyPr wrap="none">
            <a:spAutoFit/>
          </a:bodyPr>
          <a:lstStyle/>
          <a:p>
            <a:pPr lvl="0">
              <a:defRPr lang="ko-KR" altLang="en-US"/>
            </a:pPr>
            <a:r>
              <a:rPr lang="en-US" altLang="ko-KR" sz="2400" b="1">
                <a:latin typeface="HY수평선B"/>
                <a:ea typeface="HY수평선B"/>
              </a:rPr>
              <a:t>4. </a:t>
            </a:r>
            <a:r>
              <a:rPr lang="ko-KR" altLang="en-US" sz="2400" b="1">
                <a:latin typeface="HY수평선B"/>
                <a:ea typeface="HY수평선B"/>
              </a:rPr>
              <a:t>사회복지 접근방법</a:t>
            </a:r>
            <a:endParaRPr lang="en-US" altLang="ko-KR" sz="2400" b="1">
              <a:latin typeface="HY수평선B"/>
              <a:ea typeface="HY수평선B"/>
            </a:endParaRPr>
          </a:p>
        </p:txBody>
      </p:sp>
      <p:sp>
        <p:nvSpPr>
          <p:cNvPr id="4" name="TextBox 3"/>
          <p:cNvSpPr txBox="1"/>
          <p:nvPr/>
        </p:nvSpPr>
        <p:spPr>
          <a:xfrm>
            <a:off x="755575" y="1174623"/>
            <a:ext cx="7812868" cy="5300469"/>
          </a:xfrm>
          <a:prstGeom prst="rect">
            <a:avLst/>
          </a:prstGeom>
          <a:noFill/>
        </p:spPr>
        <p:txBody>
          <a:bodyPr vert="horz" wrap="square" lIns="91438" tIns="45718" rIns="91438" bIns="45718" anchor="t">
            <a:spAutoFit/>
          </a:bodyPr>
          <a:lstStyle/>
          <a:p>
            <a:pPr>
              <a:lnSpc>
                <a:spcPct val="170000"/>
              </a:lnSpc>
              <a:defRPr lang="ko-KR" altLang="en-US"/>
            </a:pPr>
            <a:r>
              <a:rPr lang="en-US" altLang="ko-KR" sz="1700" b="1">
                <a:latin typeface="+mn-ea"/>
              </a:rPr>
              <a:t>◦ </a:t>
            </a:r>
            <a:r>
              <a:rPr lang="ko-KR" altLang="en-US" sz="1700" b="1" spc="-105">
                <a:solidFill>
                  <a:srgbClr val="0000ff"/>
                </a:solidFill>
                <a:latin typeface="+mn-ea"/>
              </a:rPr>
              <a:t>특정한 목적을 달성하기 위한 대상에 대해 주체가 활동할 경우 이용하는 수단의 총체</a:t>
            </a:r>
            <a:endParaRPr lang="ko-KR" altLang="en-US" sz="1700" b="1" spc="-105">
              <a:solidFill>
                <a:srgbClr val="0000ff"/>
              </a:solidFill>
              <a:latin typeface="+mn-ea"/>
            </a:endParaRPr>
          </a:p>
          <a:p>
            <a:pPr>
              <a:lnSpc>
                <a:spcPct val="170000"/>
              </a:lnSpc>
              <a:defRPr lang="ko-KR" altLang="en-US"/>
            </a:pPr>
            <a:r>
              <a:rPr lang="en-US" altLang="ko-KR" sz="1700" b="1">
                <a:latin typeface="+mn-ea"/>
              </a:rPr>
              <a:t>◦</a:t>
            </a:r>
            <a:r>
              <a:rPr lang="ko-KR" altLang="en-US" sz="1700" b="1">
                <a:latin typeface="굴림"/>
              </a:rPr>
              <a:t> 인간을 변화시켜 사회에 적응시키는 방법과 사회를 변화시켜 인간에게 적응시키는 방법이 있으며, 이러한 방법을 적용하는 과정은 개별적이고 자의적인 것이 아니라 조직적이고 사회적인 활동의 형태로 나타난다.</a:t>
            </a:r>
            <a:endParaRPr lang="ko-KR" altLang="en-US" sz="1700" b="1">
              <a:latin typeface="굴림"/>
            </a:endParaRPr>
          </a:p>
          <a:p>
            <a:pPr>
              <a:lnSpc>
                <a:spcPct val="170000"/>
              </a:lnSpc>
              <a:defRPr lang="ko-KR" altLang="en-US"/>
            </a:pPr>
            <a:endParaRPr lang="en-US" altLang="ko-KR" sz="1900" b="1">
              <a:latin typeface="+mn-ea"/>
            </a:endParaRPr>
          </a:p>
          <a:p>
            <a:pPr>
              <a:lnSpc>
                <a:spcPct val="170000"/>
              </a:lnSpc>
              <a:defRPr lang="ko-KR" altLang="en-US"/>
            </a:pPr>
            <a:r>
              <a:rPr lang="en-US" altLang="ko-KR" sz="1900" b="1">
                <a:latin typeface="+mn-ea"/>
              </a:rPr>
              <a:t>1) </a:t>
            </a:r>
            <a:r>
              <a:rPr lang="ko-KR" altLang="en-US" sz="1900" b="1">
                <a:latin typeface="+mn-ea"/>
              </a:rPr>
              <a:t>정책적</a:t>
            </a:r>
            <a:r>
              <a:rPr lang="en-US" altLang="ko-KR" sz="1900" b="1">
                <a:latin typeface="+mn-ea"/>
              </a:rPr>
              <a:t>(</a:t>
            </a:r>
            <a:r>
              <a:rPr lang="ko-KR" altLang="en-US" sz="1900" b="1">
                <a:latin typeface="+mn-ea"/>
              </a:rPr>
              <a:t>거시적</a:t>
            </a:r>
            <a:r>
              <a:rPr lang="en-US" altLang="ko-KR" sz="1900" b="1">
                <a:latin typeface="+mn-ea"/>
              </a:rPr>
              <a:t>) </a:t>
            </a:r>
            <a:r>
              <a:rPr lang="ko-KR" altLang="en-US" sz="1900" b="1">
                <a:latin typeface="+mn-ea"/>
              </a:rPr>
              <a:t>접근방법</a:t>
            </a:r>
            <a:endParaRPr lang="ko-KR" altLang="en-US" sz="1900" b="1">
              <a:latin typeface="+mn-ea"/>
            </a:endParaRPr>
          </a:p>
          <a:p>
            <a:pPr>
              <a:lnSpc>
                <a:spcPct val="170000"/>
              </a:lnSpc>
              <a:defRPr lang="ko-KR" altLang="en-US"/>
            </a:pPr>
            <a:r>
              <a:rPr lang="ko-KR" altLang="en-US" sz="1700" b="1">
                <a:latin typeface="+mn-ea"/>
              </a:rPr>
              <a:t>◦</a:t>
            </a:r>
            <a:r>
              <a:rPr lang="ko-KR" altLang="en-US" sz="1600" b="1">
                <a:latin typeface="+mn-ea"/>
              </a:rPr>
              <a:t> 사회구조적 측면에 초점을 두고</a:t>
            </a:r>
            <a:r>
              <a:rPr lang="en-US" altLang="ko-KR" sz="1600" b="1">
                <a:latin typeface="+mn-ea"/>
              </a:rPr>
              <a:t>, </a:t>
            </a:r>
            <a:r>
              <a:rPr lang="ko-KR" altLang="en-US" sz="1600" b="1">
                <a:latin typeface="+mn-ea"/>
              </a:rPr>
              <a:t>사회문제의 해결을 강조하는 입장</a:t>
            </a:r>
            <a:endParaRPr lang="ko-KR" altLang="en-US" sz="1600" b="1">
              <a:latin typeface="+mn-ea"/>
            </a:endParaRPr>
          </a:p>
          <a:p>
            <a:pPr>
              <a:lnSpc>
                <a:spcPct val="170000"/>
              </a:lnSpc>
              <a:defRPr lang="ko-KR" altLang="en-US"/>
            </a:pPr>
            <a:r>
              <a:rPr lang="ko-KR" altLang="en-US" sz="1600" b="1">
                <a:latin typeface="+mn-ea"/>
              </a:rPr>
              <a:t>◦ 생활과 복지수준의 향상을 통해 인간다운 생활을 보장하려는 생존권 내지 생활권적 기본권에 기초</a:t>
            </a:r>
            <a:endParaRPr lang="ko-KR" altLang="en-US" sz="1600" b="1">
              <a:latin typeface="+mn-ea"/>
            </a:endParaRPr>
          </a:p>
          <a:p>
            <a:pPr>
              <a:lnSpc>
                <a:spcPct val="170000"/>
              </a:lnSpc>
              <a:defRPr lang="ko-KR" altLang="en-US"/>
            </a:pPr>
            <a:r>
              <a:rPr lang="ko-KR" altLang="ko-KR" sz="1600" b="1">
                <a:latin typeface="+mn-ea"/>
              </a:rPr>
              <a:t>◦</a:t>
            </a:r>
            <a:r>
              <a:rPr lang="en-US" altLang="ko-KR" sz="1600" b="1">
                <a:latin typeface="+mn-ea"/>
              </a:rPr>
              <a:t> </a:t>
            </a:r>
            <a:r>
              <a:rPr lang="ko-KR" altLang="en-US" sz="1600" b="1">
                <a:latin typeface="+mn-ea"/>
              </a:rPr>
              <a:t>자본주의 국가체제 유지</a:t>
            </a:r>
            <a:r>
              <a:rPr lang="en-US" altLang="ko-KR" sz="1600" b="1">
                <a:latin typeface="+mn-ea"/>
              </a:rPr>
              <a:t>·</a:t>
            </a:r>
            <a:r>
              <a:rPr lang="ko-KR" altLang="en-US" sz="1600" b="1">
                <a:latin typeface="+mn-ea"/>
              </a:rPr>
              <a:t>재생산을 위한 분배정책의 일환으로서의 성격 </a:t>
            </a:r>
            <a:endParaRPr lang="ko-KR" altLang="en-US" sz="1600" b="1">
              <a:latin typeface="+mn-ea"/>
            </a:endParaRPr>
          </a:p>
          <a:p>
            <a:pPr>
              <a:lnSpc>
                <a:spcPct val="170000"/>
              </a:lnSpc>
              <a:defRPr lang="ko-KR" altLang="en-US"/>
            </a:pPr>
            <a:r>
              <a:rPr lang="ko-KR" altLang="en-US" sz="1600" b="1">
                <a:latin typeface="+mn-ea"/>
              </a:rPr>
              <a:t>   (사회복지정책</a:t>
            </a:r>
            <a:r>
              <a:rPr lang="en-US" altLang="ko-KR" sz="1600" b="1">
                <a:latin typeface="+mn-ea"/>
              </a:rPr>
              <a:t>, </a:t>
            </a:r>
            <a:r>
              <a:rPr lang="ko-KR" altLang="en-US" sz="1600" b="1">
                <a:latin typeface="+mn-ea"/>
              </a:rPr>
              <a:t>사회보장제도 등</a:t>
            </a:r>
            <a:r>
              <a:rPr lang="en-US" altLang="ko-KR" sz="1600" b="1">
                <a:latin typeface="+mn-ea"/>
              </a:rPr>
              <a:t>)</a:t>
            </a:r>
            <a:endParaRPr lang="en-US" altLang="ko-KR" sz="1600" b="1">
              <a:latin typeface="+mn-ea"/>
            </a:endParaRPr>
          </a:p>
          <a:p>
            <a:pPr>
              <a:lnSpc>
                <a:spcPct val="150000"/>
              </a:lnSpc>
              <a:defRPr lang="ko-KR" altLang="en-US"/>
            </a:pPr>
            <a:endParaRPr xmlns:mc="http://schemas.openxmlformats.org/markup-compatibility/2006" xmlns:hp="http://schemas.haansoft.com/office/presentation/8.0" lang="en-US" altLang="ko-KR" sz="1600" b="1" i="0" kern="1200" mc:Ignorable="hp" hp:hslEmbossed="0">
              <a:latin typeface="+mn-ea"/>
              <a:ea typeface="HY둥근고딕B"/>
              <a:cs typeface="+mn-cs"/>
            </a:endParaRPr>
          </a:p>
        </p:txBody>
      </p:sp>
      <p:sp>
        <p:nvSpPr>
          <p:cNvPr id="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44</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4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611533" y="872714"/>
            <a:ext cx="8172935" cy="4649881"/>
          </a:xfrm>
          <a:prstGeom prst="rect">
            <a:avLst/>
          </a:prstGeom>
        </p:spPr>
        <p:txBody>
          <a:bodyPr vert="horz" wrap="square" lIns="91440" tIns="45720" rIns="91440" bIns="45720" anchor="t">
            <a:spAutoFit/>
          </a:bodyPr>
          <a:p>
            <a:pPr>
              <a:lnSpc>
                <a:spcPct val="130000"/>
              </a:lnSpc>
              <a:defRPr lang="ko-KR" altLang="en-US"/>
            </a:pPr>
            <a:r>
              <a:rPr lang="en-US" altLang="ko-KR" sz="1600" b="1">
                <a:latin typeface="+mn-ea"/>
                <a:ea typeface="HY둥근고딕B"/>
              </a:rPr>
              <a:t>- </a:t>
            </a:r>
            <a:r>
              <a:rPr lang="ko-KR" altLang="en-US" sz="1600" b="1">
                <a:solidFill>
                  <a:srgbClr val="0000ff"/>
                </a:solidFill>
                <a:latin typeface="+mn-ea"/>
                <a:ea typeface="HY둥근고딕B"/>
              </a:rPr>
              <a:t>(단점 내지 한계점)</a:t>
            </a:r>
            <a:r>
              <a:rPr lang="ko-KR" altLang="en-US" sz="1600" b="1">
                <a:solidFill>
                  <a:srgbClr val="ff0000"/>
                </a:solidFill>
                <a:latin typeface="+mn-ea"/>
                <a:ea typeface="HY둥근고딕B"/>
              </a:rPr>
              <a:t> </a:t>
            </a:r>
            <a:r>
              <a:rPr lang="ko-KR" altLang="en-US" sz="1600" b="1">
                <a:latin typeface="+mn-ea"/>
                <a:ea typeface="HY둥근고딕B"/>
              </a:rPr>
              <a:t>:</a:t>
            </a:r>
            <a:endParaRPr lang="ko-KR" altLang="en-US" sz="1600" b="1">
              <a:latin typeface="+mn-ea"/>
              <a:ea typeface="HY둥근고딕B"/>
            </a:endParaRPr>
          </a:p>
          <a:p>
            <a:pPr>
              <a:lnSpc>
                <a:spcPct val="130000"/>
              </a:lnSpc>
              <a:defRPr lang="ko-KR" altLang="en-US"/>
            </a:pPr>
            <a:r>
              <a:rPr lang="ko-KR" altLang="en-US" sz="1600" b="1">
                <a:latin typeface="+mn-ea"/>
                <a:ea typeface="HY둥근고딕B"/>
              </a:rPr>
              <a:t> </a:t>
            </a:r>
            <a:r>
              <a:rPr lang="ko-KR" altLang="en-US" sz="1600" b="1">
                <a:latin typeface="+mn-ea"/>
              </a:rPr>
              <a:t>사회구성원의 개별적 상황과 특성에 대한 고려가 이루어지지 못하여 효과성과 효율성이 미흡하며</a:t>
            </a:r>
            <a:r>
              <a:rPr lang="en-US" altLang="ko-KR" sz="1600" b="1">
                <a:latin typeface="+mn-ea"/>
              </a:rPr>
              <a:t>, </a:t>
            </a:r>
            <a:r>
              <a:rPr lang="ko-KR" altLang="en-US" sz="1600" b="1">
                <a:latin typeface="+mn-ea"/>
              </a:rPr>
              <a:t>재정지출이 높아졌음에도 불구하고 사회복지문제 해결이 기대만큼 이루어지지 못하고</a:t>
            </a:r>
            <a:r>
              <a:rPr lang="en-US" altLang="ko-KR" sz="1600" b="1">
                <a:latin typeface="+mn-ea"/>
              </a:rPr>
              <a:t>, </a:t>
            </a:r>
            <a:r>
              <a:rPr lang="ko-KR" altLang="en-US" sz="1600" b="1">
                <a:latin typeface="+mn-ea"/>
              </a:rPr>
              <a:t>의존심 심화</a:t>
            </a:r>
            <a:r>
              <a:rPr lang="en-US" altLang="ko-KR" sz="1600" b="1">
                <a:latin typeface="+mn-ea"/>
              </a:rPr>
              <a:t>, </a:t>
            </a:r>
            <a:r>
              <a:rPr lang="ko-KR" altLang="en-US" sz="1600" b="1">
                <a:latin typeface="+mn-ea"/>
              </a:rPr>
              <a:t>도덕적 해이</a:t>
            </a:r>
            <a:r>
              <a:rPr lang="en-US" altLang="ko-KR" sz="1600" b="1">
                <a:latin typeface="+mn-ea"/>
              </a:rPr>
              <a:t> </a:t>
            </a:r>
            <a:r>
              <a:rPr lang="ko-KR" altLang="en-US" sz="1600" b="1">
                <a:latin typeface="+mn-ea"/>
              </a:rPr>
              <a:t>양산 </a:t>
            </a:r>
            <a:r>
              <a:rPr lang="en-US" altLang="ko-KR" sz="1600" b="1">
                <a:latin typeface="+mn-ea"/>
              </a:rPr>
              <a:t>→ </a:t>
            </a:r>
            <a:r>
              <a:rPr lang="ko-KR" altLang="en-US" sz="1600" b="1">
                <a:latin typeface="+mn-ea"/>
              </a:rPr>
              <a:t>경제위기 ∙ 사회발전의 위기 초래 </a:t>
            </a:r>
            <a:endParaRPr lang="ko-KR" altLang="en-US" sz="1600" b="1">
              <a:latin typeface="+mn-ea"/>
            </a:endParaRPr>
          </a:p>
          <a:p>
            <a:pPr>
              <a:lnSpc>
                <a:spcPct val="150000"/>
              </a:lnSpc>
              <a:defRPr lang="ko-KR" altLang="en-US"/>
            </a:pPr>
            <a:r>
              <a:rPr lang="en-US" altLang="ko-KR" sz="1600" b="1">
                <a:latin typeface="+mn-ea"/>
              </a:rPr>
              <a:t>- </a:t>
            </a:r>
            <a:r>
              <a:rPr lang="ko-KR" altLang="en-US" sz="1600" b="1">
                <a:latin typeface="+mn-ea"/>
              </a:rPr>
              <a:t>(대안) </a:t>
            </a:r>
            <a:endParaRPr lang="ko-KR" altLang="en-US" sz="1600" b="1">
              <a:latin typeface="+mn-ea"/>
            </a:endParaRPr>
          </a:p>
          <a:p>
            <a:pPr>
              <a:lnSpc>
                <a:spcPct val="150000"/>
              </a:lnSpc>
              <a:defRPr lang="ko-KR" altLang="en-US"/>
            </a:pPr>
            <a:r>
              <a:rPr lang="en-US" altLang="ko-KR" sz="1600" b="1">
                <a:latin typeface="+mn-ea"/>
              </a:rPr>
              <a:t> </a:t>
            </a:r>
            <a:r>
              <a:rPr lang="ko-KR" altLang="en-US" sz="1600" b="1">
                <a:latin typeface="+mn-ea"/>
              </a:rPr>
              <a:t>◦</a:t>
            </a:r>
            <a:r>
              <a:rPr lang="en-US" altLang="ko-KR" sz="1600" b="1">
                <a:latin typeface="+mn-ea"/>
              </a:rPr>
              <a:t> </a:t>
            </a:r>
            <a:r>
              <a:rPr lang="ko-KR" altLang="en-US" sz="1600" b="1">
                <a:latin typeface="+mn-ea"/>
              </a:rPr>
              <a:t>사회복지의 민영화(</a:t>
            </a:r>
            <a:r>
              <a:rPr lang="en-US" altLang="ko-KR" sz="1600" b="1">
                <a:latin typeface="+mn-ea"/>
              </a:rPr>
              <a:t>privatization)</a:t>
            </a:r>
            <a:r>
              <a:rPr lang="ko-KR" altLang="en-US" sz="1600" b="1">
                <a:latin typeface="+mn-ea"/>
              </a:rPr>
              <a:t> : 거시적·미시적 접근을 균형적으로 활용</a:t>
            </a:r>
            <a:endParaRPr lang="ko-KR" altLang="en-US" sz="1600" b="1">
              <a:latin typeface="+mn-ea"/>
            </a:endParaRPr>
          </a:p>
          <a:p>
            <a:pPr>
              <a:lnSpc>
                <a:spcPct val="150000"/>
              </a:lnSpc>
              <a:defRPr lang="ko-KR" altLang="en-US"/>
            </a:pPr>
            <a:r>
              <a:rPr lang="en-US" altLang="ko-KR" sz="1600" b="1">
                <a:latin typeface="+mn-ea"/>
              </a:rPr>
              <a:t> </a:t>
            </a:r>
            <a:r>
              <a:rPr lang="ko-KR" altLang="en-US" sz="1600" b="1">
                <a:latin typeface="+mn-ea"/>
              </a:rPr>
              <a:t>◦</a:t>
            </a:r>
            <a:r>
              <a:rPr lang="en-US" altLang="ko-KR" sz="1600" b="1">
                <a:latin typeface="+mn-ea"/>
              </a:rPr>
              <a:t> </a:t>
            </a:r>
            <a:r>
              <a:rPr lang="ko-KR" altLang="en-US" sz="1600" b="1">
                <a:latin typeface="+mn-ea"/>
              </a:rPr>
              <a:t>복지공급의 다원주의(</a:t>
            </a:r>
            <a:r>
              <a:rPr lang="en-US" altLang="ko-KR" sz="1600" b="1">
                <a:latin typeface="+mn-ea"/>
              </a:rPr>
              <a:t>pluralism)</a:t>
            </a:r>
            <a:endParaRPr lang="en-US" altLang="ko-KR" sz="1600" b="1">
              <a:latin typeface="+mn-ea"/>
            </a:endParaRPr>
          </a:p>
          <a:p>
            <a:pPr>
              <a:lnSpc>
                <a:spcPct val="150000"/>
              </a:lnSpc>
              <a:defRPr lang="ko-KR" altLang="en-US"/>
            </a:pPr>
            <a:endParaRPr lang="en-US" altLang="ko-KR" sz="1600" b="1">
              <a:latin typeface="+mn-ea"/>
            </a:endParaRPr>
          </a:p>
          <a:p>
            <a:pPr>
              <a:lnSpc>
                <a:spcPct val="150000"/>
              </a:lnSpc>
              <a:defRPr lang="ko-KR" altLang="en-US"/>
            </a:pPr>
            <a:r>
              <a:rPr lang="en-US" altLang="ko-KR" sz="1600" b="1">
                <a:latin typeface="+mn-ea"/>
              </a:rPr>
              <a:t>2) </a:t>
            </a:r>
            <a:r>
              <a:rPr lang="ko-KR" altLang="en-US" sz="1600" b="1">
                <a:latin typeface="+mn-ea"/>
              </a:rPr>
              <a:t>전문적</a:t>
            </a:r>
            <a:r>
              <a:rPr lang="en-US" altLang="ko-KR" sz="1600" b="1">
                <a:latin typeface="+mn-ea"/>
              </a:rPr>
              <a:t>(</a:t>
            </a:r>
            <a:r>
              <a:rPr lang="ko-KR" altLang="en-US" sz="1600" b="1">
                <a:latin typeface="+mn-ea"/>
              </a:rPr>
              <a:t>미시적</a:t>
            </a:r>
            <a:r>
              <a:rPr lang="en-US" altLang="ko-KR" sz="1600" b="1">
                <a:latin typeface="+mn-ea"/>
              </a:rPr>
              <a:t>) </a:t>
            </a:r>
            <a:r>
              <a:rPr lang="ko-KR" altLang="en-US" sz="1600" b="1">
                <a:latin typeface="+mn-ea"/>
              </a:rPr>
              <a:t>접근방법 </a:t>
            </a:r>
            <a:r>
              <a:rPr lang="en-US" altLang="ko-KR" sz="1600" b="1">
                <a:latin typeface="+mn-ea"/>
              </a:rPr>
              <a:t>: </a:t>
            </a:r>
            <a:r>
              <a:rPr lang="ko-KR" altLang="en-US" sz="1600" b="1">
                <a:latin typeface="+mn-ea"/>
              </a:rPr>
              <a:t>사회복지방법</a:t>
            </a:r>
            <a:endParaRPr lang="ko-KR" altLang="en-US" sz="1600" b="1">
              <a:latin typeface="+mn-ea"/>
            </a:endParaRPr>
          </a:p>
          <a:p>
            <a:pPr>
              <a:lnSpc>
                <a:spcPct val="150000"/>
              </a:lnSpc>
              <a:defRPr lang="ko-KR" altLang="en-US"/>
            </a:pPr>
            <a:r>
              <a:rPr lang="ko-KR" altLang="en-US" sz="1600" b="1">
                <a:latin typeface="+mn-ea"/>
              </a:rPr>
              <a:t>◦ 인간행동의 측면에 초점을 두고 문제 해결을 강조하는 입장</a:t>
            </a:r>
            <a:endParaRPr lang="ko-KR" altLang="en-US" sz="1600" b="1">
              <a:latin typeface="+mn-ea"/>
            </a:endParaRPr>
          </a:p>
          <a:p>
            <a:pPr>
              <a:lnSpc>
                <a:spcPct val="150000"/>
              </a:lnSpc>
              <a:defRPr lang="ko-KR" altLang="en-US"/>
            </a:pPr>
            <a:r>
              <a:rPr lang="ko-KR" altLang="en-US" sz="1600" b="1">
                <a:latin typeface="+mn-ea"/>
              </a:rPr>
              <a:t>◦ 대상의 개별성을 강조 </a:t>
            </a:r>
            <a:r>
              <a:rPr lang="en-US" altLang="ko-KR" sz="1600" b="1">
                <a:latin typeface="+mn-ea"/>
              </a:rPr>
              <a:t>– </a:t>
            </a:r>
            <a:r>
              <a:rPr lang="ko-KR" altLang="en-US" sz="1600" b="1">
                <a:latin typeface="+mn-ea"/>
              </a:rPr>
              <a:t>융통성 발휘</a:t>
            </a:r>
            <a:endParaRPr lang="ko-KR" altLang="en-US" sz="1600" b="1">
              <a:latin typeface="+mn-ea"/>
            </a:endParaRPr>
          </a:p>
          <a:p>
            <a:pPr>
              <a:lnSpc>
                <a:spcPct val="150000"/>
              </a:lnSpc>
              <a:defRPr lang="ko-KR" altLang="en-US"/>
            </a:pPr>
            <a:r>
              <a:rPr lang="ko-KR" altLang="ko-KR" sz="1600" b="1">
                <a:latin typeface="+mn-ea"/>
              </a:rPr>
              <a:t>◦</a:t>
            </a:r>
            <a:r>
              <a:rPr lang="en-US" altLang="ko-KR" sz="1600" b="1">
                <a:latin typeface="+mn-ea"/>
              </a:rPr>
              <a:t> </a:t>
            </a:r>
            <a:r>
              <a:rPr lang="ko-KR" altLang="en-US" sz="1600" b="1">
                <a:latin typeface="+mn-ea"/>
              </a:rPr>
              <a:t>사회복지의 본질을 바로 기술로 봄</a:t>
            </a:r>
            <a:r>
              <a:rPr lang="en-US" altLang="ko-KR" sz="1600" b="1">
                <a:latin typeface="+mn-ea"/>
              </a:rPr>
              <a:t>(social work is both a science and art) – (case work, group work, C.O., </a:t>
            </a:r>
            <a:r>
              <a:rPr lang="ko-KR" altLang="en-US" sz="1600" b="1">
                <a:latin typeface="+mn-ea"/>
              </a:rPr>
              <a:t>사회복지행정</a:t>
            </a:r>
            <a:r>
              <a:rPr lang="en-US" altLang="ko-KR" sz="1600" b="1">
                <a:latin typeface="+mn-ea"/>
              </a:rPr>
              <a:t>, </a:t>
            </a:r>
            <a:r>
              <a:rPr lang="ko-KR" altLang="en-US" sz="1600" b="1">
                <a:latin typeface="+mn-ea"/>
              </a:rPr>
              <a:t>사회복지조사</a:t>
            </a:r>
            <a:r>
              <a:rPr lang="en-US" altLang="ko-KR" sz="1600" b="1">
                <a:latin typeface="+mn-ea"/>
              </a:rPr>
              <a:t>, </a:t>
            </a:r>
            <a:r>
              <a:rPr lang="ko-KR" altLang="en-US" sz="1600" b="1">
                <a:latin typeface="+mn-ea"/>
              </a:rPr>
              <a:t>사회행동</a:t>
            </a:r>
            <a:r>
              <a:rPr lang="en-US" altLang="ko-KR" sz="1600" b="1">
                <a:latin typeface="+mn-ea"/>
              </a:rPr>
              <a:t>)</a:t>
            </a:r>
            <a:endParaRPr lang="en-US" altLang="ko-KR" sz="1600" b="1">
              <a:latin typeface="+mn-ea"/>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45</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4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556" y="544089"/>
            <a:ext cx="7560839" cy="5759556"/>
          </a:xfrm>
          <a:prstGeom prst="rect">
            <a:avLst/>
          </a:prstGeom>
          <a:noFill/>
        </p:spPr>
        <p:txBody>
          <a:bodyPr wrap="square">
            <a:spAutoFit/>
          </a:bodyPr>
          <a:lstStyle/>
          <a:p>
            <a:pPr>
              <a:lnSpc>
                <a:spcPct val="150000"/>
              </a:lnSpc>
              <a:defRPr lang="ko-KR" altLang="en-US"/>
            </a:pPr>
            <a:r>
              <a:rPr lang="en-US" altLang="ko-KR" b="1">
                <a:latin typeface="+mn-ea"/>
              </a:rPr>
              <a:t>- </a:t>
            </a:r>
            <a:r>
              <a:rPr lang="en-US" altLang="ko-KR" b="1">
                <a:solidFill>
                  <a:srgbClr val="0000ff"/>
                </a:solidFill>
                <a:latin typeface="+mn-ea"/>
              </a:rPr>
              <a:t>(</a:t>
            </a:r>
            <a:r>
              <a:rPr lang="ko-KR" altLang="en-US" b="1">
                <a:solidFill>
                  <a:srgbClr val="0000ff"/>
                </a:solidFill>
                <a:latin typeface="+mn-ea"/>
              </a:rPr>
              <a:t>장단점)</a:t>
            </a:r>
            <a:r>
              <a:rPr lang="ko-KR" altLang="en-US" b="1">
                <a:latin typeface="+mn-ea"/>
              </a:rPr>
              <a:t> : 사회구성원이 직면하는 삶의 위기 극복의 유용한 방침이지만</a:t>
            </a:r>
            <a:r>
              <a:rPr lang="en-US" altLang="ko-KR" b="1">
                <a:latin typeface="+mn-ea"/>
              </a:rPr>
              <a:t> </a:t>
            </a:r>
            <a:r>
              <a:rPr lang="ko-KR" altLang="en-US" b="1">
                <a:latin typeface="+mn-ea"/>
              </a:rPr>
              <a:t>안정된 삶을 보장하기에는 기능이 미약</a:t>
            </a:r>
            <a:endParaRPr lang="ko-KR" altLang="en-US" b="1">
              <a:latin typeface="+mn-ea"/>
            </a:endParaRPr>
          </a:p>
          <a:p>
            <a:pPr>
              <a:lnSpc>
                <a:spcPct val="150000"/>
              </a:lnSpc>
              <a:defRPr lang="ko-KR" altLang="en-US"/>
            </a:pPr>
            <a:r>
              <a:rPr lang="en-US" altLang="ko-KR" b="1">
                <a:latin typeface="+mn-ea"/>
              </a:rPr>
              <a:t>- </a:t>
            </a:r>
            <a:r>
              <a:rPr lang="ko-KR" altLang="en-US" b="1">
                <a:latin typeface="+mn-ea"/>
              </a:rPr>
              <a:t>대상범위</a:t>
            </a:r>
            <a:r>
              <a:rPr lang="en-US" altLang="ko-KR" b="1">
                <a:latin typeface="+mn-ea"/>
              </a:rPr>
              <a:t>, </a:t>
            </a:r>
            <a:r>
              <a:rPr lang="ko-KR" altLang="en-US" b="1">
                <a:latin typeface="+mn-ea"/>
              </a:rPr>
              <a:t>지원수준</a:t>
            </a:r>
            <a:r>
              <a:rPr lang="en-US" altLang="ko-KR" b="1">
                <a:latin typeface="+mn-ea"/>
              </a:rPr>
              <a:t>, </a:t>
            </a:r>
            <a:r>
              <a:rPr lang="ko-KR" altLang="en-US" b="1">
                <a:latin typeface="+mn-ea"/>
              </a:rPr>
              <a:t>지원기간 등이 제한적 </a:t>
            </a:r>
            <a:r>
              <a:rPr lang="en-US" altLang="ko-KR" b="1">
                <a:latin typeface="+mn-ea"/>
              </a:rPr>
              <a:t>→ </a:t>
            </a:r>
            <a:r>
              <a:rPr lang="ko-KR" altLang="en-US" b="1">
                <a:latin typeface="+mn-ea"/>
              </a:rPr>
              <a:t>대대수의 삶의 불안정을 해소하는 방법으로는 한계</a:t>
            </a:r>
            <a:endParaRPr lang="ko-KR" altLang="en-US" b="1">
              <a:latin typeface="+mn-ea"/>
            </a:endParaRPr>
          </a:p>
          <a:p>
            <a:pPr>
              <a:lnSpc>
                <a:spcPct val="150000"/>
              </a:lnSpc>
              <a:defRPr lang="ko-KR" altLang="en-US"/>
            </a:pPr>
            <a:endParaRPr lang="en-US" altLang="ko-KR" b="1">
              <a:latin typeface="굴림"/>
              <a:ea typeface="굴림"/>
            </a:endParaRPr>
          </a:p>
          <a:p>
            <a:pPr>
              <a:lnSpc>
                <a:spcPct val="150000"/>
              </a:lnSpc>
              <a:defRPr lang="ko-KR" altLang="en-US"/>
            </a:pPr>
            <a:r>
              <a:rPr lang="ko-KR" altLang="en-US" b="1">
                <a:latin typeface="+mn-ea"/>
                <a:ea typeface="(환)돋움중둥근체"/>
              </a:rPr>
              <a:t>※통합방법론</a:t>
            </a:r>
            <a:r>
              <a:rPr lang="en-US" altLang="ko-KR" b="1">
                <a:latin typeface="+mn-ea"/>
                <a:ea typeface="(환)돋움중둥근체"/>
              </a:rPr>
              <a:t>(integrated method)</a:t>
            </a:r>
            <a:endParaRPr lang="en-US" altLang="ko-KR" b="1">
              <a:latin typeface="+mn-ea"/>
              <a:ea typeface="(환)돋움중둥근체"/>
            </a:endParaRPr>
          </a:p>
          <a:p>
            <a:pPr>
              <a:lnSpc>
                <a:spcPct val="140000"/>
              </a:lnSpc>
              <a:defRPr lang="ko-KR" altLang="en-US"/>
            </a:pPr>
            <a:r>
              <a:rPr lang="ko-KR" altLang="en-US" b="1">
                <a:solidFill>
                  <a:srgbClr val="c00000"/>
                </a:solidFill>
                <a:latin typeface="굴림"/>
              </a:rPr>
              <a:t> </a:t>
            </a:r>
            <a:r>
              <a:rPr lang="en-US" altLang="ko-KR" b="1">
                <a:solidFill>
                  <a:schemeClr val="tx1"/>
                </a:solidFill>
                <a:latin typeface="굴림"/>
              </a:rPr>
              <a:t>◦</a:t>
            </a:r>
            <a:r>
              <a:rPr lang="en-US" altLang="ko-KR" b="1">
                <a:solidFill>
                  <a:srgbClr val="c00000"/>
                </a:solidFill>
                <a:latin typeface="굴림"/>
              </a:rPr>
              <a:t> </a:t>
            </a:r>
            <a:r>
              <a:rPr lang="ko-KR" altLang="en-US" b="1">
                <a:solidFill>
                  <a:srgbClr val="000000"/>
                </a:solidFill>
                <a:latin typeface="굴림"/>
              </a:rPr>
              <a:t>개인</a:t>
            </a:r>
            <a:r>
              <a:rPr lang="en-US" altLang="ko-KR" b="1">
                <a:solidFill>
                  <a:srgbClr val="000000"/>
                </a:solidFill>
                <a:latin typeface="굴림"/>
              </a:rPr>
              <a:t>, </a:t>
            </a:r>
            <a:r>
              <a:rPr lang="ko-KR" altLang="en-US" b="1">
                <a:solidFill>
                  <a:srgbClr val="000000"/>
                </a:solidFill>
                <a:latin typeface="굴림"/>
              </a:rPr>
              <a:t>가족</a:t>
            </a:r>
            <a:r>
              <a:rPr lang="en-US" altLang="ko-KR" b="1">
                <a:solidFill>
                  <a:srgbClr val="000000"/>
                </a:solidFill>
                <a:latin typeface="굴림"/>
              </a:rPr>
              <a:t>, </a:t>
            </a:r>
            <a:r>
              <a:rPr lang="ko-KR" altLang="en-US" b="1">
                <a:solidFill>
                  <a:srgbClr val="000000"/>
                </a:solidFill>
                <a:latin typeface="굴림"/>
              </a:rPr>
              <a:t>집단</a:t>
            </a:r>
            <a:r>
              <a:rPr lang="en-US" altLang="ko-KR" b="1">
                <a:solidFill>
                  <a:srgbClr val="000000"/>
                </a:solidFill>
                <a:latin typeface="굴림"/>
              </a:rPr>
              <a:t>, </a:t>
            </a:r>
            <a:r>
              <a:rPr lang="ko-KR" altLang="en-US" b="1">
                <a:solidFill>
                  <a:srgbClr val="000000"/>
                </a:solidFill>
                <a:latin typeface="굴림"/>
              </a:rPr>
              <a:t>지역사회를 대상으로 다양한 개념과 기술들을 통합하여 높은 수준의 전문지식과 숙련된 기술을 활용하는 사회복지실천.</a:t>
            </a:r>
            <a:endParaRPr lang="ko-KR" altLang="en-US" b="1">
              <a:solidFill>
                <a:srgbClr val="000000"/>
              </a:solidFill>
              <a:latin typeface="굴림"/>
            </a:endParaRPr>
          </a:p>
          <a:p>
            <a:pPr>
              <a:lnSpc>
                <a:spcPct val="140000"/>
              </a:lnSpc>
              <a:defRPr lang="ko-KR" altLang="en-US"/>
            </a:pPr>
            <a:endParaRPr lang="ko-KR" altLang="en-US" b="1">
              <a:solidFill>
                <a:srgbClr val="000000"/>
              </a:solidFill>
              <a:latin typeface="굴림"/>
            </a:endParaRPr>
          </a:p>
          <a:p>
            <a:pPr>
              <a:lnSpc>
                <a:spcPct val="150000"/>
              </a:lnSpc>
              <a:defRPr lang="ko-KR" altLang="en-US"/>
            </a:pPr>
            <a:r>
              <a:rPr lang="ko-KR" altLang="ko-KR" b="1" i="1">
                <a:solidFill>
                  <a:schemeClr val="tx1"/>
                </a:solidFill>
                <a:latin typeface="굴림"/>
              </a:rPr>
              <a:t>※</a:t>
            </a:r>
            <a:r>
              <a:rPr lang="en-US" altLang="ko-KR" b="1" i="1">
                <a:solidFill>
                  <a:schemeClr val="tx1"/>
                </a:solidFill>
                <a:latin typeface="굴림"/>
              </a:rPr>
              <a:t> </a:t>
            </a:r>
            <a:r>
              <a:rPr lang="ko-KR" altLang="en-US" b="1">
                <a:solidFill>
                  <a:schemeClr val="tx1"/>
                </a:solidFill>
                <a:latin typeface="굴림"/>
              </a:rPr>
              <a:t>과거 전통적이고 세분화된 접근방법의 한계를 넘어 다양한 인간체계에 대해 개입하는 통합적</a:t>
            </a:r>
            <a:r>
              <a:rPr lang="en-US" altLang="ko-KR" b="1">
                <a:solidFill>
                  <a:schemeClr val="tx1"/>
                </a:solidFill>
                <a:latin typeface="굴림"/>
              </a:rPr>
              <a:t> </a:t>
            </a:r>
            <a:r>
              <a:rPr lang="ko-KR" altLang="en-US" b="1">
                <a:solidFill>
                  <a:schemeClr val="tx1"/>
                </a:solidFill>
                <a:latin typeface="굴림"/>
              </a:rPr>
              <a:t>접근방법으로 전환하여 사회복지실천 영역을 확장. 이러한 접근은 다양한 인간시스템, 즉 사회공동체, 이웃, 복합적 조직, </a:t>
            </a:r>
            <a:endParaRPr lang="ko-KR" altLang="en-US" b="1">
              <a:solidFill>
                <a:schemeClr val="tx1"/>
              </a:solidFill>
              <a:latin typeface="굴림"/>
            </a:endParaRPr>
          </a:p>
          <a:p>
            <a:pPr>
              <a:lnSpc>
                <a:spcPct val="150000"/>
              </a:lnSpc>
              <a:defRPr lang="ko-KR" altLang="en-US"/>
            </a:pPr>
            <a:r>
              <a:rPr lang="ko-KR" altLang="en-US" b="1">
                <a:solidFill>
                  <a:schemeClr val="tx1"/>
                </a:solidFill>
                <a:latin typeface="굴림"/>
              </a:rPr>
              <a:t>가족, 개인 등을 변화시켜 사회적 기능을 최대화시키는 것.</a:t>
            </a:r>
            <a:endParaRPr lang="ko-KR" altLang="en-US" b="1">
              <a:solidFill>
                <a:schemeClr val="tx1"/>
              </a:solidFill>
              <a:latin typeface="굴림"/>
            </a:endParaRPr>
          </a:p>
          <a:p>
            <a:pPr>
              <a:lnSpc>
                <a:spcPct val="150000"/>
              </a:lnSpc>
              <a:defRPr lang="ko-KR" altLang="en-US"/>
            </a:pPr>
            <a:r>
              <a:rPr lang="ko-KR" altLang="en-US" b="1">
                <a:solidFill>
                  <a:srgbClr val="0000ff"/>
                </a:solidFill>
                <a:latin typeface="굴림"/>
              </a:rPr>
              <a:t>  </a:t>
            </a:r>
            <a:r>
              <a:rPr lang="en-US" altLang="ko-KR" b="1">
                <a:solidFill>
                  <a:srgbClr val="0000ff"/>
                </a:solidFill>
                <a:latin typeface="굴림"/>
              </a:rPr>
              <a:t>⇨ </a:t>
            </a:r>
            <a:r>
              <a:rPr lang="ko-KR" altLang="en-US" b="1" i="1">
                <a:solidFill>
                  <a:srgbClr val="0000ff"/>
                </a:solidFill>
                <a:latin typeface="굴림"/>
              </a:rPr>
              <a:t>사회복지개입방법보다 더 유동적</a:t>
            </a:r>
            <a:r>
              <a:rPr lang="ko-KR" altLang="en-US" b="1">
                <a:solidFill>
                  <a:srgbClr val="0000ff"/>
                </a:solidFill>
                <a:latin typeface="굴림"/>
              </a:rPr>
              <a:t> </a:t>
            </a:r>
            <a:endParaRPr lang="ko-KR" altLang="en-US" b="1">
              <a:solidFill>
                <a:srgbClr val="0000ff"/>
              </a:solidFill>
              <a:latin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46</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4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575556" y="546787"/>
            <a:ext cx="8136904" cy="3470858"/>
          </a:xfrm>
          <a:prstGeom prst="rect">
            <a:avLst/>
          </a:prstGeom>
          <a:noFill/>
        </p:spPr>
        <p:txBody>
          <a:bodyPr wrap="square">
            <a:spAutoFit/>
          </a:bodyPr>
          <a:lstStyle/>
          <a:p>
            <a:pPr>
              <a:lnSpc>
                <a:spcPct val="150000"/>
              </a:lnSpc>
              <a:defRPr lang="ko-KR" altLang="en-US"/>
            </a:pPr>
            <a:r>
              <a:rPr lang="en-US" altLang="ko-KR" sz="2200">
                <a:latin typeface="HY둥근고딕B"/>
                <a:ea typeface="HY둥근고딕B"/>
              </a:rPr>
              <a:t>3) </a:t>
            </a:r>
            <a:r>
              <a:rPr lang="ko-KR" altLang="en-US" sz="2200">
                <a:latin typeface="HY둥근고딕B"/>
                <a:ea typeface="HY둥근고딕B"/>
              </a:rPr>
              <a:t>통합적 접근방법</a:t>
            </a:r>
            <a:endParaRPr lang="ko-KR" altLang="en-US" sz="2200">
              <a:latin typeface="HY둥근고딕B"/>
              <a:ea typeface="HY둥근고딕B"/>
            </a:endParaRPr>
          </a:p>
          <a:p>
            <a:pPr>
              <a:lnSpc>
                <a:spcPct val="150000"/>
              </a:lnSpc>
              <a:defRPr lang="ko-KR" altLang="en-US"/>
            </a:pPr>
            <a:r>
              <a:rPr lang="ko-KR" altLang="en-US" b="1">
                <a:latin typeface="+mn-ea"/>
              </a:rPr>
              <a:t>◦ 사회복지의 목적이 기본적으로 문제 해결 지향성에 있다고 봄</a:t>
            </a:r>
            <a:endParaRPr lang="ko-KR" altLang="en-US" b="1">
              <a:latin typeface="+mn-ea"/>
            </a:endParaRPr>
          </a:p>
          <a:p>
            <a:pPr>
              <a:lnSpc>
                <a:spcPct val="150000"/>
              </a:lnSpc>
              <a:defRPr lang="ko-KR" altLang="en-US"/>
            </a:pPr>
            <a:r>
              <a:rPr lang="ko-KR" altLang="ko-KR" b="1">
                <a:latin typeface="+mn-ea"/>
                <a:ea typeface="굴림"/>
              </a:rPr>
              <a:t>◦</a:t>
            </a:r>
            <a:r>
              <a:rPr lang="en-US" altLang="ko-KR" b="1">
                <a:latin typeface="+mn-ea"/>
                <a:ea typeface="굴림"/>
              </a:rPr>
              <a:t> </a:t>
            </a:r>
            <a:r>
              <a:rPr lang="ko-KR" altLang="en-US" b="1">
                <a:latin typeface="+mn-ea"/>
                <a:ea typeface="굴림"/>
              </a:rPr>
              <a:t>상호대립관계에 있으나 사회복지실천면에서는 상호보완적 관계에 있으므로 </a:t>
            </a:r>
            <a:r>
              <a:rPr lang="ko-KR" altLang="en-US" b="1">
                <a:latin typeface="+mn-ea"/>
              </a:rPr>
              <a:t>정책적</a:t>
            </a:r>
            <a:r>
              <a:rPr lang="en-US" altLang="ko-KR" b="1">
                <a:latin typeface="+mn-ea"/>
              </a:rPr>
              <a:t>·</a:t>
            </a:r>
            <a:r>
              <a:rPr lang="ko-KR" altLang="en-US" b="1">
                <a:latin typeface="+mn-ea"/>
              </a:rPr>
              <a:t>전문적 접근방법을 통합 · 조정하는 데 초점</a:t>
            </a:r>
            <a:endParaRPr lang="ko-KR" altLang="en-US" b="1">
              <a:latin typeface="+mn-ea"/>
            </a:endParaRPr>
          </a:p>
          <a:p>
            <a:pPr>
              <a:lnSpc>
                <a:spcPct val="150000"/>
              </a:lnSpc>
              <a:defRPr lang="ko-KR" altLang="en-US"/>
            </a:pPr>
            <a:r>
              <a:rPr lang="en-US" altLang="ko-KR" b="1">
                <a:latin typeface="+mn-ea"/>
              </a:rPr>
              <a:t>- </a:t>
            </a:r>
            <a:r>
              <a:rPr lang="ko-KR" altLang="en-US" b="1">
                <a:latin typeface="+mn-ea"/>
              </a:rPr>
              <a:t>두 가지 접근방법을 포괄적</a:t>
            </a:r>
            <a:r>
              <a:rPr lang="ko-KR" altLang="en-US" b="1">
                <a:latin typeface="굴림"/>
                <a:ea typeface="굴림"/>
              </a:rPr>
              <a:t>∙</a:t>
            </a:r>
            <a:r>
              <a:rPr lang="ko-KR" altLang="en-US" b="1">
                <a:latin typeface="+mn-ea"/>
              </a:rPr>
              <a:t>균형적으로 사회복지에 수용함으로써 사회문제의 효과적인 해결 능력을 향상시키기 위한 방법</a:t>
            </a:r>
            <a:endParaRPr lang="ko-KR" altLang="en-US" b="1">
              <a:latin typeface="+mn-ea"/>
            </a:endParaRPr>
          </a:p>
          <a:p>
            <a:pPr>
              <a:lnSpc>
                <a:spcPct val="150000"/>
              </a:lnSpc>
              <a:defRPr lang="ko-KR" altLang="en-US"/>
            </a:pPr>
            <a:endParaRPr lang="en-US" altLang="ko-KR" b="1">
              <a:solidFill>
                <a:srgbClr val="0000ff"/>
              </a:solidFill>
              <a:latin typeface="+mn-ea"/>
            </a:endParaRPr>
          </a:p>
          <a:p>
            <a:pPr>
              <a:lnSpc>
                <a:spcPct val="150000"/>
              </a:lnSpc>
              <a:defRPr lang="ko-KR" altLang="en-US"/>
            </a:pPr>
            <a:r>
              <a:rPr lang="en-US" altLang="ko-KR" b="1">
                <a:solidFill>
                  <a:srgbClr val="0000ff"/>
                </a:solidFill>
                <a:latin typeface="+mn-ea"/>
              </a:rPr>
              <a:t>※ </a:t>
            </a:r>
            <a:r>
              <a:rPr lang="ko-KR" altLang="en-US" b="1">
                <a:solidFill>
                  <a:srgbClr val="0000ff"/>
                </a:solidFill>
                <a:latin typeface="+mn-ea"/>
              </a:rPr>
              <a:t>사회복지실천의 모든 분야는 이 접근방법이 요청됨</a:t>
            </a:r>
            <a:endParaRPr lang="ko-KR" altLang="en-US">
              <a:solidFill>
                <a:srgbClr val="0000ff"/>
              </a:solidFill>
              <a:latin typeface="HY둥근고딕B"/>
              <a:ea typeface="HY둥근고딕B"/>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47</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4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548680"/>
            <a:ext cx="3742888" cy="451636"/>
          </a:xfrm>
          <a:prstGeom prst="rect">
            <a:avLst/>
          </a:prstGeom>
          <a:noFill/>
        </p:spPr>
        <p:txBody>
          <a:bodyPr wrap="none">
            <a:spAutoFit/>
          </a:bodyPr>
          <a:lstStyle/>
          <a:p>
            <a:pPr lvl="0">
              <a:defRPr lang="ko-KR" altLang="en-US"/>
            </a:pPr>
            <a:r>
              <a:rPr lang="en-US" altLang="ko-KR" sz="2400" b="1">
                <a:latin typeface="굴림"/>
                <a:cs typeface="굴림"/>
              </a:rPr>
              <a:t>5. </a:t>
            </a:r>
            <a:r>
              <a:rPr lang="ko-KR" altLang="en-US" sz="2400" b="1">
                <a:latin typeface="굴림"/>
              </a:rPr>
              <a:t>사회복지의 가치와 이념</a:t>
            </a:r>
            <a:endParaRPr lang="en-US" altLang="ko-KR" sz="2400" b="1">
              <a:latin typeface="굴림"/>
              <a:cs typeface="굴림"/>
            </a:endParaRPr>
          </a:p>
        </p:txBody>
      </p:sp>
      <p:sp>
        <p:nvSpPr>
          <p:cNvPr id="3" name="TextBox 2"/>
          <p:cNvSpPr txBox="1"/>
          <p:nvPr/>
        </p:nvSpPr>
        <p:spPr>
          <a:xfrm>
            <a:off x="719572" y="1484784"/>
            <a:ext cx="8064896" cy="4365853"/>
          </a:xfrm>
          <a:prstGeom prst="rect">
            <a:avLst/>
          </a:prstGeom>
          <a:noFill/>
        </p:spPr>
        <p:txBody>
          <a:bodyPr wrap="square">
            <a:spAutoFit/>
          </a:bodyPr>
          <a:lstStyle/>
          <a:p>
            <a:pPr>
              <a:lnSpc>
                <a:spcPct val="150000"/>
              </a:lnSpc>
              <a:defRPr lang="ko-KR" altLang="en-US"/>
            </a:pPr>
            <a:r>
              <a:rPr lang="en-US" altLang="ko-KR" sz="1700" b="1">
                <a:latin typeface="+mn-ea"/>
              </a:rPr>
              <a:t>(1) </a:t>
            </a:r>
            <a:r>
              <a:rPr lang="ko-KR" altLang="en-US" sz="1700" b="1">
                <a:latin typeface="+mn-ea"/>
              </a:rPr>
              <a:t>가치</a:t>
            </a:r>
            <a:r>
              <a:rPr lang="en-US" altLang="ko-KR" sz="1700" b="1">
                <a:latin typeface="+mn-ea"/>
              </a:rPr>
              <a:t>(value)</a:t>
            </a:r>
            <a:r>
              <a:rPr lang="ko-KR" altLang="en-US" sz="1700" b="1">
                <a:latin typeface="+mn-ea"/>
              </a:rPr>
              <a:t>의 개념</a:t>
            </a:r>
            <a:endParaRPr lang="ko-KR" altLang="en-US" sz="1700" b="1">
              <a:latin typeface="+mn-ea"/>
            </a:endParaRPr>
          </a:p>
          <a:p>
            <a:pPr>
              <a:lnSpc>
                <a:spcPct val="150000"/>
              </a:lnSpc>
              <a:defRPr lang="ko-KR" altLang="en-US"/>
            </a:pPr>
            <a:r>
              <a:rPr lang="en-US" altLang="ko-KR" sz="1700" b="1">
                <a:latin typeface="+mn-ea"/>
              </a:rPr>
              <a:t>- </a:t>
            </a:r>
            <a:r>
              <a:rPr lang="ko-KR" altLang="en-US" sz="1700" b="1">
                <a:latin typeface="+mn-ea"/>
              </a:rPr>
              <a:t>사전적 의미 </a:t>
            </a:r>
            <a:r>
              <a:rPr lang="en-US" altLang="ko-KR" sz="1700" b="1">
                <a:latin typeface="+mn-ea"/>
              </a:rPr>
              <a:t>: </a:t>
            </a:r>
            <a:r>
              <a:rPr lang="ko-KR" altLang="en-US" sz="1700" b="1">
                <a:latin typeface="+mn-ea"/>
              </a:rPr>
              <a:t>선</a:t>
            </a:r>
            <a:r>
              <a:rPr lang="en-US" altLang="ko-KR" sz="1700" b="1">
                <a:latin typeface="+mn-ea"/>
              </a:rPr>
              <a:t>(good)</a:t>
            </a:r>
            <a:r>
              <a:rPr lang="ko-KR" altLang="en-US" sz="1700" b="1">
                <a:latin typeface="+mn-ea"/>
              </a:rPr>
              <a:t>하고</a:t>
            </a:r>
            <a:r>
              <a:rPr lang="en-US" altLang="ko-KR" sz="1700" b="1">
                <a:latin typeface="+mn-ea"/>
              </a:rPr>
              <a:t>, </a:t>
            </a:r>
            <a:r>
              <a:rPr lang="ko-KR" altLang="en-US" sz="1700" b="1">
                <a:latin typeface="+mn-ea"/>
              </a:rPr>
              <a:t>바람직한</a:t>
            </a:r>
            <a:r>
              <a:rPr lang="en-US" altLang="ko-KR" sz="1700" b="1">
                <a:latin typeface="+mn-ea"/>
              </a:rPr>
              <a:t>(desirable) </a:t>
            </a:r>
            <a:r>
              <a:rPr lang="ko-KR" altLang="en-US" sz="1700" b="1">
                <a:latin typeface="+mn-ea"/>
              </a:rPr>
              <a:t>행동을 선택하는 지침</a:t>
            </a:r>
            <a:r>
              <a:rPr lang="en-US" altLang="ko-KR" sz="1700" b="1">
                <a:latin typeface="+mn-ea"/>
              </a:rPr>
              <a:t>·</a:t>
            </a:r>
            <a:r>
              <a:rPr lang="ko-KR" altLang="en-US" sz="1700" b="1">
                <a:latin typeface="+mn-ea"/>
              </a:rPr>
              <a:t>기준</a:t>
            </a:r>
            <a:endParaRPr lang="ko-KR" altLang="en-US" sz="1700" b="1">
              <a:latin typeface="+mn-ea"/>
            </a:endParaRPr>
          </a:p>
          <a:p>
            <a:pPr>
              <a:lnSpc>
                <a:spcPct val="150000"/>
              </a:lnSpc>
              <a:defRPr lang="ko-KR" altLang="en-US"/>
            </a:pPr>
            <a:r>
              <a:rPr lang="en-US" altLang="ko-KR" sz="1700" b="1">
                <a:latin typeface="+mn-ea"/>
              </a:rPr>
              <a:t>- </a:t>
            </a:r>
            <a:r>
              <a:rPr lang="ko-KR" altLang="en-US" sz="1700" b="1">
                <a:latin typeface="+mn-ea"/>
              </a:rPr>
              <a:t>일반적 의미 </a:t>
            </a:r>
            <a:r>
              <a:rPr lang="en-US" altLang="ko-KR" sz="1700" b="1">
                <a:latin typeface="+mn-ea"/>
              </a:rPr>
              <a:t>: </a:t>
            </a:r>
            <a:r>
              <a:rPr lang="ko-KR" altLang="en-US" sz="1700" b="1">
                <a:latin typeface="+mn-ea"/>
              </a:rPr>
              <a:t>인간의 욕망</a:t>
            </a:r>
            <a:r>
              <a:rPr lang="en-US" altLang="ko-KR" sz="1700" b="1">
                <a:latin typeface="+mn-ea"/>
              </a:rPr>
              <a:t>·</a:t>
            </a:r>
            <a:r>
              <a:rPr lang="ko-KR" altLang="en-US" sz="1700" b="1">
                <a:latin typeface="+mn-ea"/>
              </a:rPr>
              <a:t>욕구를 충족시키는 것</a:t>
            </a:r>
            <a:endParaRPr lang="ko-KR" altLang="en-US" sz="1700" b="1">
              <a:latin typeface="+mn-ea"/>
            </a:endParaRPr>
          </a:p>
          <a:p>
            <a:pPr>
              <a:lnSpc>
                <a:spcPct val="150000"/>
              </a:lnSpc>
              <a:defRPr lang="ko-KR" altLang="en-US"/>
            </a:pPr>
            <a:r>
              <a:rPr lang="en-US" altLang="ko-KR" sz="1700" b="1">
                <a:latin typeface="굴림"/>
                <a:ea typeface="굴림"/>
              </a:rPr>
              <a:t>◦ </a:t>
            </a:r>
            <a:r>
              <a:rPr lang="ko-KR" altLang="en-US" sz="1700" b="1">
                <a:latin typeface="굴림"/>
                <a:ea typeface="굴림"/>
              </a:rPr>
              <a:t>最高善</a:t>
            </a:r>
            <a:r>
              <a:rPr lang="en-US" altLang="ko-KR" sz="1700" b="1">
                <a:latin typeface="굴림"/>
                <a:ea typeface="굴림"/>
              </a:rPr>
              <a:t>(</a:t>
            </a:r>
            <a:r>
              <a:rPr lang="ko-KR" altLang="en-US" sz="1700" b="1">
                <a:latin typeface="굴림"/>
                <a:ea typeface="굴림"/>
              </a:rPr>
              <a:t>至高善</a:t>
            </a:r>
            <a:r>
              <a:rPr lang="en-US" altLang="ko-KR" sz="1700" b="1">
                <a:latin typeface="굴림"/>
                <a:ea typeface="굴림"/>
              </a:rPr>
              <a:t>) : </a:t>
            </a:r>
            <a:r>
              <a:rPr lang="ko-KR" altLang="en-US" sz="1700" b="1">
                <a:latin typeface="굴림"/>
                <a:ea typeface="굴림"/>
              </a:rPr>
              <a:t>인간 행위의 궁극 목적,</a:t>
            </a:r>
            <a:r>
              <a:rPr lang="en-US" altLang="ko-KR" sz="1700" b="1">
                <a:latin typeface="굴림"/>
                <a:ea typeface="굴림"/>
              </a:rPr>
              <a:t> </a:t>
            </a:r>
            <a:r>
              <a:rPr lang="ko-KR" altLang="en-US" sz="1700" b="1">
                <a:latin typeface="굴림"/>
                <a:ea typeface="굴림"/>
              </a:rPr>
              <a:t>그 자신으로서 가장 선하고 가치있는 것 </a:t>
            </a:r>
            <a:r>
              <a:rPr lang="en-US" altLang="ko-KR" sz="1700" b="1">
                <a:latin typeface="굴림"/>
                <a:ea typeface="굴림"/>
              </a:rPr>
              <a:t>(</a:t>
            </a:r>
            <a:r>
              <a:rPr lang="ko-KR" altLang="en-US" sz="1700" b="1">
                <a:latin typeface="굴림"/>
                <a:ea typeface="굴림"/>
              </a:rPr>
              <a:t>모든 가치 중의 최고의 가치</a:t>
            </a:r>
            <a:r>
              <a:rPr lang="en-US" altLang="ko-KR" sz="1700" b="1">
                <a:latin typeface="굴림"/>
                <a:ea typeface="굴림"/>
              </a:rPr>
              <a:t>)</a:t>
            </a:r>
            <a:endParaRPr lang="en-US" altLang="ko-KR" sz="1700" b="1">
              <a:latin typeface="굴림"/>
              <a:ea typeface="굴림"/>
            </a:endParaRPr>
          </a:p>
          <a:p>
            <a:pPr>
              <a:lnSpc>
                <a:spcPct val="150000"/>
              </a:lnSpc>
              <a:defRPr lang="ko-KR" altLang="en-US"/>
            </a:pPr>
            <a:r>
              <a:rPr lang="ko-KR" altLang="ko-KR" sz="1700" b="1">
                <a:solidFill>
                  <a:srgbClr val="c00000"/>
                </a:solidFill>
                <a:latin typeface="+mn-ea"/>
              </a:rPr>
              <a:t>◦</a:t>
            </a:r>
            <a:r>
              <a:rPr lang="en-US" altLang="ko-KR" sz="1700" b="1">
                <a:solidFill>
                  <a:srgbClr val="c00000"/>
                </a:solidFill>
                <a:latin typeface="+mn-ea"/>
              </a:rPr>
              <a:t> </a:t>
            </a:r>
            <a:r>
              <a:rPr lang="ko-KR" altLang="en-US" sz="1700" b="1">
                <a:solidFill>
                  <a:srgbClr val="0000ff"/>
                </a:solidFill>
                <a:latin typeface="+mn-ea"/>
              </a:rPr>
              <a:t>가치는 보통 사람들이 가지고 있는 신념 그리고 행동을 지배하는 중요한 감정의 체계, 즉</a:t>
            </a:r>
            <a:r>
              <a:rPr lang="en-US" altLang="ko-KR" sz="1700" b="1">
                <a:solidFill>
                  <a:srgbClr val="0000ff"/>
                </a:solidFill>
                <a:latin typeface="+mn-ea"/>
              </a:rPr>
              <a:t> </a:t>
            </a:r>
            <a:r>
              <a:rPr lang="ko-KR" altLang="en-US" sz="1700" b="1">
                <a:solidFill>
                  <a:srgbClr val="0000ff"/>
                </a:solidFill>
                <a:latin typeface="+mn-ea"/>
              </a:rPr>
              <a:t>사람들의 행동을 방향짓는 기본적인 힘을 가지고 있다</a:t>
            </a:r>
            <a:r>
              <a:rPr lang="en-US" altLang="ko-KR" sz="1700" b="1">
                <a:solidFill>
                  <a:srgbClr val="0000ff"/>
                </a:solidFill>
                <a:latin typeface="+mn-ea"/>
              </a:rPr>
              <a:t>.</a:t>
            </a:r>
            <a:endParaRPr lang="en-US" altLang="ko-KR" sz="1700" b="1">
              <a:solidFill>
                <a:srgbClr val="0000ff"/>
              </a:solidFill>
              <a:latin typeface="+mn-ea"/>
            </a:endParaRPr>
          </a:p>
          <a:p>
            <a:pPr>
              <a:lnSpc>
                <a:spcPct val="150000"/>
              </a:lnSpc>
              <a:defRPr lang="ko-KR" altLang="en-US"/>
            </a:pPr>
            <a:r>
              <a:rPr lang="en-US" altLang="ko-KR" sz="1700" b="1">
                <a:solidFill>
                  <a:srgbClr val="0000ff"/>
                </a:solidFill>
                <a:latin typeface="+mn-ea"/>
                <a:ea typeface="굴림"/>
              </a:rPr>
              <a:t>◦ </a:t>
            </a:r>
            <a:r>
              <a:rPr lang="ko-KR" altLang="en-US" sz="1700" b="1">
                <a:solidFill>
                  <a:srgbClr val="0000ff"/>
                </a:solidFill>
                <a:latin typeface="+mn-ea"/>
                <a:ea typeface="굴림"/>
              </a:rPr>
              <a:t>가치는</a:t>
            </a:r>
            <a:r>
              <a:rPr lang="en-US" altLang="ko-KR" sz="1700" b="1">
                <a:solidFill>
                  <a:srgbClr val="0000ff"/>
                </a:solidFill>
                <a:latin typeface="+mn-ea"/>
                <a:ea typeface="굴림"/>
              </a:rPr>
              <a:t> </a:t>
            </a:r>
            <a:r>
              <a:rPr lang="ko-KR" altLang="en-US" sz="1700" b="1">
                <a:solidFill>
                  <a:srgbClr val="0000ff"/>
                </a:solidFill>
                <a:latin typeface="+mn-ea"/>
                <a:ea typeface="굴림"/>
              </a:rPr>
              <a:t>모든 생활영역에서 찾을 수 있다 </a:t>
            </a:r>
            <a:r>
              <a:rPr lang="en-US" altLang="ko-KR" sz="1700" b="1">
                <a:solidFill>
                  <a:srgbClr val="0000ff"/>
                </a:solidFill>
                <a:latin typeface="+mn-ea"/>
                <a:ea typeface="굴림"/>
              </a:rPr>
              <a:t>(</a:t>
            </a:r>
            <a:r>
              <a:rPr lang="ko-KR" altLang="en-US" sz="1700" b="1">
                <a:solidFill>
                  <a:srgbClr val="0000ff"/>
                </a:solidFill>
                <a:latin typeface="+mn-ea"/>
                <a:ea typeface="굴림"/>
              </a:rPr>
              <a:t>정치적</a:t>
            </a:r>
            <a:r>
              <a:rPr lang="en-US" altLang="ko-KR" sz="1700" b="1">
                <a:solidFill>
                  <a:srgbClr val="0000ff"/>
                </a:solidFill>
                <a:latin typeface="+mn-ea"/>
                <a:ea typeface="굴림"/>
              </a:rPr>
              <a:t>, </a:t>
            </a:r>
            <a:r>
              <a:rPr lang="ko-KR" altLang="en-US" sz="1700" b="1">
                <a:solidFill>
                  <a:srgbClr val="0000ff"/>
                </a:solidFill>
                <a:latin typeface="+mn-ea"/>
                <a:ea typeface="굴림"/>
              </a:rPr>
              <a:t>종교적 가치</a:t>
            </a:r>
            <a:r>
              <a:rPr lang="en-US" altLang="ko-KR" sz="1700" b="1">
                <a:solidFill>
                  <a:srgbClr val="0000ff"/>
                </a:solidFill>
                <a:latin typeface="+mn-ea"/>
                <a:ea typeface="굴림"/>
              </a:rPr>
              <a:t>, </a:t>
            </a:r>
            <a:r>
              <a:rPr lang="ko-KR" altLang="en-US" sz="1700" b="1">
                <a:solidFill>
                  <a:srgbClr val="0000ff"/>
                </a:solidFill>
                <a:latin typeface="+mn-ea"/>
                <a:ea typeface="굴림"/>
              </a:rPr>
              <a:t>가족가치</a:t>
            </a:r>
            <a:r>
              <a:rPr lang="en-US" altLang="ko-KR" sz="1700" b="1">
                <a:solidFill>
                  <a:srgbClr val="0000ff"/>
                </a:solidFill>
                <a:latin typeface="+mn-ea"/>
                <a:ea typeface="굴림"/>
              </a:rPr>
              <a:t>, </a:t>
            </a:r>
            <a:r>
              <a:rPr lang="ko-KR" altLang="en-US" sz="1700" b="1">
                <a:solidFill>
                  <a:srgbClr val="0000ff"/>
                </a:solidFill>
                <a:latin typeface="+mn-ea"/>
                <a:ea typeface="굴림"/>
              </a:rPr>
              <a:t>결혼</a:t>
            </a:r>
            <a:endParaRPr lang="ko-KR" altLang="en-US" sz="1700" b="1">
              <a:solidFill>
                <a:srgbClr val="0000ff"/>
              </a:solidFill>
              <a:latin typeface="+mn-ea"/>
              <a:ea typeface="굴림"/>
            </a:endParaRPr>
          </a:p>
          <a:p>
            <a:pPr>
              <a:lnSpc>
                <a:spcPct val="150000"/>
              </a:lnSpc>
              <a:defRPr lang="ko-KR" altLang="en-US"/>
            </a:pPr>
            <a:r>
              <a:rPr lang="ko-KR" altLang="en-US" sz="1700" b="1">
                <a:solidFill>
                  <a:srgbClr val="0000ff"/>
                </a:solidFill>
                <a:latin typeface="+mn-ea"/>
                <a:ea typeface="굴림"/>
              </a:rPr>
              <a:t>가치</a:t>
            </a:r>
            <a:r>
              <a:rPr lang="en-US" altLang="ko-KR" sz="1700" b="1">
                <a:solidFill>
                  <a:srgbClr val="0000ff"/>
                </a:solidFill>
                <a:latin typeface="+mn-ea"/>
                <a:ea typeface="굴림"/>
              </a:rPr>
              <a:t> </a:t>
            </a:r>
            <a:r>
              <a:rPr lang="ko-KR" altLang="en-US" sz="1700" b="1">
                <a:solidFill>
                  <a:srgbClr val="0000ff"/>
                </a:solidFill>
                <a:latin typeface="+mn-ea"/>
                <a:ea typeface="굴림"/>
              </a:rPr>
              <a:t>등</a:t>
            </a:r>
            <a:r>
              <a:rPr lang="en-US" altLang="ko-KR" sz="1700" b="1">
                <a:solidFill>
                  <a:srgbClr val="0000ff"/>
                </a:solidFill>
                <a:latin typeface="+mn-ea"/>
                <a:ea typeface="굴림"/>
              </a:rPr>
              <a:t>)</a:t>
            </a:r>
            <a:endParaRPr lang="en-US" altLang="ko-KR" sz="1700" b="1">
              <a:solidFill>
                <a:srgbClr val="c00000"/>
              </a:solidFill>
              <a:latin typeface="+mn-ea"/>
              <a:ea typeface="굴림"/>
            </a:endParaRPr>
          </a:p>
          <a:p>
            <a:pPr>
              <a:lnSpc>
                <a:spcPct val="150000"/>
              </a:lnSpc>
              <a:defRPr lang="ko-KR" altLang="en-US"/>
            </a:pPr>
            <a:r>
              <a:rPr lang="ko-KR" altLang="en-US" sz="1700" b="1">
                <a:solidFill>
                  <a:srgbClr val="0000ff"/>
                </a:solidFill>
                <a:latin typeface="굴림"/>
                <a:ea typeface="굴림"/>
              </a:rPr>
              <a:t>&lt; 행위의 다양한 방법, 수단, 목적 중에서 행위자가 선택하는 데 영향을 미치는 명시적인 혹은 암시적인 이념이다.&gt;</a:t>
            </a:r>
            <a:endParaRPr lang="ko-KR" altLang="en-US" sz="1700" b="1">
              <a:solidFill>
                <a:srgbClr val="0000ff"/>
              </a:solidFill>
              <a:latin typeface="굴림"/>
              <a:ea typeface="굴림"/>
            </a:endParaRPr>
          </a:p>
        </p:txBody>
      </p:sp>
      <p:sp>
        <p:nvSpPr>
          <p:cNvPr id="4" name="TextBox 3"/>
          <p:cNvSpPr txBox="1"/>
          <p:nvPr/>
        </p:nvSpPr>
        <p:spPr>
          <a:xfrm>
            <a:off x="683568" y="1016732"/>
            <a:ext cx="2497024" cy="423830"/>
          </a:xfrm>
          <a:prstGeom prst="rect">
            <a:avLst/>
          </a:prstGeom>
          <a:noFill/>
        </p:spPr>
        <p:txBody>
          <a:bodyPr wrap="none">
            <a:spAutoFit/>
          </a:bodyPr>
          <a:lstStyle/>
          <a:p>
            <a:pPr lvl="0">
              <a:defRPr lang="ko-KR" altLang="en-US"/>
            </a:pPr>
            <a:r>
              <a:rPr lang="en-US" altLang="ko-KR" sz="2200" b="1">
                <a:latin typeface="HY둥근고딕B"/>
                <a:ea typeface="HY둥근고딕B"/>
              </a:rPr>
              <a:t>1) </a:t>
            </a:r>
            <a:r>
              <a:rPr lang="ko-KR" altLang="en-US" sz="2200" b="1">
                <a:latin typeface="HY둥근고딕B"/>
                <a:ea typeface="HY둥근고딕B"/>
              </a:rPr>
              <a:t>사회복지의 가치</a:t>
            </a:r>
            <a:endParaRPr lang="ko-KR" altLang="en-US" sz="2200" b="1">
              <a:latin typeface="HY둥근고딕B"/>
              <a:ea typeface="HY둥근고딕B"/>
            </a:endParaRPr>
          </a:p>
        </p:txBody>
      </p:sp>
      <p:sp>
        <p:nvSpPr>
          <p:cNvPr id="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48</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4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558" y="548680"/>
            <a:ext cx="7956885" cy="5869264"/>
          </a:xfrm>
          <a:prstGeom prst="rect">
            <a:avLst/>
          </a:prstGeom>
          <a:noFill/>
        </p:spPr>
        <p:txBody>
          <a:bodyPr vert="horz" wrap="square" lIns="91439" tIns="45719" rIns="91439" bIns="45719" anchor="t">
            <a:spAutoFit/>
          </a:bodyPr>
          <a:lstStyle/>
          <a:p>
            <a:pPr>
              <a:lnSpc>
                <a:spcPct val="150000"/>
              </a:lnSpc>
              <a:defRPr lang="ko-KR" altLang="en-US"/>
            </a:pPr>
            <a:r>
              <a:rPr lang="en-US" altLang="ko-KR" sz="2000" b="1">
                <a:latin typeface="+mn-ea"/>
              </a:rPr>
              <a:t>(2) </a:t>
            </a:r>
            <a:r>
              <a:rPr lang="ko-KR" altLang="en-US" sz="2000" b="1">
                <a:latin typeface="+mn-ea"/>
              </a:rPr>
              <a:t>사회복지의 가치</a:t>
            </a:r>
            <a:endParaRPr lang="ko-KR" altLang="en-US" sz="2000" b="1">
              <a:latin typeface="+mn-ea"/>
            </a:endParaRPr>
          </a:p>
          <a:p>
            <a:pPr>
              <a:lnSpc>
                <a:spcPct val="140000"/>
              </a:lnSpc>
              <a:defRPr lang="ko-KR" altLang="en-US"/>
            </a:pPr>
            <a:r>
              <a:rPr lang="ko-KR" altLang="ko-KR" b="1">
                <a:solidFill>
                  <a:schemeClr val="tx1"/>
                </a:solidFill>
                <a:latin typeface="+mn-ea"/>
              </a:rPr>
              <a:t>※</a:t>
            </a:r>
            <a:r>
              <a:rPr lang="en-US" altLang="ko-KR" b="1">
                <a:solidFill>
                  <a:schemeClr val="tx1"/>
                </a:solidFill>
                <a:latin typeface="+mn-ea"/>
              </a:rPr>
              <a:t> </a:t>
            </a:r>
            <a:r>
              <a:rPr lang="ko-KR" altLang="en-US" b="1">
                <a:solidFill>
                  <a:schemeClr val="tx1"/>
                </a:solidFill>
                <a:latin typeface="+mn-ea"/>
              </a:rPr>
              <a:t>사회복지의 역사는 사회복지의 가치 실현을 위한 활동의 역사</a:t>
            </a:r>
            <a:endParaRPr lang="ko-KR" altLang="en-US" b="1">
              <a:solidFill>
                <a:schemeClr val="tx1"/>
              </a:solidFill>
              <a:latin typeface="+mn-ea"/>
            </a:endParaRPr>
          </a:p>
          <a:p>
            <a:pPr>
              <a:lnSpc>
                <a:spcPct val="140000"/>
              </a:lnSpc>
              <a:defRPr lang="ko-KR" altLang="en-US"/>
            </a:pPr>
            <a:r>
              <a:rPr lang="en-US" altLang="ko-KR" b="1">
                <a:solidFill>
                  <a:schemeClr val="tx1"/>
                </a:solidFill>
                <a:latin typeface="+mn-ea"/>
              </a:rPr>
              <a:t>- </a:t>
            </a:r>
            <a:r>
              <a:rPr lang="ko-KR" altLang="en-US" b="1">
                <a:solidFill>
                  <a:schemeClr val="tx1"/>
                </a:solidFill>
                <a:latin typeface="+mn-ea"/>
              </a:rPr>
              <a:t>사회복지가 이념적으로 바람직하다고 지향하는 것으로</a:t>
            </a:r>
            <a:r>
              <a:rPr lang="en-US" altLang="ko-KR" b="1">
                <a:solidFill>
                  <a:schemeClr val="tx1"/>
                </a:solidFill>
                <a:latin typeface="+mn-ea"/>
              </a:rPr>
              <a:t>,</a:t>
            </a:r>
            <a:r>
              <a:rPr lang="ko-KR" altLang="en-US" b="1">
                <a:solidFill>
                  <a:schemeClr val="tx1"/>
                </a:solidFill>
                <a:latin typeface="+mn-ea"/>
              </a:rPr>
              <a:t> 사회복지의 제도 및 실천적 선택에 영향을 미치는 신념체계</a:t>
            </a:r>
            <a:endParaRPr lang="ko-KR" altLang="en-US" b="1">
              <a:solidFill>
                <a:schemeClr val="tx1"/>
              </a:solidFill>
              <a:latin typeface="+mn-ea"/>
            </a:endParaRPr>
          </a:p>
          <a:p>
            <a:pPr>
              <a:lnSpc>
                <a:spcPct val="140000"/>
              </a:lnSpc>
              <a:defRPr lang="ko-KR" altLang="en-US"/>
            </a:pPr>
            <a:r>
              <a:rPr lang="en-US" altLang="ko-KR" b="1">
                <a:solidFill>
                  <a:schemeClr val="tx1"/>
                </a:solidFill>
                <a:latin typeface="+mn-ea"/>
              </a:rPr>
              <a:t>- </a:t>
            </a:r>
            <a:r>
              <a:rPr lang="ko-KR" altLang="en-US" b="1">
                <a:solidFill>
                  <a:schemeClr val="tx1"/>
                </a:solidFill>
                <a:latin typeface="+mn-ea"/>
              </a:rPr>
              <a:t>인간의 삶과 관련된 특정 수단, 목적, 조건들에 대한 보편적 선호(</a:t>
            </a:r>
            <a:r>
              <a:rPr lang="en-US" altLang="ko-KR" b="1">
                <a:solidFill>
                  <a:schemeClr val="tx1"/>
                </a:solidFill>
                <a:latin typeface="+mn-ea"/>
              </a:rPr>
              <a:t>usual preference)</a:t>
            </a:r>
            <a:r>
              <a:rPr lang="ko-KR" altLang="en-US" b="1">
                <a:solidFill>
                  <a:schemeClr val="tx1"/>
                </a:solidFill>
                <a:latin typeface="+mn-ea"/>
              </a:rPr>
              <a:t>  </a:t>
            </a:r>
            <a:r>
              <a:rPr lang="en-US" altLang="ko-KR" b="1">
                <a:solidFill>
                  <a:schemeClr val="tx1"/>
                </a:solidFill>
                <a:latin typeface="+mn-ea"/>
              </a:rPr>
              <a:t>&lt;</a:t>
            </a:r>
            <a:r>
              <a:rPr lang="ko-KR" altLang="en-US" b="1">
                <a:solidFill>
                  <a:schemeClr val="tx1"/>
                </a:solidFill>
                <a:latin typeface="+mn-ea"/>
              </a:rPr>
              <a:t>사회복지윤리학 분야&gt;</a:t>
            </a:r>
            <a:endParaRPr lang="ko-KR" altLang="en-US" b="1">
              <a:solidFill>
                <a:schemeClr val="tx1"/>
              </a:solidFill>
              <a:latin typeface="+mn-ea"/>
            </a:endParaRPr>
          </a:p>
          <a:p>
            <a:pPr>
              <a:lnSpc>
                <a:spcPct val="150000"/>
              </a:lnSpc>
              <a:defRPr lang="ko-KR" altLang="en-US"/>
            </a:pPr>
            <a:endParaRPr lang="en-US" altLang="ko-KR" sz="500" b="1">
              <a:latin typeface="+mn-ea"/>
            </a:endParaRPr>
          </a:p>
          <a:p>
            <a:pPr>
              <a:lnSpc>
                <a:spcPct val="150000"/>
              </a:lnSpc>
              <a:defRPr lang="ko-KR" altLang="en-US"/>
            </a:pPr>
            <a:r>
              <a:rPr lang="en-US" altLang="ko-KR" b="1">
                <a:latin typeface="+mn-ea"/>
              </a:rPr>
              <a:t>① </a:t>
            </a:r>
            <a:r>
              <a:rPr lang="ko-KR" altLang="en-US" b="1">
                <a:solidFill>
                  <a:srgbClr val="c00000"/>
                </a:solidFill>
                <a:latin typeface="+mn-ea"/>
              </a:rPr>
              <a:t>기본 가치</a:t>
            </a:r>
            <a:r>
              <a:rPr lang="en-US" altLang="ko-KR" b="1">
                <a:solidFill>
                  <a:srgbClr val="c00000"/>
                </a:solidFill>
                <a:latin typeface="+mn-ea"/>
              </a:rPr>
              <a:t>(</a:t>
            </a:r>
            <a:r>
              <a:rPr lang="ko-KR" altLang="en-US" b="1">
                <a:solidFill>
                  <a:srgbClr val="c00000"/>
                </a:solidFill>
                <a:latin typeface="+mn-ea"/>
              </a:rPr>
              <a:t>보편적 가치</a:t>
            </a:r>
            <a:r>
              <a:rPr lang="en-US" altLang="ko-KR" b="1">
                <a:solidFill>
                  <a:srgbClr val="c00000"/>
                </a:solidFill>
                <a:latin typeface="+mn-ea"/>
              </a:rPr>
              <a:t>)</a:t>
            </a:r>
            <a:endParaRPr lang="en-US" altLang="ko-KR" b="1">
              <a:solidFill>
                <a:srgbClr val="c00000"/>
              </a:solidFill>
              <a:latin typeface="+mn-ea"/>
            </a:endParaRPr>
          </a:p>
          <a:p>
            <a:pPr>
              <a:lnSpc>
                <a:spcPct val="150000"/>
              </a:lnSpc>
              <a:defRPr lang="ko-KR" altLang="en-US"/>
            </a:pPr>
            <a:r>
              <a:rPr lang="en-US" altLang="ko-KR" b="1">
                <a:latin typeface="+mn-ea"/>
              </a:rPr>
              <a:t>◦</a:t>
            </a:r>
            <a:r>
              <a:rPr lang="en-US" altLang="ko-KR" b="1">
                <a:solidFill>
                  <a:srgbClr val="0000ff"/>
                </a:solidFill>
                <a:latin typeface="+mn-ea"/>
              </a:rPr>
              <a:t> </a:t>
            </a:r>
            <a:r>
              <a:rPr lang="ko-KR" altLang="en-US" b="1">
                <a:solidFill>
                  <a:srgbClr val="0000ff"/>
                </a:solidFill>
                <a:latin typeface="+mn-ea"/>
              </a:rPr>
              <a:t>인간의 존엄과 가치 실현</a:t>
            </a:r>
            <a:r>
              <a:rPr lang="en-US" altLang="ko-KR" b="1">
                <a:latin typeface="+mn-ea"/>
              </a:rPr>
              <a:t>(</a:t>
            </a:r>
            <a:r>
              <a:rPr lang="ko-KR" altLang="en-US" b="1">
                <a:latin typeface="+mn-ea"/>
              </a:rPr>
              <a:t>인간의 존엄성</a:t>
            </a:r>
            <a:r>
              <a:rPr lang="en-US" altLang="ko-KR" b="1">
                <a:latin typeface="+mn-ea"/>
              </a:rPr>
              <a:t>, </a:t>
            </a:r>
            <a:r>
              <a:rPr lang="ko-KR" altLang="en-US" b="1">
                <a:latin typeface="+mn-ea"/>
              </a:rPr>
              <a:t>인권보장</a:t>
            </a:r>
            <a:r>
              <a:rPr lang="en-US" altLang="ko-KR" b="1">
                <a:latin typeface="+mn-ea"/>
              </a:rPr>
              <a:t>) </a:t>
            </a:r>
            <a:endParaRPr lang="en-US" altLang="ko-KR" b="1">
              <a:latin typeface="+mn-ea"/>
            </a:endParaRPr>
          </a:p>
          <a:p>
            <a:pPr>
              <a:lnSpc>
                <a:spcPct val="150000"/>
              </a:lnSpc>
              <a:defRPr lang="ko-KR" altLang="en-US"/>
            </a:pPr>
            <a:r>
              <a:rPr lang="en-US" altLang="ko-KR" b="1">
                <a:latin typeface="+mn-ea"/>
              </a:rPr>
              <a:t>– </a:t>
            </a:r>
            <a:r>
              <a:rPr lang="ko-KR" altLang="en-US" b="1">
                <a:latin typeface="+mn-ea"/>
              </a:rPr>
              <a:t>인간으로서의 고유한 가치 ∙ 품위 ∙ 존엄을 가진다</a:t>
            </a:r>
            <a:r>
              <a:rPr lang="en-US" altLang="ko-KR" b="1">
                <a:latin typeface="+mn-ea"/>
              </a:rPr>
              <a:t>.</a:t>
            </a:r>
            <a:endParaRPr lang="en-US" altLang="ko-KR" b="1">
              <a:latin typeface="+mn-ea"/>
            </a:endParaRPr>
          </a:p>
          <a:p>
            <a:pPr>
              <a:lnSpc>
                <a:spcPct val="150000"/>
              </a:lnSpc>
              <a:defRPr lang="ko-KR" altLang="en-US"/>
            </a:pPr>
            <a:r>
              <a:rPr lang="en-US" altLang="ko-KR" b="1">
                <a:latin typeface="+mn-ea"/>
              </a:rPr>
              <a:t>◦ </a:t>
            </a:r>
            <a:r>
              <a:rPr lang="ko-KR" altLang="en-US" b="1">
                <a:solidFill>
                  <a:srgbClr val="0000ff"/>
                </a:solidFill>
                <a:latin typeface="+mn-ea"/>
              </a:rPr>
              <a:t>기회균등</a:t>
            </a:r>
            <a:r>
              <a:rPr lang="en-US" altLang="ko-KR" b="1">
                <a:latin typeface="+mn-ea"/>
              </a:rPr>
              <a:t>(</a:t>
            </a:r>
            <a:r>
              <a:rPr lang="ko-KR" altLang="en-US" b="1">
                <a:latin typeface="+mn-ea"/>
              </a:rPr>
              <a:t>타인과 같은 권리 향유</a:t>
            </a:r>
            <a:r>
              <a:rPr lang="en-US" altLang="ko-KR" b="1">
                <a:latin typeface="+mn-ea"/>
              </a:rPr>
              <a:t>)</a:t>
            </a:r>
            <a:endParaRPr lang="en-US" altLang="ko-KR" b="1">
              <a:latin typeface="+mn-ea"/>
            </a:endParaRPr>
          </a:p>
          <a:p>
            <a:pPr>
              <a:lnSpc>
                <a:spcPct val="150000"/>
              </a:lnSpc>
              <a:defRPr lang="ko-KR" altLang="en-US"/>
            </a:pPr>
            <a:r>
              <a:rPr lang="en-US" altLang="ko-KR" b="1">
                <a:latin typeface="+mn-ea"/>
              </a:rPr>
              <a:t>◦ </a:t>
            </a:r>
            <a:r>
              <a:rPr lang="ko-KR" altLang="en-US" b="1">
                <a:solidFill>
                  <a:srgbClr val="0000ff"/>
                </a:solidFill>
                <a:latin typeface="+mn-ea"/>
              </a:rPr>
              <a:t>자기결정권</a:t>
            </a:r>
            <a:r>
              <a:rPr lang="en-US" altLang="ko-KR" b="1">
                <a:latin typeface="+mn-ea"/>
              </a:rPr>
              <a:t>(</a:t>
            </a:r>
            <a:r>
              <a:rPr lang="ko-KR" altLang="en-US" b="1">
                <a:latin typeface="+mn-ea"/>
              </a:rPr>
              <a:t>자기 능력과 판단에 기초한 태도와 행동을 결정할 권리</a:t>
            </a:r>
            <a:r>
              <a:rPr lang="en-US" altLang="ko-KR" b="1">
                <a:latin typeface="+mn-ea"/>
              </a:rPr>
              <a:t>, </a:t>
            </a:r>
            <a:r>
              <a:rPr lang="ko-KR" altLang="en-US" b="1">
                <a:latin typeface="+mn-ea"/>
              </a:rPr>
              <a:t>시민사회의 기본 원리</a:t>
            </a:r>
            <a:r>
              <a:rPr lang="en-US" altLang="ko-KR" b="1">
                <a:latin typeface="+mn-ea"/>
              </a:rPr>
              <a:t>,</a:t>
            </a:r>
            <a:r>
              <a:rPr lang="ko-KR" altLang="en-US" b="1">
                <a:latin typeface="+mn-ea"/>
              </a:rPr>
              <a:t> 자기생활에 대한 자기책임원리</a:t>
            </a:r>
            <a:r>
              <a:rPr lang="en-US" altLang="ko-KR" b="1">
                <a:latin typeface="+mn-ea"/>
              </a:rPr>
              <a:t>) : </a:t>
            </a:r>
            <a:r>
              <a:rPr lang="ko-KR" altLang="en-US" b="1">
                <a:latin typeface="+mn-ea"/>
              </a:rPr>
              <a:t>자발성 존중의 원리</a:t>
            </a:r>
            <a:endParaRPr lang="ko-KR" altLang="en-US" b="1">
              <a:latin typeface="+mn-ea"/>
            </a:endParaRPr>
          </a:p>
          <a:p>
            <a:pPr>
              <a:lnSpc>
                <a:spcPct val="150000"/>
              </a:lnSpc>
              <a:defRPr lang="ko-KR" altLang="en-US"/>
            </a:pPr>
            <a:r>
              <a:rPr lang="en-US" altLang="ko-KR" b="1">
                <a:latin typeface="+mn-ea"/>
              </a:rPr>
              <a:t>◦ </a:t>
            </a:r>
            <a:r>
              <a:rPr lang="ko-KR" altLang="en-US" b="1">
                <a:solidFill>
                  <a:srgbClr val="0000ff"/>
                </a:solidFill>
                <a:latin typeface="+mn-ea"/>
              </a:rPr>
              <a:t>사회적 고통에 대한 연대성</a:t>
            </a:r>
            <a:r>
              <a:rPr lang="en-US" altLang="ko-KR" b="1">
                <a:latin typeface="+mn-ea"/>
              </a:rPr>
              <a:t>(</a:t>
            </a:r>
            <a:r>
              <a:rPr lang="ko-KR" altLang="en-US" b="1">
                <a:latin typeface="+mn-ea"/>
              </a:rPr>
              <a:t>상호부조</a:t>
            </a:r>
            <a:r>
              <a:rPr lang="en-US" altLang="ko-KR" b="1">
                <a:latin typeface="+mn-ea"/>
              </a:rPr>
              <a:t>, </a:t>
            </a:r>
            <a:r>
              <a:rPr lang="ko-KR" altLang="en-US" b="1">
                <a:latin typeface="+mn-ea"/>
              </a:rPr>
              <a:t>복지공동체 구현</a:t>
            </a:r>
            <a:r>
              <a:rPr lang="en-US" altLang="ko-KR" b="1">
                <a:latin typeface="+mn-ea"/>
              </a:rPr>
              <a:t>) : </a:t>
            </a:r>
            <a:r>
              <a:rPr lang="ko-KR" altLang="en-US" b="1">
                <a:latin typeface="+mn-ea"/>
              </a:rPr>
              <a:t>사회연대성</a:t>
            </a:r>
            <a:r>
              <a:rPr lang="en-US" altLang="ko-KR" b="1">
                <a:latin typeface="+mn-ea"/>
              </a:rPr>
              <a:t>, </a:t>
            </a:r>
            <a:r>
              <a:rPr lang="ko-KR" altLang="en-US" b="1">
                <a:latin typeface="+mn-ea"/>
              </a:rPr>
              <a:t>상호부조의 원리</a:t>
            </a:r>
            <a:endParaRPr lang="ko-KR" altLang="en-US" b="1">
              <a:latin typeface="+mn-ea"/>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49</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5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1" y="260641"/>
            <a:ext cx="8280922" cy="4147529"/>
          </a:xfrm>
          <a:prstGeom prst="rect">
            <a:avLst/>
          </a:prstGeom>
          <a:noFill/>
        </p:spPr>
        <p:txBody>
          <a:bodyPr vert="horz" wrap="square" lIns="91440" tIns="45720" rIns="91440" bIns="45720" anchor="t">
            <a:spAutoFit/>
          </a:bodyPr>
          <a:lstStyle/>
          <a:p>
            <a:pPr>
              <a:lnSpc>
                <a:spcPct val="150000"/>
              </a:lnSpc>
              <a:defRPr lang="ko-KR" altLang="en-US"/>
            </a:pPr>
            <a:endParaRPr lang="en-US" altLang="ko-KR" sz="500" b="1">
              <a:latin typeface="+mn-ea"/>
            </a:endParaRPr>
          </a:p>
          <a:p>
            <a:pPr>
              <a:lnSpc>
                <a:spcPct val="150000"/>
              </a:lnSpc>
              <a:defRPr lang="ko-KR" altLang="en-US"/>
            </a:pPr>
            <a:r>
              <a:rPr lang="en-US" altLang="ko-KR" b="1">
                <a:latin typeface="+mn-ea"/>
              </a:rPr>
              <a:t>② </a:t>
            </a:r>
            <a:r>
              <a:rPr lang="ko-KR" altLang="en-US" b="1">
                <a:latin typeface="+mn-ea"/>
              </a:rPr>
              <a:t>거시적 차원의 가치</a:t>
            </a:r>
            <a:r>
              <a:rPr lang="en-US" altLang="ko-KR" b="1">
                <a:latin typeface="+mn-ea"/>
              </a:rPr>
              <a:t>(</a:t>
            </a:r>
            <a:r>
              <a:rPr lang="ko-KR" altLang="en-US" b="1">
                <a:latin typeface="+mn-ea"/>
              </a:rPr>
              <a:t>사회복지정책과 관련된 가치</a:t>
            </a:r>
            <a:r>
              <a:rPr lang="en-US" altLang="ko-KR" b="1">
                <a:latin typeface="+mn-ea"/>
              </a:rPr>
              <a:t>)</a:t>
            </a:r>
            <a:endParaRPr lang="en-US" altLang="ko-KR" b="1">
              <a:latin typeface="+mn-ea"/>
            </a:endParaRPr>
          </a:p>
          <a:p>
            <a:pPr>
              <a:lnSpc>
                <a:spcPct val="130000"/>
              </a:lnSpc>
              <a:defRPr lang="ko-KR" altLang="en-US"/>
            </a:pPr>
            <a:r>
              <a:rPr lang="en-US" altLang="ko-KR" b="1">
                <a:solidFill>
                  <a:srgbClr val="c00000"/>
                </a:solidFill>
                <a:latin typeface="굴림"/>
                <a:ea typeface="굴림"/>
              </a:rPr>
              <a:t>※</a:t>
            </a:r>
            <a:r>
              <a:rPr lang="en-US" altLang="ko-KR" b="1">
                <a:solidFill>
                  <a:srgbClr val="c00000"/>
                </a:solidFill>
                <a:latin typeface="굴림"/>
              </a:rPr>
              <a:t> </a:t>
            </a:r>
            <a:r>
              <a:rPr lang="ko-KR" altLang="en-US" b="1">
                <a:solidFill>
                  <a:srgbClr val="c00000"/>
                </a:solidFill>
                <a:latin typeface="+mn-ea"/>
              </a:rPr>
              <a:t>광의의 가치</a:t>
            </a:r>
            <a:endParaRPr lang="ko-KR" altLang="en-US" b="1">
              <a:solidFill>
                <a:srgbClr val="c00000"/>
              </a:solidFill>
              <a:latin typeface="+mn-ea"/>
            </a:endParaRPr>
          </a:p>
          <a:p>
            <a:pPr>
              <a:lnSpc>
                <a:spcPct val="130000"/>
              </a:lnSpc>
              <a:defRPr lang="ko-KR" altLang="en-US"/>
            </a:pPr>
            <a:r>
              <a:rPr lang="ko-KR" altLang="ko-KR" b="1">
                <a:latin typeface="+mn-ea"/>
              </a:rPr>
              <a:t>◦</a:t>
            </a:r>
            <a:r>
              <a:rPr lang="en-US" altLang="ko-KR" b="1">
                <a:latin typeface="+mn-ea"/>
              </a:rPr>
              <a:t> </a:t>
            </a:r>
            <a:r>
              <a:rPr lang="ko-KR" altLang="en-US" b="1">
                <a:solidFill>
                  <a:srgbClr val="0000ff"/>
                </a:solidFill>
                <a:latin typeface="+mn-ea"/>
              </a:rPr>
              <a:t>인간의 존엄성</a:t>
            </a:r>
            <a:r>
              <a:rPr lang="ko-KR" altLang="en-US" b="1">
                <a:latin typeface="+mn-ea"/>
              </a:rPr>
              <a:t> </a:t>
            </a:r>
            <a:r>
              <a:rPr lang="en-US" altLang="ko-KR" b="1">
                <a:latin typeface="+mn-ea"/>
              </a:rPr>
              <a:t>: </a:t>
            </a:r>
            <a:r>
              <a:rPr lang="ko-KR" altLang="en-US" b="1">
                <a:latin typeface="+mn-ea"/>
              </a:rPr>
              <a:t>사회복지의 가장 기본적인 가치</a:t>
            </a:r>
            <a:endParaRPr lang="ko-KR" altLang="en-US" b="1">
              <a:latin typeface="+mn-ea"/>
            </a:endParaRPr>
          </a:p>
          <a:p>
            <a:pPr>
              <a:lnSpc>
                <a:spcPct val="130000"/>
              </a:lnSpc>
              <a:defRPr lang="ko-KR" altLang="en-US"/>
            </a:pPr>
            <a:endParaRPr lang="en-US" altLang="ko-KR" sz="600" b="1">
              <a:latin typeface="+mn-ea"/>
            </a:endParaRPr>
          </a:p>
          <a:p>
            <a:pPr>
              <a:lnSpc>
                <a:spcPct val="130000"/>
              </a:lnSpc>
              <a:defRPr lang="ko-KR" altLang="en-US"/>
            </a:pPr>
            <a:r>
              <a:rPr lang="en-US" altLang="ko-KR" b="1">
                <a:latin typeface="+mn-ea"/>
              </a:rPr>
              <a:t>◦ </a:t>
            </a:r>
            <a:r>
              <a:rPr lang="ko-KR" altLang="en-US" b="1">
                <a:solidFill>
                  <a:srgbClr val="0000ff"/>
                </a:solidFill>
                <a:latin typeface="+mn-ea"/>
              </a:rPr>
              <a:t>사회적 공평</a:t>
            </a:r>
            <a:r>
              <a:rPr lang="en-US" altLang="ko-KR" b="1">
                <a:solidFill>
                  <a:srgbClr val="0000ff"/>
                </a:solidFill>
                <a:latin typeface="+mn-ea"/>
              </a:rPr>
              <a:t>(equity)</a:t>
            </a:r>
            <a:r>
              <a:rPr lang="en-US" altLang="ko-KR" b="1">
                <a:latin typeface="+mn-ea"/>
              </a:rPr>
              <a:t> : </a:t>
            </a:r>
            <a:r>
              <a:rPr lang="ko-KR" altLang="en-US" b="1">
                <a:latin typeface="+mn-ea"/>
              </a:rPr>
              <a:t>사회복지의 핵심적 가치</a:t>
            </a:r>
            <a:endParaRPr lang="ko-KR" altLang="en-US" b="1">
              <a:latin typeface="+mn-ea"/>
            </a:endParaRPr>
          </a:p>
          <a:p>
            <a:pPr>
              <a:lnSpc>
                <a:spcPct val="130000"/>
              </a:lnSpc>
              <a:defRPr lang="ko-KR" altLang="en-US"/>
            </a:pPr>
            <a:r>
              <a:rPr lang="en-US" altLang="ko-KR" b="1">
                <a:latin typeface="+mn-ea"/>
              </a:rPr>
              <a:t>(</a:t>
            </a:r>
            <a:r>
              <a:rPr lang="ko-KR" altLang="en-US" b="1">
                <a:latin typeface="+mn-ea"/>
              </a:rPr>
              <a:t>사회적 자원들이 지불능력에 따라 배분되는 것이 아니라 필요한 정도에 따라 </a:t>
            </a:r>
            <a:endParaRPr lang="ko-KR" altLang="en-US" b="1">
              <a:latin typeface="+mn-ea"/>
            </a:endParaRPr>
          </a:p>
          <a:p>
            <a:pPr>
              <a:lnSpc>
                <a:spcPct val="130000"/>
              </a:lnSpc>
              <a:defRPr lang="ko-KR" altLang="en-US"/>
            </a:pPr>
            <a:r>
              <a:rPr lang="ko-KR" altLang="en-US" b="1">
                <a:latin typeface="+mn-ea"/>
              </a:rPr>
              <a:t>배분되는 것이 보다 바람직한 가치</a:t>
            </a:r>
            <a:r>
              <a:rPr lang="en-US" altLang="ko-KR" b="1">
                <a:latin typeface="+mn-ea"/>
              </a:rPr>
              <a:t>- </a:t>
            </a:r>
            <a:r>
              <a:rPr lang="ko-KR" altLang="en-US" b="1">
                <a:latin typeface="+mn-ea"/>
              </a:rPr>
              <a:t>소득재분배</a:t>
            </a:r>
            <a:r>
              <a:rPr lang="en-US" altLang="ko-KR" b="1">
                <a:latin typeface="+mn-ea"/>
              </a:rPr>
              <a:t>)</a:t>
            </a:r>
            <a:endParaRPr lang="en-US" altLang="ko-KR" b="1">
              <a:latin typeface="+mn-ea"/>
            </a:endParaRPr>
          </a:p>
          <a:p>
            <a:pPr>
              <a:lnSpc>
                <a:spcPct val="130000"/>
              </a:lnSpc>
              <a:defRPr lang="ko-KR" altLang="en-US"/>
            </a:pPr>
            <a:endParaRPr lang="en-US" altLang="ko-KR" sz="1000" b="1">
              <a:latin typeface="굴림"/>
            </a:endParaRPr>
          </a:p>
          <a:p>
            <a:pPr>
              <a:lnSpc>
                <a:spcPct val="130000"/>
              </a:lnSpc>
              <a:defRPr lang="ko-KR" altLang="en-US"/>
            </a:pPr>
            <a:r>
              <a:rPr lang="en-US" altLang="ko-KR" b="1">
                <a:latin typeface="굴림"/>
              </a:rPr>
              <a:t>◦ </a:t>
            </a:r>
            <a:r>
              <a:rPr lang="ko-KR" altLang="en-US" b="1">
                <a:solidFill>
                  <a:srgbClr val="0000ff"/>
                </a:solidFill>
                <a:latin typeface="굴림"/>
              </a:rPr>
              <a:t>사회적 효과</a:t>
            </a:r>
            <a:r>
              <a:rPr lang="en-US" altLang="ko-KR" b="1">
                <a:solidFill>
                  <a:srgbClr val="0000ff"/>
                </a:solidFill>
                <a:latin typeface="굴림"/>
              </a:rPr>
              <a:t>(effectiveness)</a:t>
            </a:r>
            <a:r>
              <a:rPr lang="ko-KR" altLang="en-US" b="1">
                <a:solidFill>
                  <a:srgbClr val="0000ff"/>
                </a:solidFill>
                <a:latin typeface="굴림"/>
              </a:rPr>
              <a:t> :</a:t>
            </a:r>
            <a:r>
              <a:rPr lang="en-US" altLang="ko-KR" b="1">
                <a:solidFill>
                  <a:srgbClr val="0000ff"/>
                </a:solidFill>
                <a:latin typeface="굴림"/>
              </a:rPr>
              <a:t> </a:t>
            </a:r>
            <a:r>
              <a:rPr lang="ko-KR" altLang="en-US" b="1">
                <a:solidFill>
                  <a:srgbClr val="0000ff"/>
                </a:solidFill>
                <a:latin typeface="굴림"/>
              </a:rPr>
              <a:t>효율성(</a:t>
            </a:r>
            <a:r>
              <a:rPr lang="en-US" altLang="ko-KR" b="1">
                <a:solidFill>
                  <a:srgbClr val="0000ff"/>
                </a:solidFill>
                <a:latin typeface="굴림"/>
              </a:rPr>
              <a:t>efficiency)</a:t>
            </a:r>
            <a:endParaRPr lang="en-US" altLang="ko-KR" b="1">
              <a:solidFill>
                <a:srgbClr val="0000ff"/>
              </a:solidFill>
              <a:latin typeface="굴림"/>
            </a:endParaRPr>
          </a:p>
          <a:p>
            <a:pPr>
              <a:lnSpc>
                <a:spcPct val="130000"/>
              </a:lnSpc>
              <a:defRPr lang="ko-KR" altLang="en-US"/>
            </a:pPr>
            <a:r>
              <a:rPr lang="ko-KR" altLang="en-US" b="1">
                <a:solidFill>
                  <a:schemeClr val="tx1"/>
                </a:solidFill>
                <a:latin typeface="굴림"/>
              </a:rPr>
              <a:t>사회복지가 소비가 아니고 하나의 투자이며, 장기적으로 사회통합을 이룸으로써 사회비용(</a:t>
            </a:r>
            <a:r>
              <a:rPr lang="en-US" altLang="ko-KR" b="1">
                <a:solidFill>
                  <a:schemeClr val="tx1"/>
                </a:solidFill>
                <a:latin typeface="굴림"/>
              </a:rPr>
              <a:t>social cost)</a:t>
            </a:r>
            <a:r>
              <a:rPr lang="ko-KR" altLang="en-US" b="1">
                <a:solidFill>
                  <a:schemeClr val="tx1"/>
                </a:solidFill>
                <a:latin typeface="굴림"/>
              </a:rPr>
              <a:t>을 줄이는 작용을 한다. 따라서 </a:t>
            </a:r>
            <a:r>
              <a:rPr lang="ko-KR" altLang="en-US" b="1">
                <a:latin typeface="굴림"/>
              </a:rPr>
              <a:t>사회복지 자원의</a:t>
            </a:r>
            <a:r>
              <a:rPr lang="en-US" altLang="ko-KR" b="1">
                <a:latin typeface="굴림"/>
              </a:rPr>
              <a:t> </a:t>
            </a:r>
            <a:r>
              <a:rPr lang="ko-KR" altLang="en-US" b="1">
                <a:latin typeface="굴림"/>
              </a:rPr>
              <a:t>투입은 </a:t>
            </a:r>
            <a:endParaRPr lang="ko-KR" altLang="en-US" b="1">
              <a:latin typeface="굴림"/>
            </a:endParaRPr>
          </a:p>
          <a:p>
            <a:pPr>
              <a:lnSpc>
                <a:spcPct val="130000"/>
              </a:lnSpc>
              <a:defRPr lang="ko-KR" altLang="en-US"/>
            </a:pPr>
            <a:r>
              <a:rPr lang="ko-KR" altLang="en-US" b="1">
                <a:latin typeface="굴림"/>
              </a:rPr>
              <a:t>경제적 효율보다는 사회적 효과를 염두에 두고 이루어져야 한다는 가치</a:t>
            </a:r>
            <a:endParaRPr lang="ko-KR" altLang="en-US" b="1">
              <a:latin typeface="굴림"/>
              <a:ea typeface="굴림"/>
            </a:endParaRPr>
          </a:p>
        </p:txBody>
      </p:sp>
      <p:sp>
        <p:nvSpPr>
          <p:cNvPr id="10" name="TextBox 9"/>
          <p:cNvSpPr txBox="1"/>
          <p:nvPr/>
        </p:nvSpPr>
        <p:spPr>
          <a:xfrm>
            <a:off x="1403648" y="4653136"/>
            <a:ext cx="1188132" cy="364634"/>
          </a:xfrm>
          <a:prstGeom prst="rect">
            <a:avLst/>
          </a:prstGeom>
        </p:spPr>
        <p:txBody>
          <a:bodyPr wrap="square">
            <a:spAutoFit/>
          </a:bodyPr>
          <a:lstStyle/>
          <a:p>
            <a:pPr>
              <a:defRPr lang="ko-KR" altLang="en-US"/>
            </a:pPr>
            <a:endParaRPr lang="ko-KR" altLang="en-US"/>
          </a:p>
        </p:txBody>
      </p:sp>
      <p:sp>
        <p:nvSpPr>
          <p:cNvPr id="11" name="TextBox 10"/>
          <p:cNvSpPr txBox="1"/>
          <p:nvPr/>
        </p:nvSpPr>
        <p:spPr>
          <a:xfrm>
            <a:off x="863588" y="4581128"/>
            <a:ext cx="4176465" cy="957279"/>
          </a:xfrm>
          <a:prstGeom prst="rect">
            <a:avLst/>
          </a:prstGeom>
          <a:ln>
            <a:solidFill>
              <a:srgbClr val="ff0000"/>
            </a:solidFill>
            <a:prstDash val="solid"/>
          </a:ln>
        </p:spPr>
        <p:txBody>
          <a:bodyPr wrap="square">
            <a:spAutoFit/>
          </a:bodyPr>
          <a:lstStyle/>
          <a:p>
            <a:pPr>
              <a:defRPr lang="ko-KR" altLang="en-US"/>
            </a:pPr>
            <a:r>
              <a:rPr lang="ko-KR" altLang="en-US" sz="1900" b="1">
                <a:solidFill>
                  <a:srgbClr val="ff0000"/>
                </a:solidFill>
              </a:rPr>
              <a:t>평등</a:t>
            </a:r>
            <a:r>
              <a:rPr lang="ko-KR" altLang="en-US" sz="1900" b="1"/>
              <a:t> : </a:t>
            </a:r>
            <a:r>
              <a:rPr lang="ko-KR" altLang="en-US" sz="1900" b="1">
                <a:solidFill>
                  <a:srgbClr val="0000ff"/>
                </a:solidFill>
              </a:rPr>
              <a:t>수량적 평등</a:t>
            </a:r>
            <a:r>
              <a:rPr lang="ko-KR" altLang="en-US" sz="1900" b="1"/>
              <a:t>( 결과의 평등)</a:t>
            </a:r>
            <a:endParaRPr lang="ko-KR" altLang="en-US" sz="1900" b="1"/>
          </a:p>
          <a:p>
            <a:pPr>
              <a:defRPr lang="ko-KR" altLang="en-US"/>
            </a:pPr>
            <a:r>
              <a:rPr lang="ko-KR" altLang="en-US" sz="1900" b="1"/>
              <a:t>         </a:t>
            </a:r>
            <a:r>
              <a:rPr lang="ko-KR" altLang="en-US" sz="1900" b="1">
                <a:solidFill>
                  <a:srgbClr val="0000ff"/>
                </a:solidFill>
              </a:rPr>
              <a:t>비례적 평등</a:t>
            </a:r>
            <a:r>
              <a:rPr lang="ko-KR" altLang="en-US" sz="1900" b="1"/>
              <a:t>(公平)</a:t>
            </a:r>
            <a:endParaRPr lang="ko-KR" altLang="en-US" sz="1900" b="1"/>
          </a:p>
          <a:p>
            <a:pPr>
              <a:defRPr lang="ko-KR" altLang="en-US"/>
            </a:pPr>
            <a:r>
              <a:rPr lang="ko-KR" altLang="en-US" sz="1900" b="1"/>
              <a:t>         </a:t>
            </a:r>
            <a:r>
              <a:rPr lang="ko-KR" altLang="en-US" sz="1900" b="1">
                <a:solidFill>
                  <a:srgbClr val="0000ff"/>
                </a:solidFill>
              </a:rPr>
              <a:t>기회의 평등</a:t>
            </a:r>
            <a:r>
              <a:rPr lang="ko-KR" altLang="en-US" sz="1900" b="1"/>
              <a:t>(과정의 평등) </a:t>
            </a:r>
            <a:endParaRPr lang="ko-KR" altLang="en-US" sz="1900" b="1"/>
          </a:p>
        </p:txBody>
      </p:sp>
      <p:sp>
        <p:nvSpPr>
          <p:cNvPr id="14" name=""/>
          <p:cNvSpPr txBox="1"/>
          <p:nvPr/>
        </p:nvSpPr>
        <p:spPr>
          <a:xfrm>
            <a:off x="719572" y="5661248"/>
            <a:ext cx="7416824" cy="642397"/>
          </a:xfrm>
          <a:prstGeom prst="rect">
            <a:avLst/>
          </a:prstGeom>
        </p:spPr>
        <p:txBody>
          <a:bodyPr wrap="square">
            <a:spAutoFit/>
          </a:bodyPr>
          <a:p>
            <a:pPr>
              <a:defRPr lang="ko-KR" altLang="en-US"/>
            </a:pPr>
            <a:r>
              <a:rPr lang="ko-KR" altLang="en-US" b="1"/>
              <a:t>※</a:t>
            </a:r>
            <a:r>
              <a:rPr lang="ko-KR" altLang="en-US"/>
              <a:t> </a:t>
            </a:r>
            <a:r>
              <a:rPr lang="ko-KR" altLang="en-US" b="1"/>
              <a:t>평등의 가치는 평등한 몫</a:t>
            </a:r>
            <a:r>
              <a:rPr lang="ko-KR" altLang="en-US"/>
              <a:t>(</a:t>
            </a:r>
            <a:r>
              <a:rPr lang="en-US" altLang="ko-KR"/>
              <a:t>equal share)</a:t>
            </a:r>
            <a:r>
              <a:rPr lang="ko-KR" altLang="en-US" b="1"/>
              <a:t>보다는 균등한 기회</a:t>
            </a:r>
            <a:r>
              <a:rPr lang="ko-KR" altLang="en-US"/>
              <a:t>(</a:t>
            </a:r>
            <a:r>
              <a:rPr lang="en-US" altLang="ko-KR"/>
              <a:t>equal opportunity</a:t>
            </a:r>
            <a:r>
              <a:rPr lang="ko-KR" altLang="en-US"/>
              <a:t>)</a:t>
            </a:r>
            <a:r>
              <a:rPr lang="ko-KR" altLang="en-US" b="1"/>
              <a:t>를 추구</a:t>
            </a:r>
            <a:r>
              <a:rPr lang="en-US" altLang="ko-KR" b="1"/>
              <a:t> </a:t>
            </a:r>
            <a:endParaRPr lang="en-US" altLang="ko-KR" b="1"/>
          </a:p>
        </p:txBody>
      </p:sp>
      <p:sp>
        <p:nvSpPr>
          <p:cNvPr id="1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5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1578" y="358335"/>
            <a:ext cx="7956886" cy="6078659"/>
          </a:xfrm>
          <a:prstGeom prst="rect">
            <a:avLst/>
          </a:prstGeom>
          <a:noFill/>
        </p:spPr>
        <p:txBody>
          <a:bodyPr wrap="square">
            <a:spAutoFit/>
          </a:bodyPr>
          <a:lstStyle/>
          <a:p>
            <a:pPr>
              <a:lnSpc>
                <a:spcPct val="150000"/>
              </a:lnSpc>
              <a:defRPr lang="ko-KR" altLang="en-US"/>
            </a:pPr>
            <a:endParaRPr lang="en-US" altLang="ko-KR" sz="500" b="1">
              <a:latin typeface="+mn-ea"/>
            </a:endParaRPr>
          </a:p>
          <a:p>
            <a:pPr>
              <a:lnSpc>
                <a:spcPct val="150000"/>
              </a:lnSpc>
              <a:defRPr lang="ko-KR" altLang="en-US"/>
            </a:pPr>
            <a:r>
              <a:rPr lang="en-US" altLang="ko-KR" b="1">
                <a:solidFill>
                  <a:srgbClr val="c00000"/>
                </a:solidFill>
                <a:latin typeface="굴림"/>
                <a:ea typeface="굴림"/>
              </a:rPr>
              <a:t>※ </a:t>
            </a:r>
            <a:r>
              <a:rPr lang="ko-KR" altLang="en-US" b="1">
                <a:solidFill>
                  <a:srgbClr val="c00000"/>
                </a:solidFill>
                <a:latin typeface="굴림"/>
                <a:ea typeface="굴림"/>
              </a:rPr>
              <a:t>협의의 구체적 하위 가치</a:t>
            </a:r>
            <a:r>
              <a:rPr lang="en-US" altLang="ko-KR" b="1">
                <a:solidFill>
                  <a:srgbClr val="c00000"/>
                </a:solidFill>
                <a:latin typeface="굴림"/>
                <a:ea typeface="굴림"/>
              </a:rPr>
              <a:t>(</a:t>
            </a:r>
            <a:r>
              <a:rPr lang="ko-KR" altLang="en-US" b="1">
                <a:solidFill>
                  <a:srgbClr val="c00000"/>
                </a:solidFill>
                <a:latin typeface="굴림"/>
                <a:ea typeface="굴림"/>
              </a:rPr>
              <a:t>배분적 정의와 관련</a:t>
            </a:r>
            <a:r>
              <a:rPr lang="en-US" altLang="ko-KR" b="1">
                <a:solidFill>
                  <a:srgbClr val="c00000"/>
                </a:solidFill>
                <a:latin typeface="굴림"/>
                <a:ea typeface="굴림"/>
              </a:rPr>
              <a:t>)</a:t>
            </a:r>
            <a:endParaRPr lang="en-US" altLang="ko-KR" b="1">
              <a:solidFill>
                <a:srgbClr val="c00000"/>
              </a:solidFill>
              <a:latin typeface="굴림"/>
              <a:ea typeface="굴림"/>
            </a:endParaRPr>
          </a:p>
          <a:p>
            <a:pPr>
              <a:lnSpc>
                <a:spcPct val="150000"/>
              </a:lnSpc>
              <a:defRPr lang="ko-KR" altLang="en-US"/>
            </a:pPr>
            <a:r>
              <a:rPr lang="en-US" altLang="ko-KR" b="1">
                <a:latin typeface="굴림"/>
                <a:ea typeface="굴림"/>
              </a:rPr>
              <a:t>&lt;Gilbert &amp; Specht</a:t>
            </a:r>
            <a:r>
              <a:rPr lang="ko-KR" altLang="en-US" b="1">
                <a:latin typeface="굴림"/>
                <a:ea typeface="굴림"/>
              </a:rPr>
              <a:t>의 분배 정의</a:t>
            </a:r>
            <a:r>
              <a:rPr lang="en-US" altLang="ko-KR" b="1">
                <a:latin typeface="굴림"/>
                <a:ea typeface="굴림"/>
              </a:rPr>
              <a:t>&gt;</a:t>
            </a:r>
            <a:endParaRPr lang="en-US" altLang="ko-KR" b="1">
              <a:latin typeface="굴림"/>
              <a:ea typeface="굴림"/>
            </a:endParaRPr>
          </a:p>
          <a:p>
            <a:pPr>
              <a:lnSpc>
                <a:spcPct val="150000"/>
              </a:lnSpc>
              <a:defRPr lang="ko-KR" altLang="en-US"/>
            </a:pPr>
            <a:r>
              <a:rPr lang="ko-KR" altLang="ko-KR" sz="1700" b="1">
                <a:latin typeface="+mn-ea"/>
              </a:rPr>
              <a:t>◦</a:t>
            </a:r>
            <a:r>
              <a:rPr lang="en-US" altLang="ko-KR" sz="1700" b="1">
                <a:latin typeface="+mn-ea"/>
              </a:rPr>
              <a:t> </a:t>
            </a:r>
            <a:r>
              <a:rPr lang="ko-KR" altLang="en-US" sz="1700" b="1">
                <a:solidFill>
                  <a:srgbClr val="0000ff"/>
                </a:solidFill>
                <a:latin typeface="+mn-ea"/>
              </a:rPr>
              <a:t>평등성</a:t>
            </a:r>
            <a:r>
              <a:rPr lang="en-US" altLang="ko-KR" sz="1700" b="1">
                <a:solidFill>
                  <a:srgbClr val="0000ff"/>
                </a:solidFill>
                <a:latin typeface="+mn-ea"/>
              </a:rPr>
              <a:t>(equality)</a:t>
            </a:r>
            <a:r>
              <a:rPr lang="en-US" altLang="ko-KR" sz="1700" b="1">
                <a:solidFill>
                  <a:srgbClr val="c00000"/>
                </a:solidFill>
                <a:latin typeface="+mn-ea"/>
              </a:rPr>
              <a:t> </a:t>
            </a:r>
            <a:r>
              <a:rPr lang="en-US" altLang="ko-KR" sz="1700" b="1">
                <a:latin typeface="+mn-ea"/>
              </a:rPr>
              <a:t>: </a:t>
            </a:r>
            <a:r>
              <a:rPr lang="ko-KR" altLang="en-US" sz="1700" b="1">
                <a:latin typeface="+mn-ea"/>
              </a:rPr>
              <a:t>배분적 정의를 실현하기 위한 중심 가치</a:t>
            </a:r>
            <a:endParaRPr lang="ko-KR" altLang="en-US" sz="1700" b="1">
              <a:latin typeface="+mn-ea"/>
            </a:endParaRPr>
          </a:p>
          <a:p>
            <a:pPr>
              <a:lnSpc>
                <a:spcPct val="150000"/>
              </a:lnSpc>
              <a:defRPr lang="ko-KR" altLang="en-US"/>
            </a:pPr>
            <a:r>
              <a:rPr lang="en-US" altLang="ko-KR" sz="1700" b="1">
                <a:latin typeface="+mn-ea"/>
              </a:rPr>
              <a:t>- </a:t>
            </a:r>
            <a:r>
              <a:rPr lang="ko-KR" altLang="en-US" sz="1700" b="1">
                <a:latin typeface="+mn-ea"/>
              </a:rPr>
              <a:t>수량적 평등</a:t>
            </a:r>
            <a:r>
              <a:rPr lang="en-US" altLang="ko-KR" sz="1700" b="1">
                <a:latin typeface="+mn-ea"/>
              </a:rPr>
              <a:t>(numerical equality) :</a:t>
            </a:r>
            <a:r>
              <a:rPr lang="ko-KR" altLang="en-US" sz="1700" b="1">
                <a:latin typeface="+mn-ea"/>
              </a:rPr>
              <a:t>평등주의적 요소 </a:t>
            </a:r>
            <a:r>
              <a:rPr lang="en-US" altLang="ko-KR" sz="1700" b="1">
                <a:latin typeface="+mn-ea"/>
              </a:rPr>
              <a:t>-</a:t>
            </a:r>
            <a:r>
              <a:rPr lang="ko-KR" altLang="en-US" sz="1700" b="1">
                <a:latin typeface="+mn-ea"/>
              </a:rPr>
              <a:t> 결과의 평등을 추구</a:t>
            </a:r>
            <a:endParaRPr lang="ko-KR" altLang="en-US" sz="1700" b="1">
              <a:latin typeface="+mn-ea"/>
            </a:endParaRPr>
          </a:p>
          <a:p>
            <a:pPr>
              <a:lnSpc>
                <a:spcPct val="150000"/>
              </a:lnSpc>
              <a:defRPr lang="ko-KR" altLang="en-US"/>
            </a:pPr>
            <a:r>
              <a:rPr lang="en-US" altLang="ko-KR" sz="1700" b="1">
                <a:latin typeface="+mn-ea"/>
              </a:rPr>
              <a:t>-  </a:t>
            </a:r>
            <a:r>
              <a:rPr lang="ko-KR" altLang="en-US" sz="1700" b="1">
                <a:latin typeface="+mn-ea"/>
              </a:rPr>
              <a:t>비례적 평등</a:t>
            </a:r>
            <a:r>
              <a:rPr lang="en-US" altLang="ko-KR" sz="1700" b="1">
                <a:latin typeface="+mn-ea"/>
              </a:rPr>
              <a:t>(proportional equality):</a:t>
            </a:r>
            <a:r>
              <a:rPr lang="ko-KR" altLang="en-US" sz="1700" b="1">
                <a:latin typeface="+mn-ea"/>
              </a:rPr>
              <a:t>공평주의적 요소 - 열등처우의 원칙</a:t>
            </a:r>
            <a:endParaRPr lang="ko-KR" altLang="en-US" sz="1700" b="1">
              <a:latin typeface="+mn-ea"/>
            </a:endParaRPr>
          </a:p>
          <a:p>
            <a:pPr>
              <a:lnSpc>
                <a:spcPct val="150000"/>
              </a:lnSpc>
              <a:defRPr lang="ko-KR" altLang="en-US"/>
            </a:pPr>
            <a:r>
              <a:rPr lang="ko-KR" altLang="ko-KR" sz="1700" b="1">
                <a:latin typeface="+mn-ea"/>
              </a:rPr>
              <a:t>◦</a:t>
            </a:r>
            <a:r>
              <a:rPr lang="en-US" altLang="ko-KR" sz="1700" b="1">
                <a:latin typeface="+mn-ea"/>
              </a:rPr>
              <a:t> </a:t>
            </a:r>
            <a:r>
              <a:rPr lang="ko-KR" altLang="en-US" sz="1700" b="1">
                <a:solidFill>
                  <a:srgbClr val="0000ff"/>
                </a:solidFill>
                <a:latin typeface="+mn-ea"/>
              </a:rPr>
              <a:t>공평성</a:t>
            </a:r>
            <a:r>
              <a:rPr lang="en-US" altLang="ko-KR" sz="1700" b="1">
                <a:solidFill>
                  <a:srgbClr val="0000ff"/>
                </a:solidFill>
                <a:latin typeface="+mn-ea"/>
              </a:rPr>
              <a:t>(equity)</a:t>
            </a:r>
            <a:r>
              <a:rPr lang="en-US" altLang="ko-KR" sz="1700" b="1">
                <a:solidFill>
                  <a:srgbClr val="c00000"/>
                </a:solidFill>
                <a:latin typeface="+mn-ea"/>
              </a:rPr>
              <a:t> </a:t>
            </a:r>
            <a:r>
              <a:rPr lang="en-US" altLang="ko-KR" sz="1700" b="1">
                <a:latin typeface="+mn-ea"/>
              </a:rPr>
              <a:t>: </a:t>
            </a:r>
            <a:r>
              <a:rPr lang="ko-KR" altLang="en-US" sz="1700" b="1">
                <a:latin typeface="+mn-ea"/>
              </a:rPr>
              <a:t>공정한 처우</a:t>
            </a:r>
            <a:r>
              <a:rPr lang="en-US" altLang="ko-KR" sz="1700" b="1">
                <a:latin typeface="+mn-ea"/>
              </a:rPr>
              <a:t>(</a:t>
            </a:r>
            <a:r>
              <a:rPr lang="ko-KR" altLang="en-US" sz="1700" b="1">
                <a:latin typeface="+mn-ea"/>
              </a:rPr>
              <a:t>비례적 평등</a:t>
            </a:r>
            <a:r>
              <a:rPr lang="en-US" altLang="ko-KR" sz="1700" b="1">
                <a:latin typeface="+mn-ea"/>
              </a:rPr>
              <a:t>)</a:t>
            </a:r>
            <a:r>
              <a:rPr lang="ko-KR" altLang="en-US" sz="1700" b="1">
                <a:latin typeface="+mn-ea"/>
              </a:rPr>
              <a:t> - 개인의 욕구･능력･기여에 따라 사회적 자원을 상이하게 배분</a:t>
            </a:r>
            <a:endParaRPr lang="ko-KR" altLang="en-US" sz="1700" b="1">
              <a:latin typeface="+mn-ea"/>
            </a:endParaRPr>
          </a:p>
          <a:p>
            <a:pPr>
              <a:lnSpc>
                <a:spcPct val="150000"/>
              </a:lnSpc>
              <a:defRPr lang="ko-KR" altLang="en-US"/>
            </a:pPr>
            <a:r>
              <a:rPr lang="en-US" altLang="ko-KR" sz="1700" b="1">
                <a:latin typeface="+mn-ea"/>
              </a:rPr>
              <a:t>- </a:t>
            </a:r>
            <a:r>
              <a:rPr lang="ko-KR" altLang="en-US" sz="1700" b="1">
                <a:latin typeface="+mn-ea"/>
              </a:rPr>
              <a:t>공평의 가치는 열등처우의 원칙에 반영</a:t>
            </a:r>
            <a:endParaRPr lang="ko-KR" altLang="en-US" sz="1700" b="1">
              <a:latin typeface="+mn-ea"/>
            </a:endParaRPr>
          </a:p>
          <a:p>
            <a:pPr>
              <a:lnSpc>
                <a:spcPct val="150000"/>
              </a:lnSpc>
              <a:defRPr lang="ko-KR" altLang="en-US"/>
            </a:pPr>
            <a:r>
              <a:rPr lang="en-US" altLang="ko-KR" sz="1700" b="1">
                <a:latin typeface="+mn-ea"/>
              </a:rPr>
              <a:t>◦ </a:t>
            </a:r>
            <a:r>
              <a:rPr lang="ko-KR" altLang="en-US" sz="1700" b="1">
                <a:solidFill>
                  <a:srgbClr val="0000ff"/>
                </a:solidFill>
                <a:latin typeface="+mn-ea"/>
              </a:rPr>
              <a:t>적절성</a:t>
            </a:r>
            <a:r>
              <a:rPr lang="en-US" altLang="ko-KR" sz="1700" b="1">
                <a:solidFill>
                  <a:srgbClr val="0000ff"/>
                </a:solidFill>
                <a:latin typeface="+mn-ea"/>
              </a:rPr>
              <a:t>(adequacy)</a:t>
            </a:r>
            <a:r>
              <a:rPr lang="en-US" altLang="ko-KR" sz="1700" b="1">
                <a:solidFill>
                  <a:srgbClr val="c00000"/>
                </a:solidFill>
                <a:latin typeface="+mn-ea"/>
              </a:rPr>
              <a:t> </a:t>
            </a:r>
            <a:r>
              <a:rPr lang="en-US" altLang="ko-KR" sz="1700" b="1">
                <a:latin typeface="+mn-ea"/>
              </a:rPr>
              <a:t>: </a:t>
            </a:r>
            <a:r>
              <a:rPr lang="ko-KR" altLang="en-US" sz="1700" b="1">
                <a:latin typeface="+mn-ea"/>
              </a:rPr>
              <a:t>급여수준은 육체적</a:t>
            </a:r>
            <a:r>
              <a:rPr lang="en-US" altLang="ko-KR" sz="1700" b="1">
                <a:latin typeface="+mn-ea"/>
              </a:rPr>
              <a:t>, </a:t>
            </a:r>
            <a:r>
              <a:rPr lang="ko-KR" altLang="en-US" sz="1700" b="1">
                <a:latin typeface="+mn-ea"/>
              </a:rPr>
              <a:t>정신적으로 인간다운 삶을 누릴 수 있는 수준 및 인간다운 삶을 보장하는 생존권과 관련됨 </a:t>
            </a:r>
            <a:r>
              <a:rPr lang="en-US" altLang="ko-KR" sz="1700" b="1">
                <a:latin typeface="+mn-ea"/>
              </a:rPr>
              <a:t>– </a:t>
            </a:r>
            <a:r>
              <a:rPr lang="ko-KR" altLang="en-US" sz="1700" b="1">
                <a:latin typeface="+mn-ea"/>
              </a:rPr>
              <a:t>적절성의 수준은 </a:t>
            </a:r>
            <a:endParaRPr lang="ko-KR" altLang="en-US" sz="1700" b="1">
              <a:latin typeface="+mn-ea"/>
            </a:endParaRPr>
          </a:p>
          <a:p>
            <a:pPr>
              <a:lnSpc>
                <a:spcPct val="150000"/>
              </a:lnSpc>
              <a:defRPr lang="ko-KR" altLang="en-US"/>
            </a:pPr>
            <a:r>
              <a:rPr lang="ko-KR" altLang="en-US" sz="1700" b="1">
                <a:latin typeface="+mn-ea"/>
              </a:rPr>
              <a:t>최저임금</a:t>
            </a:r>
            <a:r>
              <a:rPr lang="en-US" altLang="ko-KR" sz="1700" b="1">
                <a:latin typeface="+mn-ea"/>
              </a:rPr>
              <a:t>, </a:t>
            </a:r>
            <a:r>
              <a:rPr lang="ko-KR" altLang="en-US" sz="1700" b="1">
                <a:latin typeface="+mn-ea"/>
              </a:rPr>
              <a:t>빈곤선에 의해 구체화 </a:t>
            </a:r>
            <a:endParaRPr lang="ko-KR" altLang="en-US" sz="1700" b="1">
              <a:latin typeface="+mn-ea"/>
            </a:endParaRPr>
          </a:p>
          <a:p>
            <a:pPr>
              <a:lnSpc>
                <a:spcPct val="150000"/>
              </a:lnSpc>
              <a:defRPr lang="ko-KR" altLang="en-US"/>
            </a:pPr>
            <a:r>
              <a:rPr lang="ko-KR" altLang="en-US" sz="1700" b="1">
                <a:latin typeface="굴림"/>
                <a:ea typeface="굴림"/>
              </a:rPr>
              <a:t>⇒</a:t>
            </a:r>
            <a:r>
              <a:rPr lang="en-US" altLang="ko-KR" sz="1700" b="1">
                <a:latin typeface="+mn-ea"/>
              </a:rPr>
              <a:t> </a:t>
            </a:r>
            <a:r>
              <a:rPr lang="ko-KR" altLang="en-US" sz="1700" b="1">
                <a:latin typeface="+mn-ea"/>
              </a:rPr>
              <a:t>삶의</a:t>
            </a:r>
            <a:r>
              <a:rPr lang="en-US" altLang="ko-KR" sz="1700" b="1">
                <a:latin typeface="+mn-ea"/>
              </a:rPr>
              <a:t> </a:t>
            </a:r>
            <a:r>
              <a:rPr lang="ko-KR" altLang="en-US" sz="1700" b="1">
                <a:latin typeface="+mn-ea"/>
              </a:rPr>
              <a:t>질 향상과 인간다운 삶의 보장</a:t>
            </a:r>
            <a:endParaRPr lang="ko-KR" altLang="en-US" sz="1700" b="1">
              <a:latin typeface="+mn-ea"/>
            </a:endParaRPr>
          </a:p>
          <a:p>
            <a:pPr>
              <a:lnSpc>
                <a:spcPct val="150000"/>
              </a:lnSpc>
              <a:defRPr lang="ko-KR" altLang="en-US"/>
            </a:pPr>
            <a:r>
              <a:rPr lang="ko-KR" altLang="en-US" sz="1700" b="1">
                <a:solidFill>
                  <a:srgbClr val="0070c0"/>
                </a:solidFill>
                <a:latin typeface="+mn-ea"/>
                <a:ea typeface="굴림"/>
              </a:rPr>
              <a:t>자본주의 사회 </a:t>
            </a:r>
            <a:r>
              <a:rPr lang="en-US" altLang="ko-KR" sz="1700" b="1">
                <a:solidFill>
                  <a:srgbClr val="0070c0"/>
                </a:solidFill>
                <a:latin typeface="+mn-ea"/>
                <a:ea typeface="굴림"/>
              </a:rPr>
              <a:t>: </a:t>
            </a:r>
            <a:r>
              <a:rPr lang="ko-KR" altLang="en-US" sz="1700" b="1">
                <a:solidFill>
                  <a:srgbClr val="0070c0"/>
                </a:solidFill>
                <a:latin typeface="+mn-ea"/>
                <a:ea typeface="굴림"/>
              </a:rPr>
              <a:t>평등보다는 공평을 더 강조</a:t>
            </a:r>
            <a:r>
              <a:rPr lang="en-US" altLang="ko-KR" sz="1700" b="1">
                <a:solidFill>
                  <a:srgbClr val="0070c0"/>
                </a:solidFill>
                <a:latin typeface="+mn-ea"/>
                <a:ea typeface="굴림"/>
              </a:rPr>
              <a:t>(</a:t>
            </a:r>
            <a:r>
              <a:rPr lang="ko-KR" altLang="en-US" sz="1700" b="1">
                <a:solidFill>
                  <a:srgbClr val="0070c0"/>
                </a:solidFill>
                <a:latin typeface="+mn-ea"/>
                <a:ea typeface="굴림"/>
              </a:rPr>
              <a:t>비례적 평등 </a:t>
            </a:r>
            <a:r>
              <a:rPr lang="en-US" altLang="ko-KR" sz="1700" b="1">
                <a:solidFill>
                  <a:srgbClr val="0070c0"/>
                </a:solidFill>
                <a:latin typeface="+mn-ea"/>
                <a:ea typeface="굴림"/>
              </a:rPr>
              <a:t>- </a:t>
            </a:r>
            <a:r>
              <a:rPr lang="ko-KR" altLang="en-US" sz="1700" b="1">
                <a:solidFill>
                  <a:srgbClr val="0070c0"/>
                </a:solidFill>
                <a:latin typeface="+mn-ea"/>
                <a:ea typeface="굴림"/>
              </a:rPr>
              <a:t>공평</a:t>
            </a:r>
            <a:r>
              <a:rPr lang="en-US" altLang="ko-KR" sz="1700" b="1">
                <a:solidFill>
                  <a:srgbClr val="0070c0"/>
                </a:solidFill>
                <a:latin typeface="+mn-ea"/>
                <a:ea typeface="굴림"/>
              </a:rPr>
              <a:t>)</a:t>
            </a:r>
            <a:endParaRPr lang="en-US" altLang="ko-KR" sz="1700" b="1">
              <a:solidFill>
                <a:srgbClr val="0070c0"/>
              </a:solidFill>
              <a:latin typeface="+mn-ea"/>
              <a:ea typeface="굴림"/>
            </a:endParaRPr>
          </a:p>
          <a:p>
            <a:pPr>
              <a:lnSpc>
                <a:spcPct val="150000"/>
              </a:lnSpc>
              <a:defRPr lang="ko-KR" altLang="en-US"/>
            </a:pPr>
            <a:r>
              <a:rPr lang="ko-KR" altLang="en-US" sz="1700" b="1">
                <a:solidFill>
                  <a:srgbClr val="0070c0"/>
                </a:solidFill>
                <a:latin typeface="+mn-ea"/>
                <a:ea typeface="굴림"/>
              </a:rPr>
              <a:t>사회주의 사회 </a:t>
            </a:r>
            <a:r>
              <a:rPr lang="en-US" altLang="ko-KR" sz="1700" b="1">
                <a:solidFill>
                  <a:srgbClr val="0070c0"/>
                </a:solidFill>
                <a:latin typeface="+mn-ea"/>
                <a:ea typeface="굴림"/>
              </a:rPr>
              <a:t>: </a:t>
            </a:r>
            <a:r>
              <a:rPr lang="ko-KR" altLang="en-US" sz="1700" b="1">
                <a:solidFill>
                  <a:srgbClr val="0070c0"/>
                </a:solidFill>
                <a:latin typeface="+mn-ea"/>
                <a:ea typeface="굴림"/>
              </a:rPr>
              <a:t>평등의 가치에 더 중점을 둠</a:t>
            </a:r>
            <a:r>
              <a:rPr lang="en-US" altLang="ko-KR" sz="1700" b="1">
                <a:solidFill>
                  <a:srgbClr val="0070c0"/>
                </a:solidFill>
                <a:latin typeface="+mn-ea"/>
                <a:ea typeface="굴림"/>
              </a:rPr>
              <a:t>(</a:t>
            </a:r>
            <a:r>
              <a:rPr lang="ko-KR" altLang="en-US" sz="1700" b="1">
                <a:solidFill>
                  <a:srgbClr val="0070c0"/>
                </a:solidFill>
                <a:latin typeface="+mn-ea"/>
                <a:ea typeface="굴림"/>
              </a:rPr>
              <a:t>수량적 평등 </a:t>
            </a:r>
            <a:r>
              <a:rPr lang="en-US" altLang="ko-KR" sz="1700" b="1">
                <a:solidFill>
                  <a:srgbClr val="0070c0"/>
                </a:solidFill>
                <a:latin typeface="+mn-ea"/>
                <a:ea typeface="굴림"/>
              </a:rPr>
              <a:t>– </a:t>
            </a:r>
            <a:r>
              <a:rPr lang="ko-KR" altLang="en-US" sz="1700" b="1">
                <a:solidFill>
                  <a:srgbClr val="0070c0"/>
                </a:solidFill>
                <a:latin typeface="+mn-ea"/>
                <a:ea typeface="굴림"/>
              </a:rPr>
              <a:t>결과의 평등</a:t>
            </a:r>
            <a:r>
              <a:rPr lang="en-US" altLang="ko-KR" sz="1700" b="1">
                <a:solidFill>
                  <a:srgbClr val="0070c0"/>
                </a:solidFill>
                <a:latin typeface="+mn-ea"/>
                <a:ea typeface="굴림"/>
              </a:rPr>
              <a:t>)</a:t>
            </a:r>
            <a:endParaRPr lang="en-US" altLang="ko-KR" sz="1700" b="1">
              <a:solidFill>
                <a:srgbClr val="0070c0"/>
              </a:solidFill>
              <a:latin typeface="+mn-ea"/>
              <a:ea typeface="굴림"/>
            </a:endParaRPr>
          </a:p>
          <a:p>
            <a:pPr>
              <a:lnSpc>
                <a:spcPct val="150000"/>
              </a:lnSpc>
              <a:defRPr lang="ko-KR" altLang="en-US"/>
            </a:pPr>
            <a:r>
              <a:rPr lang="en-US" altLang="ko-KR" sz="1700" b="1">
                <a:solidFill>
                  <a:srgbClr val="c00000"/>
                </a:solidFill>
                <a:latin typeface="+mn-ea"/>
                <a:ea typeface="굴림"/>
              </a:rPr>
              <a:t>- </a:t>
            </a:r>
            <a:r>
              <a:rPr lang="ko-KR" altLang="en-US" sz="1700" b="1">
                <a:solidFill>
                  <a:schemeClr val="tx1"/>
                </a:solidFill>
                <a:latin typeface="+mn-ea"/>
                <a:ea typeface="굴림"/>
              </a:rPr>
              <a:t>평등성</a:t>
            </a:r>
            <a:r>
              <a:rPr lang="ko-KR" altLang="en-US" sz="1700" b="1">
                <a:solidFill>
                  <a:schemeClr val="tx1"/>
                </a:solidFill>
                <a:latin typeface="굴림"/>
                <a:ea typeface="굴림"/>
              </a:rPr>
              <a:t>∙공평성∙ 적절성간의 조화를 통해 배분적 정의 실현</a:t>
            </a:r>
            <a:endParaRPr lang="en-US" altLang="ko-KR" sz="1700" b="1">
              <a:solidFill>
                <a:schemeClr val="tx1"/>
              </a:solidFill>
              <a:latin typeface="+mn-ea"/>
            </a:endParaRPr>
          </a:p>
        </p:txBody>
      </p:sp>
      <p:cxnSp>
        <p:nvCxnSpPr>
          <p:cNvPr id="7" name="직선 연결선 6"/>
          <p:cNvCxnSpPr/>
          <p:nvPr/>
        </p:nvCxnSpPr>
        <p:spPr>
          <a:xfrm>
            <a:off x="863588" y="6417332"/>
            <a:ext cx="58326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 name="그룹 3"/>
          <p:cNvGrpSpPr/>
          <p:nvPr/>
        </p:nvGrpSpPr>
        <p:grpSpPr>
          <a:xfrm rot="0">
            <a:off x="719572" y="5481230"/>
            <a:ext cx="72995" cy="432046"/>
            <a:chOff x="530499" y="836712"/>
            <a:chExt cx="297085" cy="1296144"/>
          </a:xfrm>
        </p:grpSpPr>
        <p:cxnSp>
          <p:nvCxnSpPr>
            <p:cNvPr id="5" name="직선 연결선 4"/>
            <p:cNvCxnSpPr/>
            <p:nvPr/>
          </p:nvCxnSpPr>
          <p:spPr>
            <a:xfrm>
              <a:off x="539552" y="836712"/>
              <a:ext cx="0" cy="1296144"/>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직선 연결선 5"/>
            <p:cNvCxnSpPr/>
            <p:nvPr/>
          </p:nvCxnSpPr>
          <p:spPr>
            <a:xfrm>
              <a:off x="530499" y="845765"/>
              <a:ext cx="28803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직선 연결선 7"/>
            <p:cNvCxnSpPr/>
            <p:nvPr/>
          </p:nvCxnSpPr>
          <p:spPr>
            <a:xfrm>
              <a:off x="539552" y="2132856"/>
              <a:ext cx="288032" cy="0"/>
            </a:xfrm>
            <a:prstGeom prst="line">
              <a:avLst/>
            </a:prstGeom>
            <a:ln w="28575"/>
          </p:spPr>
          <p:style>
            <a:lnRef idx="1">
              <a:schemeClr val="dk1"/>
            </a:lnRef>
            <a:fillRef idx="0">
              <a:schemeClr val="dk1"/>
            </a:fillRef>
            <a:effectRef idx="0">
              <a:schemeClr val="dk1"/>
            </a:effectRef>
            <a:fontRef idx="minor">
              <a:schemeClr val="tx1"/>
            </a:fontRef>
          </p:style>
        </p:cxnSp>
      </p:grpSp>
      <p:sp>
        <p:nvSpPr>
          <p:cNvPr id="12"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3"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51</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5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7559" y="548680"/>
            <a:ext cx="8244920" cy="5412065"/>
          </a:xfrm>
          <a:prstGeom prst="rect">
            <a:avLst/>
          </a:prstGeom>
          <a:noFill/>
        </p:spPr>
        <p:txBody>
          <a:bodyPr wrap="square">
            <a:spAutoFit/>
          </a:bodyPr>
          <a:lstStyle/>
          <a:p>
            <a:pPr>
              <a:lnSpc>
                <a:spcPct val="150000"/>
              </a:lnSpc>
              <a:defRPr lang="ko-KR" altLang="en-US"/>
            </a:pPr>
            <a:r>
              <a:rPr lang="en-US" altLang="ko-KR" b="1">
                <a:latin typeface="+mn-ea"/>
              </a:rPr>
              <a:t>③ </a:t>
            </a:r>
            <a:r>
              <a:rPr lang="ko-KR" altLang="en-US" b="1">
                <a:solidFill>
                  <a:srgbClr val="c00000"/>
                </a:solidFill>
                <a:latin typeface="+mn-ea"/>
              </a:rPr>
              <a:t>전문직의 가치</a:t>
            </a:r>
            <a:endParaRPr lang="ko-KR" altLang="en-US" b="1">
              <a:solidFill>
                <a:srgbClr val="c00000"/>
              </a:solidFill>
              <a:latin typeface="+mn-ea"/>
            </a:endParaRPr>
          </a:p>
          <a:p>
            <a:pPr>
              <a:lnSpc>
                <a:spcPct val="150000"/>
              </a:lnSpc>
              <a:defRPr lang="ko-KR" altLang="en-US"/>
            </a:pPr>
            <a:r>
              <a:rPr lang="en-US" altLang="ko-KR" b="1">
                <a:latin typeface="+mn-ea"/>
              </a:rPr>
              <a:t>(</a:t>
            </a:r>
            <a:r>
              <a:rPr lang="ko-KR" altLang="en-US" b="1">
                <a:latin typeface="+mn-ea"/>
              </a:rPr>
              <a:t>미국 사회사업가협회</a:t>
            </a:r>
            <a:r>
              <a:rPr lang="en-US" altLang="ko-KR" b="1">
                <a:latin typeface="+mn-ea"/>
              </a:rPr>
              <a:t>(NASW)</a:t>
            </a:r>
            <a:r>
              <a:rPr lang="ko-KR" altLang="en-US" b="1">
                <a:latin typeface="+mn-ea"/>
              </a:rPr>
              <a:t>의 사회복지전문직의 기본 가치와 원리 기준</a:t>
            </a:r>
            <a:r>
              <a:rPr lang="en-US" altLang="ko-KR" b="1">
                <a:latin typeface="+mn-ea"/>
              </a:rPr>
              <a:t>)</a:t>
            </a:r>
            <a:endParaRPr lang="en-US" altLang="ko-KR" b="1">
              <a:latin typeface="+mn-ea"/>
            </a:endParaRPr>
          </a:p>
          <a:p>
            <a:pPr>
              <a:lnSpc>
                <a:spcPct val="150000"/>
              </a:lnSpc>
              <a:defRPr lang="ko-KR" altLang="en-US"/>
            </a:pPr>
            <a:r>
              <a:rPr lang="en-US" altLang="ko-KR" b="1">
                <a:latin typeface="+mn-ea"/>
                <a:ea typeface="굴림"/>
              </a:rPr>
              <a:t>◦ </a:t>
            </a:r>
            <a:r>
              <a:rPr lang="ko-KR" altLang="en-US" b="1">
                <a:latin typeface="+mn-ea"/>
                <a:ea typeface="굴림"/>
              </a:rPr>
              <a:t>사회복지 핵심 가치와 이를 지지하는 윤리적 원칙과 개입 유형&lt;</a:t>
            </a:r>
            <a:r>
              <a:rPr lang="en-US" altLang="ko-KR" b="1">
                <a:latin typeface="+mn-ea"/>
                <a:ea typeface="굴림"/>
              </a:rPr>
              <a:t>NASW, 1996</a:t>
            </a:r>
            <a:r>
              <a:rPr lang="ko-KR" altLang="en-US" b="1">
                <a:latin typeface="+mn-ea"/>
                <a:ea typeface="굴림"/>
              </a:rPr>
              <a:t>&gt;</a:t>
            </a:r>
            <a:endParaRPr lang="ko-KR" altLang="en-US" b="1">
              <a:latin typeface="+mn-ea"/>
              <a:ea typeface="굴림"/>
            </a:endParaRPr>
          </a:p>
          <a:p>
            <a:pPr>
              <a:lnSpc>
                <a:spcPct val="150000"/>
              </a:lnSpc>
              <a:defRPr lang="ko-KR" altLang="en-US"/>
            </a:pPr>
            <a:endParaRPr lang="ko-KR" altLang="ko-KR" b="1">
              <a:latin typeface="+mn-ea"/>
              <a:ea typeface="굴림"/>
            </a:endParaRPr>
          </a:p>
          <a:p>
            <a:pPr>
              <a:lnSpc>
                <a:spcPct val="150000"/>
              </a:lnSpc>
              <a:defRPr lang="ko-KR" altLang="en-US"/>
            </a:pPr>
            <a:r>
              <a:rPr lang="ko-KR" altLang="ko-KR" b="1">
                <a:latin typeface="+mn-ea"/>
                <a:ea typeface="굴림"/>
              </a:rPr>
              <a:t>①</a:t>
            </a:r>
            <a:r>
              <a:rPr lang="en-US" altLang="ko-KR" b="1">
                <a:latin typeface="+mn-ea"/>
                <a:ea typeface="굴림"/>
              </a:rPr>
              <a:t> </a:t>
            </a:r>
            <a:r>
              <a:rPr lang="ko-KR" altLang="en-US" b="1">
                <a:latin typeface="+mn-ea"/>
                <a:ea typeface="굴림"/>
              </a:rPr>
              <a:t>서비스</a:t>
            </a:r>
            <a:endParaRPr lang="ko-KR" altLang="en-US" b="1">
              <a:latin typeface="+mn-ea"/>
              <a:ea typeface="굴림"/>
            </a:endParaRPr>
          </a:p>
          <a:p>
            <a:pPr>
              <a:lnSpc>
                <a:spcPct val="150000"/>
              </a:lnSpc>
              <a:defRPr lang="ko-KR" altLang="en-US"/>
            </a:pPr>
            <a:r>
              <a:rPr lang="ko-KR" altLang="ko-KR" b="1">
                <a:latin typeface="+mn-ea"/>
                <a:ea typeface="굴림"/>
              </a:rPr>
              <a:t>②</a:t>
            </a:r>
            <a:r>
              <a:rPr lang="en-US" altLang="ko-KR" b="1">
                <a:latin typeface="+mn-ea"/>
                <a:ea typeface="굴림"/>
              </a:rPr>
              <a:t> </a:t>
            </a:r>
            <a:r>
              <a:rPr lang="ko-KR" altLang="en-US" b="1">
                <a:latin typeface="+mn-ea"/>
                <a:ea typeface="굴림"/>
              </a:rPr>
              <a:t>사회정의</a:t>
            </a:r>
            <a:endParaRPr lang="ko-KR" altLang="en-US" b="1">
              <a:latin typeface="+mn-ea"/>
              <a:ea typeface="굴림"/>
            </a:endParaRPr>
          </a:p>
          <a:p>
            <a:pPr>
              <a:lnSpc>
                <a:spcPct val="150000"/>
              </a:lnSpc>
              <a:defRPr lang="ko-KR" altLang="en-US"/>
            </a:pPr>
            <a:endParaRPr lang="en-US" altLang="ko-KR" sz="500" b="1">
              <a:latin typeface="+mn-ea"/>
              <a:ea typeface="굴림"/>
            </a:endParaRPr>
          </a:p>
          <a:p>
            <a:pPr>
              <a:lnSpc>
                <a:spcPct val="150000"/>
              </a:lnSpc>
              <a:defRPr lang="ko-KR" altLang="en-US"/>
            </a:pPr>
            <a:r>
              <a:rPr lang="ko-KR" altLang="ko-KR" b="1">
                <a:latin typeface="+mn-ea"/>
                <a:ea typeface="굴림"/>
              </a:rPr>
              <a:t>③</a:t>
            </a:r>
            <a:r>
              <a:rPr lang="en-US" altLang="ko-KR" b="1">
                <a:latin typeface="+mn-ea"/>
                <a:ea typeface="굴림"/>
              </a:rPr>
              <a:t> </a:t>
            </a:r>
            <a:r>
              <a:rPr lang="ko-KR" altLang="en-US" b="1">
                <a:latin typeface="+mn-ea"/>
                <a:ea typeface="굴림"/>
              </a:rPr>
              <a:t>인간의 존엄과 가치</a:t>
            </a:r>
            <a:endParaRPr lang="ko-KR" altLang="en-US" b="1">
              <a:latin typeface="+mn-ea"/>
              <a:ea typeface="굴림"/>
            </a:endParaRPr>
          </a:p>
          <a:p>
            <a:pPr>
              <a:lnSpc>
                <a:spcPct val="150000"/>
              </a:lnSpc>
              <a:defRPr lang="ko-KR" altLang="en-US"/>
            </a:pPr>
            <a:r>
              <a:rPr lang="en-US" altLang="ko-KR" b="1">
                <a:latin typeface="+mn-ea"/>
              </a:rPr>
              <a:t>④ </a:t>
            </a:r>
            <a:r>
              <a:rPr lang="ko-KR" altLang="en-US" b="1">
                <a:latin typeface="+mn-ea"/>
              </a:rPr>
              <a:t>인간관계의 중요성</a:t>
            </a:r>
            <a:endParaRPr lang="ko-KR" altLang="en-US" b="1">
              <a:latin typeface="+mn-ea"/>
            </a:endParaRPr>
          </a:p>
          <a:p>
            <a:pPr>
              <a:lnSpc>
                <a:spcPct val="150000"/>
              </a:lnSpc>
              <a:defRPr lang="ko-KR" altLang="en-US"/>
            </a:pPr>
            <a:endParaRPr lang="en-US" altLang="ko-KR" sz="500" b="1">
              <a:latin typeface="+mn-ea"/>
            </a:endParaRPr>
          </a:p>
          <a:p>
            <a:pPr>
              <a:lnSpc>
                <a:spcPct val="150000"/>
              </a:lnSpc>
              <a:defRPr lang="ko-KR" altLang="en-US"/>
            </a:pPr>
            <a:r>
              <a:rPr lang="ko-KR" altLang="ko-KR" b="1">
                <a:latin typeface="+mn-ea"/>
              </a:rPr>
              <a:t>⑤</a:t>
            </a:r>
            <a:r>
              <a:rPr lang="en-US" altLang="ko-KR" b="1">
                <a:latin typeface="+mn-ea"/>
              </a:rPr>
              <a:t> </a:t>
            </a:r>
            <a:r>
              <a:rPr lang="ko-KR" altLang="en-US" b="1">
                <a:latin typeface="+mn-ea"/>
              </a:rPr>
              <a:t>사회복지사의 성실성</a:t>
            </a:r>
            <a:endParaRPr lang="ko-KR" altLang="en-US" b="1">
              <a:latin typeface="+mn-ea"/>
            </a:endParaRPr>
          </a:p>
          <a:p>
            <a:pPr>
              <a:lnSpc>
                <a:spcPct val="150000"/>
              </a:lnSpc>
              <a:defRPr lang="ko-KR" altLang="en-US"/>
            </a:pPr>
            <a:r>
              <a:rPr lang="ko-KR" altLang="ko-KR" b="1">
                <a:latin typeface="+mn-ea"/>
              </a:rPr>
              <a:t>⑥</a:t>
            </a:r>
            <a:r>
              <a:rPr lang="en-US" altLang="ko-KR" b="1">
                <a:latin typeface="+mn-ea"/>
              </a:rPr>
              <a:t> </a:t>
            </a:r>
            <a:r>
              <a:rPr lang="ko-KR" altLang="en-US" b="1">
                <a:latin typeface="+mn-ea"/>
              </a:rPr>
              <a:t>사회복지사의 능력</a:t>
            </a:r>
            <a:endParaRPr lang="ko-KR" altLang="en-US" b="1">
              <a:latin typeface="+mn-ea"/>
            </a:endParaRPr>
          </a:p>
          <a:p>
            <a:pPr>
              <a:lnSpc>
                <a:spcPct val="150000"/>
              </a:lnSpc>
              <a:defRPr lang="ko-KR" altLang="en-US"/>
            </a:pPr>
            <a:endParaRPr lang="en-US" altLang="ko-KR" sz="700" b="1">
              <a:latin typeface="+mn-ea"/>
            </a:endParaRPr>
          </a:p>
          <a:p>
            <a:pPr>
              <a:lnSpc>
                <a:spcPct val="150000"/>
              </a:lnSpc>
              <a:defRPr lang="ko-KR" altLang="en-US"/>
            </a:pPr>
            <a:r>
              <a:rPr lang="en-US" altLang="ko-KR" b="1">
                <a:solidFill>
                  <a:srgbClr val="0000ff"/>
                </a:solidFill>
                <a:latin typeface="+mn-ea"/>
              </a:rPr>
              <a:t>※</a:t>
            </a:r>
            <a:r>
              <a:rPr lang="ko-KR" altLang="en-US" b="1">
                <a:solidFill>
                  <a:srgbClr val="0000ff"/>
                </a:solidFill>
                <a:latin typeface="+mn-ea"/>
              </a:rPr>
              <a:t>핵심 가치</a:t>
            </a:r>
            <a:endParaRPr lang="ko-KR" altLang="en-US" b="1">
              <a:solidFill>
                <a:srgbClr val="0000ff"/>
              </a:solidFill>
              <a:latin typeface="+mn-ea"/>
            </a:endParaRPr>
          </a:p>
          <a:p>
            <a:pPr>
              <a:lnSpc>
                <a:spcPct val="150000"/>
              </a:lnSpc>
              <a:defRPr lang="ko-KR" altLang="en-US"/>
            </a:pPr>
            <a:r>
              <a:rPr lang="ko-KR" altLang="en-US" b="1">
                <a:solidFill>
                  <a:srgbClr val="0000ff"/>
                </a:solidFill>
                <a:latin typeface="+mn-ea"/>
              </a:rPr>
              <a:t>신뢰(</a:t>
            </a:r>
            <a:r>
              <a:rPr lang="en-US" altLang="ko-KR" b="1">
                <a:solidFill>
                  <a:srgbClr val="0000ff"/>
                </a:solidFill>
                <a:latin typeface="+mn-ea"/>
              </a:rPr>
              <a:t>trust)  +  </a:t>
            </a:r>
            <a:r>
              <a:rPr lang="ko-KR" altLang="en-US" b="1">
                <a:solidFill>
                  <a:srgbClr val="0000ff"/>
                </a:solidFill>
                <a:latin typeface="+mn-ea"/>
              </a:rPr>
              <a:t>분배정의(</a:t>
            </a:r>
            <a:r>
              <a:rPr lang="en-US" altLang="ko-KR" b="1">
                <a:solidFill>
                  <a:srgbClr val="0000ff"/>
                </a:solidFill>
                <a:latin typeface="+mn-ea"/>
              </a:rPr>
              <a:t>distributive justice) </a:t>
            </a:r>
            <a:r>
              <a:rPr lang="en-US" altLang="ko-KR" b="1">
                <a:solidFill>
                  <a:schemeClr val="tx1"/>
                </a:solidFill>
                <a:latin typeface="+mn-ea"/>
              </a:rPr>
              <a:t>&lt;Lewis, 1972&gt;</a:t>
            </a:r>
            <a:endParaRPr lang="en-US" altLang="ko-KR" b="1">
              <a:solidFill>
                <a:schemeClr val="tx1"/>
              </a:solidFill>
              <a:latin typeface="+mn-ea"/>
            </a:endParaRPr>
          </a:p>
        </p:txBody>
      </p:sp>
      <p:sp>
        <p:nvSpPr>
          <p:cNvPr id="3" name="직사각형 2"/>
          <p:cNvSpPr/>
          <p:nvPr/>
        </p:nvSpPr>
        <p:spPr>
          <a:xfrm>
            <a:off x="647564" y="2312876"/>
            <a:ext cx="1944216" cy="7920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 name="직사각형 4"/>
          <p:cNvSpPr/>
          <p:nvPr/>
        </p:nvSpPr>
        <p:spPr>
          <a:xfrm>
            <a:off x="647564" y="3248980"/>
            <a:ext cx="2808312" cy="7920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 name="직사각형 5"/>
          <p:cNvSpPr/>
          <p:nvPr/>
        </p:nvSpPr>
        <p:spPr>
          <a:xfrm>
            <a:off x="647564" y="4185084"/>
            <a:ext cx="2844316" cy="7920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cxnSp>
        <p:nvCxnSpPr>
          <p:cNvPr id="8" name="직선 연결선 7"/>
          <p:cNvCxnSpPr>
            <a:stCxn id="3" idx="3"/>
          </p:cNvCxnSpPr>
          <p:nvPr/>
        </p:nvCxnSpPr>
        <p:spPr>
          <a:xfrm>
            <a:off x="2591780" y="2708920"/>
            <a:ext cx="972108" cy="1467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42680" y="2532968"/>
            <a:ext cx="2130410" cy="367201"/>
          </a:xfrm>
          <a:prstGeom prst="rect">
            <a:avLst/>
          </a:prstGeom>
          <a:noFill/>
        </p:spPr>
        <p:txBody>
          <a:bodyPr wrap="none">
            <a:spAutoFit/>
          </a:bodyPr>
          <a:lstStyle/>
          <a:p>
            <a:pPr lvl="0">
              <a:defRPr lang="ko-KR" altLang="en-US"/>
            </a:pPr>
            <a:r>
              <a:rPr lang="ko-KR" altLang="en-US" b="1"/>
              <a:t>사회적 차원의 가치</a:t>
            </a:r>
            <a:endParaRPr lang="ko-KR" altLang="en-US" b="1"/>
          </a:p>
        </p:txBody>
      </p:sp>
      <p:cxnSp>
        <p:nvCxnSpPr>
          <p:cNvPr id="10" name="직선 연결선 9"/>
          <p:cNvCxnSpPr/>
          <p:nvPr/>
        </p:nvCxnSpPr>
        <p:spPr>
          <a:xfrm>
            <a:off x="3499704" y="3665984"/>
            <a:ext cx="1080120" cy="106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558616" y="3485964"/>
            <a:ext cx="2352724" cy="367660"/>
          </a:xfrm>
          <a:prstGeom prst="rect">
            <a:avLst/>
          </a:prstGeom>
          <a:noFill/>
        </p:spPr>
        <p:txBody>
          <a:bodyPr wrap="none">
            <a:spAutoFit/>
          </a:bodyPr>
          <a:lstStyle/>
          <a:p>
            <a:pPr lvl="0">
              <a:defRPr lang="ko-KR" altLang="en-US"/>
            </a:pPr>
            <a:r>
              <a:rPr lang="ko-KR" altLang="en-US" b="1"/>
              <a:t>대인관계 차원의 가치</a:t>
            </a:r>
            <a:endParaRPr lang="ko-KR" altLang="en-US" b="1"/>
          </a:p>
        </p:txBody>
      </p:sp>
      <p:cxnSp>
        <p:nvCxnSpPr>
          <p:cNvPr id="12" name="직선 연결선 11"/>
          <p:cNvCxnSpPr/>
          <p:nvPr/>
        </p:nvCxnSpPr>
        <p:spPr>
          <a:xfrm>
            <a:off x="3513088" y="4584536"/>
            <a:ext cx="1080120" cy="106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572000" y="4404516"/>
            <a:ext cx="3320414" cy="366745"/>
          </a:xfrm>
          <a:prstGeom prst="rect">
            <a:avLst/>
          </a:prstGeom>
          <a:noFill/>
        </p:spPr>
        <p:txBody>
          <a:bodyPr wrap="none">
            <a:spAutoFit/>
          </a:bodyPr>
          <a:lstStyle/>
          <a:p>
            <a:pPr lvl="0">
              <a:defRPr lang="ko-KR" altLang="en-US"/>
            </a:pPr>
            <a:r>
              <a:rPr lang="ko-KR" altLang="en-US" b="1"/>
              <a:t>사회복지사 개인적 차원의 가치</a:t>
            </a:r>
            <a:endParaRPr lang="ko-KR" altLang="en-US" b="1"/>
          </a:p>
        </p:txBody>
      </p:sp>
      <p:sp>
        <p:nvSpPr>
          <p:cNvPr id="1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52</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5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5552" y="725296"/>
            <a:ext cx="8136908" cy="5311648"/>
          </a:xfrm>
          <a:prstGeom prst="rect">
            <a:avLst/>
          </a:prstGeom>
        </p:spPr>
        <p:txBody>
          <a:bodyPr vert="horz" wrap="square" lIns="91439" tIns="45719" rIns="91439" bIns="45719" anchor="t">
            <a:spAutoFit/>
          </a:bodyPr>
          <a:lstStyle/>
          <a:p>
            <a:pPr>
              <a:defRPr lang="ko-KR" altLang="en-US"/>
            </a:pPr>
            <a:r>
              <a:rPr lang="ko-KR" altLang="en-US" b="1">
                <a:solidFill>
                  <a:srgbClr val="ff0000"/>
                </a:solidFill>
                <a:latin typeface="굴림"/>
              </a:rPr>
              <a:t>※ 전문직(</a:t>
            </a:r>
            <a:r>
              <a:rPr lang="en-US" altLang="ko-KR" b="1">
                <a:solidFill>
                  <a:srgbClr val="ff0000"/>
                </a:solidFill>
                <a:latin typeface="굴림"/>
              </a:rPr>
              <a:t>profession</a:t>
            </a:r>
            <a:r>
              <a:rPr lang="ko-KR" altLang="en-US" b="1">
                <a:solidFill>
                  <a:srgbClr val="ff0000"/>
                </a:solidFill>
                <a:latin typeface="굴림"/>
              </a:rPr>
              <a:t>)의 속성 </a:t>
            </a:r>
            <a:endParaRPr lang="ko-KR" altLang="en-US" b="1">
              <a:solidFill>
                <a:srgbClr val="ff0000"/>
              </a:solidFill>
              <a:latin typeface="굴림"/>
            </a:endParaRPr>
          </a:p>
          <a:p>
            <a:pPr>
              <a:defRPr lang="ko-KR" altLang="en-US"/>
            </a:pPr>
            <a:r>
              <a:rPr lang="en-US" altLang="ko-KR" b="1">
                <a:latin typeface="굴림"/>
              </a:rPr>
              <a:t>  「Greenwood, Attributes of a Profession. 1957」</a:t>
            </a:r>
            <a:endParaRPr lang="en-US" altLang="ko-KR" b="1">
              <a:latin typeface="굴림"/>
            </a:endParaRPr>
          </a:p>
          <a:p>
            <a:pPr>
              <a:defRPr lang="ko-KR" altLang="en-US"/>
            </a:pPr>
            <a:endParaRPr lang="en-US" altLang="ko-KR" sz="1300" b="1">
              <a:latin typeface="굴림"/>
            </a:endParaRPr>
          </a:p>
          <a:p>
            <a:pPr>
              <a:lnSpc>
                <a:spcPct val="120000"/>
              </a:lnSpc>
              <a:defRPr lang="ko-KR" altLang="en-US"/>
            </a:pPr>
            <a:r>
              <a:rPr lang="en-US" altLang="ko-KR" b="1">
                <a:solidFill>
                  <a:schemeClr val="tx1"/>
                </a:solidFill>
                <a:latin typeface="굴림"/>
              </a:rPr>
              <a:t> ①</a:t>
            </a:r>
            <a:r>
              <a:rPr lang="ko-KR" altLang="en-US" b="1">
                <a:solidFill>
                  <a:schemeClr val="tx1"/>
                </a:solidFill>
                <a:latin typeface="굴림"/>
              </a:rPr>
              <a:t> </a:t>
            </a:r>
            <a:r>
              <a:rPr lang="ko-KR" altLang="en-US" b="1">
                <a:solidFill>
                  <a:srgbClr val="0000ff"/>
                </a:solidFill>
                <a:latin typeface="굴림"/>
              </a:rPr>
              <a:t>조직적인 이론체계(</a:t>
            </a:r>
            <a:r>
              <a:rPr lang="en-US" altLang="ko-KR" b="1">
                <a:solidFill>
                  <a:srgbClr val="0000ff"/>
                </a:solidFill>
                <a:latin typeface="굴림"/>
              </a:rPr>
              <a:t>systematic body of theory) </a:t>
            </a:r>
            <a:r>
              <a:rPr lang="ko-KR" altLang="en-US" b="1">
                <a:solidFill>
                  <a:schemeClr val="tx1"/>
                </a:solidFill>
                <a:latin typeface="굴림"/>
              </a:rPr>
              <a:t>: 전문성</a:t>
            </a:r>
            <a:endParaRPr lang="ko-KR" altLang="en-US" b="1">
              <a:solidFill>
                <a:schemeClr val="tx1"/>
              </a:solidFill>
              <a:latin typeface="굴림"/>
            </a:endParaRPr>
          </a:p>
          <a:p>
            <a:pPr>
              <a:lnSpc>
                <a:spcPct val="120000"/>
              </a:lnSpc>
              <a:defRPr lang="ko-KR" altLang="en-US"/>
            </a:pPr>
            <a:endParaRPr lang="ko-KR" altLang="en-US" sz="1200" b="1">
              <a:solidFill>
                <a:schemeClr val="tx1"/>
              </a:solidFill>
              <a:latin typeface="굴림"/>
            </a:endParaRPr>
          </a:p>
          <a:p>
            <a:pPr>
              <a:lnSpc>
                <a:spcPct val="120000"/>
              </a:lnSpc>
              <a:defRPr lang="ko-KR" altLang="en-US"/>
            </a:pPr>
            <a:r>
              <a:rPr lang="ko-KR" altLang="en-US" b="1">
                <a:solidFill>
                  <a:schemeClr val="tx1"/>
                </a:solidFill>
                <a:latin typeface="굴림"/>
              </a:rPr>
              <a:t> ② </a:t>
            </a:r>
            <a:r>
              <a:rPr lang="ko-KR" altLang="en-US" b="1">
                <a:solidFill>
                  <a:srgbClr val="0000ff"/>
                </a:solidFill>
                <a:latin typeface="굴림"/>
              </a:rPr>
              <a:t>전문직업의 권위(</a:t>
            </a:r>
            <a:r>
              <a:rPr lang="en-US" altLang="ko-KR" b="1">
                <a:solidFill>
                  <a:srgbClr val="0000ff"/>
                </a:solidFill>
                <a:latin typeface="굴림"/>
              </a:rPr>
              <a:t>professional authority</a:t>
            </a:r>
            <a:r>
              <a:rPr lang="ko-KR" altLang="en-US" b="1">
                <a:solidFill>
                  <a:srgbClr val="0000ff"/>
                </a:solidFill>
                <a:latin typeface="굴림"/>
              </a:rPr>
              <a:t>)</a:t>
            </a:r>
            <a:endParaRPr lang="ko-KR" altLang="en-US" b="1">
              <a:solidFill>
                <a:srgbClr val="0000ff"/>
              </a:solidFill>
              <a:latin typeface="굴림"/>
            </a:endParaRPr>
          </a:p>
          <a:p>
            <a:pPr>
              <a:lnSpc>
                <a:spcPct val="120000"/>
              </a:lnSpc>
              <a:defRPr lang="ko-KR" altLang="en-US"/>
            </a:pPr>
            <a:r>
              <a:rPr lang="ko-KR" altLang="en-US" b="1">
                <a:solidFill>
                  <a:schemeClr val="tx1"/>
                </a:solidFill>
                <a:latin typeface="굴림"/>
              </a:rPr>
              <a:t>    </a:t>
            </a:r>
            <a:r>
              <a:rPr lang="en-US" altLang="ko-KR" b="1">
                <a:solidFill>
                  <a:schemeClr val="tx1"/>
                </a:solidFill>
                <a:latin typeface="굴림"/>
              </a:rPr>
              <a:t> : client</a:t>
            </a:r>
            <a:r>
              <a:rPr lang="ko-KR" altLang="en-US" b="1">
                <a:solidFill>
                  <a:schemeClr val="tx1"/>
                </a:solidFill>
                <a:latin typeface="굴림"/>
              </a:rPr>
              <a:t>가 인정하는 권위 - 교육, 전문적 관계, 서비스</a:t>
            </a:r>
            <a:endParaRPr lang="ko-KR" altLang="en-US" b="1">
              <a:solidFill>
                <a:schemeClr val="tx1"/>
              </a:solidFill>
              <a:latin typeface="굴림"/>
            </a:endParaRPr>
          </a:p>
          <a:p>
            <a:pPr>
              <a:lnSpc>
                <a:spcPct val="120000"/>
              </a:lnSpc>
              <a:defRPr lang="ko-KR" altLang="en-US"/>
            </a:pPr>
            <a:endParaRPr lang="ko-KR" altLang="en-US" sz="1200" b="1">
              <a:solidFill>
                <a:schemeClr val="tx1"/>
              </a:solidFill>
              <a:latin typeface="굴림"/>
            </a:endParaRPr>
          </a:p>
          <a:p>
            <a:pPr>
              <a:lnSpc>
                <a:spcPct val="120000"/>
              </a:lnSpc>
              <a:defRPr lang="ko-KR" altLang="en-US"/>
            </a:pPr>
            <a:r>
              <a:rPr lang="ko-KR" altLang="en-US" b="1">
                <a:solidFill>
                  <a:schemeClr val="tx1"/>
                </a:solidFill>
                <a:latin typeface="굴림"/>
              </a:rPr>
              <a:t> ③ </a:t>
            </a:r>
            <a:r>
              <a:rPr lang="ko-KR" altLang="en-US" b="1">
                <a:solidFill>
                  <a:srgbClr val="0000ff"/>
                </a:solidFill>
                <a:latin typeface="굴림"/>
              </a:rPr>
              <a:t>지역사회의 인정 (</a:t>
            </a:r>
            <a:r>
              <a:rPr lang="en-US" altLang="ko-KR" b="1">
                <a:solidFill>
                  <a:srgbClr val="0000ff"/>
                </a:solidFill>
                <a:latin typeface="굴림"/>
              </a:rPr>
              <a:t>community sanction) </a:t>
            </a:r>
            <a:endParaRPr lang="en-US" altLang="ko-KR" b="1">
              <a:solidFill>
                <a:srgbClr val="0000ff"/>
              </a:solidFill>
              <a:latin typeface="굴림"/>
            </a:endParaRPr>
          </a:p>
          <a:p>
            <a:pPr>
              <a:lnSpc>
                <a:spcPct val="120000"/>
              </a:lnSpc>
              <a:defRPr lang="ko-KR" altLang="en-US"/>
            </a:pPr>
            <a:r>
              <a:rPr lang="ko-KR" altLang="en-US" b="1">
                <a:solidFill>
                  <a:schemeClr val="tx1"/>
                </a:solidFill>
                <a:latin typeface="굴림"/>
              </a:rPr>
              <a:t>     </a:t>
            </a:r>
            <a:r>
              <a:rPr lang="en-US" altLang="ko-KR" b="1">
                <a:solidFill>
                  <a:schemeClr val="tx1"/>
                </a:solidFill>
                <a:latin typeface="굴림"/>
              </a:rPr>
              <a:t>: </a:t>
            </a:r>
            <a:r>
              <a:rPr lang="ko-KR" altLang="en-US" b="1">
                <a:solidFill>
                  <a:schemeClr val="tx1"/>
                </a:solidFill>
                <a:latin typeface="굴림"/>
              </a:rPr>
              <a:t>활동을 위한 지역사회의 재가</a:t>
            </a:r>
            <a:endParaRPr lang="ko-KR" altLang="en-US" b="1">
              <a:solidFill>
                <a:schemeClr val="tx1"/>
              </a:solidFill>
              <a:latin typeface="굴림"/>
            </a:endParaRPr>
          </a:p>
          <a:p>
            <a:pPr>
              <a:lnSpc>
                <a:spcPct val="120000"/>
              </a:lnSpc>
              <a:defRPr lang="ko-KR" altLang="en-US"/>
            </a:pPr>
            <a:endParaRPr lang="ko-KR" altLang="en-US" sz="1100" b="1">
              <a:solidFill>
                <a:schemeClr val="tx1"/>
              </a:solidFill>
              <a:latin typeface="굴림"/>
            </a:endParaRPr>
          </a:p>
          <a:p>
            <a:pPr>
              <a:lnSpc>
                <a:spcPct val="120000"/>
              </a:lnSpc>
              <a:defRPr lang="ko-KR" altLang="en-US"/>
            </a:pPr>
            <a:r>
              <a:rPr lang="ko-KR" altLang="en-US" b="1">
                <a:solidFill>
                  <a:schemeClr val="tx1"/>
                </a:solidFill>
                <a:latin typeface="굴림"/>
              </a:rPr>
              <a:t> ④ </a:t>
            </a:r>
            <a:r>
              <a:rPr lang="ko-KR" altLang="en-US" b="1">
                <a:solidFill>
                  <a:srgbClr val="0000ff"/>
                </a:solidFill>
                <a:latin typeface="굴림"/>
              </a:rPr>
              <a:t>전문직의 윤리강령 (</a:t>
            </a:r>
            <a:r>
              <a:rPr lang="en-US" altLang="ko-KR" b="1">
                <a:solidFill>
                  <a:srgbClr val="0000ff"/>
                </a:solidFill>
                <a:latin typeface="굴림"/>
              </a:rPr>
              <a:t>professional code of ethics)</a:t>
            </a:r>
            <a:endParaRPr lang="en-US" altLang="ko-KR" b="1">
              <a:solidFill>
                <a:srgbClr val="0000ff"/>
              </a:solidFill>
              <a:latin typeface="굴림"/>
            </a:endParaRPr>
          </a:p>
          <a:p>
            <a:pPr>
              <a:lnSpc>
                <a:spcPct val="120000"/>
              </a:lnSpc>
              <a:defRPr lang="ko-KR" altLang="en-US"/>
            </a:pPr>
            <a:r>
              <a:rPr lang="en-US" altLang="ko-KR" b="1">
                <a:solidFill>
                  <a:schemeClr val="tx1"/>
                </a:solidFill>
                <a:latin typeface="굴림"/>
              </a:rPr>
              <a:t>     : </a:t>
            </a:r>
            <a:r>
              <a:rPr lang="ko-KR" altLang="en-US" b="1">
                <a:solidFill>
                  <a:schemeClr val="tx1"/>
                </a:solidFill>
                <a:latin typeface="굴림"/>
              </a:rPr>
              <a:t>이타적, 공중을 위한 이익 추구    </a:t>
            </a:r>
            <a:endParaRPr lang="ko-KR" altLang="en-US" b="1">
              <a:solidFill>
                <a:schemeClr val="tx1"/>
              </a:solidFill>
              <a:latin typeface="굴림"/>
            </a:endParaRPr>
          </a:p>
          <a:p>
            <a:pPr>
              <a:lnSpc>
                <a:spcPct val="120000"/>
              </a:lnSpc>
              <a:defRPr lang="ko-KR" altLang="en-US"/>
            </a:pPr>
            <a:endParaRPr lang="ko-KR" altLang="en-US" sz="1200" b="1">
              <a:solidFill>
                <a:schemeClr val="tx1"/>
              </a:solidFill>
              <a:latin typeface="굴림"/>
            </a:endParaRPr>
          </a:p>
          <a:p>
            <a:pPr>
              <a:lnSpc>
                <a:spcPct val="120000"/>
              </a:lnSpc>
              <a:defRPr lang="ko-KR" altLang="en-US"/>
            </a:pPr>
            <a:r>
              <a:rPr lang="ko-KR" altLang="en-US" b="1">
                <a:solidFill>
                  <a:schemeClr val="tx1"/>
                </a:solidFill>
                <a:latin typeface="굴림"/>
              </a:rPr>
              <a:t> ⑤ </a:t>
            </a:r>
            <a:r>
              <a:rPr lang="ko-KR" altLang="en-US" b="1">
                <a:solidFill>
                  <a:srgbClr val="0000ff"/>
                </a:solidFill>
                <a:latin typeface="굴림"/>
              </a:rPr>
              <a:t>전문직업의 문화 (</a:t>
            </a:r>
            <a:r>
              <a:rPr lang="en-US" altLang="ko-KR" b="1">
                <a:solidFill>
                  <a:srgbClr val="0000ff"/>
                </a:solidFill>
                <a:latin typeface="굴림"/>
              </a:rPr>
              <a:t>professional culture) </a:t>
            </a:r>
            <a:endParaRPr lang="en-US" altLang="ko-KR" b="1">
              <a:solidFill>
                <a:srgbClr val="0000ff"/>
              </a:solidFill>
              <a:latin typeface="굴림"/>
            </a:endParaRPr>
          </a:p>
          <a:p>
            <a:pPr>
              <a:lnSpc>
                <a:spcPct val="120000"/>
              </a:lnSpc>
              <a:defRPr lang="ko-KR" altLang="en-US"/>
            </a:pPr>
            <a:r>
              <a:rPr lang="en-US" altLang="ko-KR" b="1">
                <a:solidFill>
                  <a:schemeClr val="tx1"/>
                </a:solidFill>
                <a:latin typeface="굴림"/>
              </a:rPr>
              <a:t>     : </a:t>
            </a:r>
            <a:r>
              <a:rPr lang="ko-KR" altLang="en-US" b="1">
                <a:solidFill>
                  <a:schemeClr val="tx1"/>
                </a:solidFill>
                <a:latin typeface="굴림"/>
              </a:rPr>
              <a:t>전문적 가치, 규범, 상징 등으로 구성</a:t>
            </a:r>
            <a:endParaRPr lang="ko-KR" altLang="en-US" b="1">
              <a:solidFill>
                <a:schemeClr val="tx1"/>
              </a:solidFill>
              <a:latin typeface="굴림"/>
            </a:endParaRPr>
          </a:p>
          <a:p>
            <a:pPr>
              <a:lnSpc>
                <a:spcPct val="120000"/>
              </a:lnSpc>
              <a:defRPr lang="ko-KR" altLang="en-US"/>
            </a:pPr>
            <a:r>
              <a:rPr lang="ko-KR" altLang="en-US" b="1">
                <a:solidFill>
                  <a:schemeClr val="tx1"/>
                </a:solidFill>
                <a:latin typeface="굴림"/>
              </a:rPr>
              <a:t>      → 전문가 양성, 동료의식 고취, 집단이익 추구 등의 역할 수행</a:t>
            </a:r>
            <a:endParaRPr lang="ko-KR" altLang="en-US" b="1">
              <a:solidFill>
                <a:schemeClr val="tx1"/>
              </a:solidFill>
              <a:latin typeface="굴림"/>
            </a:endParaRPr>
          </a:p>
          <a:p>
            <a:pPr>
              <a:lnSpc>
                <a:spcPct val="120000"/>
              </a:lnSpc>
              <a:defRPr lang="ko-KR" altLang="en-US"/>
            </a:pPr>
            <a:r>
              <a:rPr lang="ko-KR" altLang="en-US" b="1">
                <a:solidFill>
                  <a:schemeClr val="tx1"/>
                </a:solidFill>
                <a:latin typeface="굴림"/>
              </a:rPr>
              <a:t>      =&gt; 사회적 역할의 상호작용이 전문적 문화를 형성</a:t>
            </a:r>
            <a:endParaRPr lang="ko-KR" altLang="en-US" b="1">
              <a:solidFill>
                <a:schemeClr val="tx1"/>
              </a:solidFill>
              <a:latin typeface="굴림"/>
            </a:endParaRPr>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5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1" y="476672"/>
            <a:ext cx="7704857" cy="5531698"/>
          </a:xfrm>
          <a:prstGeom prst="rect">
            <a:avLst/>
          </a:prstGeom>
          <a:noFill/>
        </p:spPr>
        <p:txBody>
          <a:bodyPr wrap="square">
            <a:spAutoFit/>
          </a:bodyPr>
          <a:lstStyle/>
          <a:p>
            <a:pPr>
              <a:lnSpc>
                <a:spcPct val="150000"/>
              </a:lnSpc>
              <a:defRPr lang="ko-KR" altLang="en-US"/>
            </a:pPr>
            <a:r>
              <a:rPr lang="en-US" altLang="ko-KR" sz="2000" b="1">
                <a:latin typeface="+mn-ea"/>
              </a:rPr>
              <a:t>(3) </a:t>
            </a:r>
            <a:r>
              <a:rPr lang="ko-KR" altLang="en-US" sz="2000" b="1">
                <a:latin typeface="+mn-ea"/>
              </a:rPr>
              <a:t>사회복지 가치의</a:t>
            </a:r>
            <a:r>
              <a:rPr lang="en-US" altLang="ko-KR" sz="2000" b="1">
                <a:latin typeface="+mn-ea"/>
              </a:rPr>
              <a:t> </a:t>
            </a:r>
            <a:r>
              <a:rPr lang="ko-KR" altLang="en-US" sz="2000" b="1">
                <a:latin typeface="+mn-ea"/>
              </a:rPr>
              <a:t>중요성</a:t>
            </a:r>
            <a:endParaRPr lang="ko-KR" altLang="en-US" sz="2000" b="1">
              <a:latin typeface="+mn-ea"/>
            </a:endParaRPr>
          </a:p>
          <a:p>
            <a:pPr>
              <a:lnSpc>
                <a:spcPct val="150000"/>
              </a:lnSpc>
              <a:defRPr lang="ko-KR" altLang="en-US"/>
            </a:pPr>
            <a:r>
              <a:rPr lang="en-US" altLang="ko-KR" b="1">
                <a:latin typeface="+mn-ea"/>
              </a:rPr>
              <a:t>- </a:t>
            </a:r>
            <a:r>
              <a:rPr lang="ko-KR" altLang="en-US" b="1">
                <a:latin typeface="+mn-ea"/>
              </a:rPr>
              <a:t>사회복지실천과정에서는 언제나 사회복지의 핵심가치</a:t>
            </a:r>
            <a:r>
              <a:rPr lang="en-US" altLang="ko-KR" b="1">
                <a:latin typeface="+mn-ea"/>
              </a:rPr>
              <a:t>(core value)</a:t>
            </a:r>
            <a:r>
              <a:rPr lang="ko-KR" altLang="en-US" b="1">
                <a:latin typeface="+mn-ea"/>
              </a:rPr>
              <a:t>가 그 기반이 되며</a:t>
            </a:r>
            <a:r>
              <a:rPr lang="en-US" altLang="ko-KR" b="1">
                <a:latin typeface="+mn-ea"/>
              </a:rPr>
              <a:t>, </a:t>
            </a:r>
            <a:r>
              <a:rPr lang="ko-KR" altLang="en-US" b="1">
                <a:latin typeface="+mn-ea"/>
              </a:rPr>
              <a:t>기준과 원칙이 된다</a:t>
            </a:r>
            <a:r>
              <a:rPr lang="en-US" altLang="ko-KR" b="1">
                <a:latin typeface="+mn-ea"/>
              </a:rPr>
              <a:t>.</a:t>
            </a:r>
            <a:endParaRPr lang="en-US" altLang="ko-KR" b="1">
              <a:latin typeface="+mn-ea"/>
            </a:endParaRPr>
          </a:p>
          <a:p>
            <a:pPr>
              <a:lnSpc>
                <a:spcPct val="150000"/>
              </a:lnSpc>
              <a:defRPr lang="ko-KR" altLang="en-US"/>
            </a:pPr>
            <a:endParaRPr lang="en-US" altLang="ko-KR" sz="500" b="1">
              <a:latin typeface="+mn-ea"/>
            </a:endParaRPr>
          </a:p>
          <a:p>
            <a:pPr>
              <a:lnSpc>
                <a:spcPct val="150000"/>
              </a:lnSpc>
              <a:defRPr lang="ko-KR" altLang="en-US"/>
            </a:pPr>
            <a:r>
              <a:rPr lang="en-US" altLang="ko-KR" b="1">
                <a:latin typeface="+mn-ea"/>
              </a:rPr>
              <a:t>◦ “</a:t>
            </a:r>
            <a:r>
              <a:rPr lang="ko-KR" altLang="en-US" b="1">
                <a:latin typeface="+mn-ea"/>
              </a:rPr>
              <a:t>가치가 없는 사회복지실천은 사회복지실천이 아니며</a:t>
            </a:r>
            <a:r>
              <a:rPr lang="en-US" altLang="ko-KR" b="1">
                <a:latin typeface="+mn-ea"/>
              </a:rPr>
              <a:t>, </a:t>
            </a:r>
            <a:r>
              <a:rPr lang="ko-KR" altLang="en-US" b="1">
                <a:latin typeface="+mn-ea"/>
              </a:rPr>
              <a:t>가치야말로 </a:t>
            </a:r>
            <a:r>
              <a:rPr lang="ko-KR" altLang="en-US" b="1" spc="95">
                <a:latin typeface="+mn-ea"/>
              </a:rPr>
              <a:t>사회복지전문직을</a:t>
            </a:r>
            <a:r>
              <a:rPr lang="ko-KR" altLang="en-US" b="1">
                <a:latin typeface="+mn-ea"/>
              </a:rPr>
              <a:t> 다른 것과 구별짓게 해주고</a:t>
            </a:r>
            <a:r>
              <a:rPr lang="en-US" altLang="ko-KR" b="1">
                <a:latin typeface="+mn-ea"/>
              </a:rPr>
              <a:t>, </a:t>
            </a:r>
            <a:r>
              <a:rPr lang="ko-KR" altLang="en-US" b="1">
                <a:latin typeface="+mn-ea"/>
              </a:rPr>
              <a:t>실천과 교육연구를 안내하는 </a:t>
            </a:r>
            <a:endParaRPr lang="ko-KR" altLang="en-US" b="1">
              <a:latin typeface="+mn-ea"/>
            </a:endParaRPr>
          </a:p>
          <a:p>
            <a:pPr>
              <a:lnSpc>
                <a:spcPct val="150000"/>
              </a:lnSpc>
              <a:defRPr lang="ko-KR" altLang="en-US"/>
            </a:pPr>
            <a:r>
              <a:rPr lang="ko-KR" altLang="en-US" b="1">
                <a:latin typeface="+mn-ea"/>
              </a:rPr>
              <a:t>가이드</a:t>
            </a:r>
            <a:r>
              <a:rPr lang="en-US" altLang="ko-KR" b="1">
                <a:latin typeface="+mn-ea"/>
              </a:rPr>
              <a:t>”(Bismen, 2001).</a:t>
            </a:r>
            <a:endParaRPr lang="en-US" altLang="ko-KR" b="1">
              <a:latin typeface="+mn-ea"/>
            </a:endParaRPr>
          </a:p>
          <a:p>
            <a:pPr>
              <a:lnSpc>
                <a:spcPct val="150000"/>
              </a:lnSpc>
              <a:defRPr lang="ko-KR" altLang="en-US"/>
            </a:pPr>
            <a:endParaRPr lang="en-US" altLang="ko-KR" sz="500" b="1">
              <a:latin typeface="+mn-ea"/>
            </a:endParaRPr>
          </a:p>
          <a:p>
            <a:pPr>
              <a:lnSpc>
                <a:spcPct val="150000"/>
              </a:lnSpc>
              <a:defRPr lang="ko-KR" altLang="en-US"/>
            </a:pPr>
            <a:r>
              <a:rPr lang="en-US" altLang="ko-KR" b="1">
                <a:latin typeface="+mn-ea"/>
              </a:rPr>
              <a:t>◦ “</a:t>
            </a:r>
            <a:r>
              <a:rPr lang="ko-KR" altLang="en-US" b="1">
                <a:latin typeface="+mn-ea"/>
              </a:rPr>
              <a:t>사회복지사는</a:t>
            </a:r>
            <a:r>
              <a:rPr lang="en-US" altLang="ko-KR" b="1">
                <a:latin typeface="+mn-ea"/>
              </a:rPr>
              <a:t> </a:t>
            </a:r>
            <a:r>
              <a:rPr lang="ko-KR" altLang="en-US" b="1">
                <a:latin typeface="+mn-ea"/>
              </a:rPr>
              <a:t>가치에 둘러쌓인 사람들</a:t>
            </a:r>
            <a:r>
              <a:rPr lang="en-US" altLang="ko-KR" b="1">
                <a:latin typeface="+mn-ea"/>
              </a:rPr>
              <a:t>”(Goldstein, 1973).</a:t>
            </a:r>
            <a:endParaRPr lang="en-US" altLang="ko-KR" b="1">
              <a:latin typeface="+mn-ea"/>
            </a:endParaRPr>
          </a:p>
          <a:p>
            <a:pPr>
              <a:lnSpc>
                <a:spcPct val="150000"/>
              </a:lnSpc>
              <a:defRPr lang="ko-KR" altLang="en-US"/>
            </a:pPr>
            <a:endParaRPr lang="en-US" altLang="ko-KR" sz="500" b="1">
              <a:latin typeface="+mn-ea"/>
            </a:endParaRPr>
          </a:p>
          <a:p>
            <a:pPr>
              <a:lnSpc>
                <a:spcPct val="150000"/>
              </a:lnSpc>
              <a:defRPr lang="ko-KR" altLang="en-US"/>
            </a:pPr>
            <a:r>
              <a:rPr lang="en-US" altLang="ko-KR" b="1">
                <a:latin typeface="+mn-ea"/>
              </a:rPr>
              <a:t>◦ “</a:t>
            </a:r>
            <a:r>
              <a:rPr lang="ko-KR" altLang="en-US" b="1">
                <a:latin typeface="+mn-ea"/>
              </a:rPr>
              <a:t>아마도</a:t>
            </a:r>
            <a:r>
              <a:rPr lang="en-US" altLang="ko-KR" b="1">
                <a:latin typeface="+mn-ea"/>
              </a:rPr>
              <a:t> </a:t>
            </a:r>
            <a:r>
              <a:rPr lang="ko-KR" altLang="en-US" b="1">
                <a:latin typeface="+mn-ea"/>
              </a:rPr>
              <a:t>철학을 제외하면 사회복지전문직만큼 가치의 문제에 깊이 관심을 갖는 전문직은 없을 것이다</a:t>
            </a:r>
            <a:r>
              <a:rPr lang="en-US" altLang="ko-KR" b="1">
                <a:latin typeface="+mn-ea"/>
              </a:rPr>
              <a:t>”(Brown, 1968).</a:t>
            </a:r>
            <a:endParaRPr lang="en-US" altLang="ko-KR" b="1">
              <a:latin typeface="+mn-ea"/>
            </a:endParaRPr>
          </a:p>
          <a:p>
            <a:pPr>
              <a:lnSpc>
                <a:spcPct val="150000"/>
              </a:lnSpc>
              <a:defRPr lang="ko-KR" altLang="en-US"/>
            </a:pPr>
            <a:endParaRPr lang="en-US" altLang="ko-KR" sz="500" b="1">
              <a:latin typeface="+mn-ea"/>
            </a:endParaRPr>
          </a:p>
          <a:p>
            <a:pPr>
              <a:lnSpc>
                <a:spcPct val="150000"/>
              </a:lnSpc>
              <a:defRPr lang="ko-KR" altLang="en-US"/>
            </a:pPr>
            <a:r>
              <a:rPr lang="en-US" altLang="ko-KR" b="1">
                <a:latin typeface="+mn-ea"/>
              </a:rPr>
              <a:t>- </a:t>
            </a:r>
            <a:r>
              <a:rPr lang="ko-KR" altLang="en-US" b="1">
                <a:solidFill>
                  <a:srgbClr val="0000ff"/>
                </a:solidFill>
                <a:latin typeface="+mn-ea"/>
              </a:rPr>
              <a:t>사회복지실천을 포괄한 사회복지학 자체가 가치학문이며</a:t>
            </a:r>
            <a:r>
              <a:rPr lang="en-US" altLang="ko-KR" b="1">
                <a:solidFill>
                  <a:srgbClr val="0000ff"/>
                </a:solidFill>
                <a:latin typeface="+mn-ea"/>
              </a:rPr>
              <a:t>, </a:t>
            </a:r>
            <a:r>
              <a:rPr lang="ko-KR" altLang="en-US" b="1">
                <a:solidFill>
                  <a:srgbClr val="0000ff"/>
                </a:solidFill>
                <a:latin typeface="+mn-ea"/>
              </a:rPr>
              <a:t>규범학문이다</a:t>
            </a:r>
            <a:r>
              <a:rPr lang="en-US" altLang="ko-KR" b="1">
                <a:solidFill>
                  <a:srgbClr val="0000ff"/>
                </a:solidFill>
                <a:latin typeface="+mn-ea"/>
              </a:rPr>
              <a:t>. </a:t>
            </a:r>
            <a:r>
              <a:rPr lang="ko-KR" altLang="en-US" b="1">
                <a:solidFill>
                  <a:srgbClr val="0000ff"/>
                </a:solidFill>
                <a:latin typeface="+mn-ea"/>
              </a:rPr>
              <a:t>따라서</a:t>
            </a:r>
            <a:r>
              <a:rPr lang="en-US" altLang="ko-KR" b="1">
                <a:solidFill>
                  <a:srgbClr val="0000ff"/>
                </a:solidFill>
                <a:latin typeface="+mn-ea"/>
              </a:rPr>
              <a:t> </a:t>
            </a:r>
            <a:r>
              <a:rPr lang="ko-KR" altLang="en-US" b="1">
                <a:solidFill>
                  <a:srgbClr val="0000ff"/>
                </a:solidFill>
                <a:latin typeface="+mn-ea"/>
              </a:rPr>
              <a:t>사회복지실천은 가치를 기반으로 동기화와 기능화가 이루어지기 때문에 사회복지에서 가치 개념의 중요성은 높이 평가된다</a:t>
            </a:r>
            <a:r>
              <a:rPr lang="en-US" altLang="ko-KR" b="1">
                <a:solidFill>
                  <a:srgbClr val="0000ff"/>
                </a:solidFill>
                <a:latin typeface="+mn-ea"/>
              </a:rPr>
              <a:t>.</a:t>
            </a:r>
            <a:endParaRPr lang="en-US" altLang="ko-KR" b="1">
              <a:solidFill>
                <a:srgbClr val="0000ff"/>
              </a:solidFill>
              <a:latin typeface="+mn-ea"/>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54</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5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1540" y="549841"/>
            <a:ext cx="3116334" cy="419804"/>
          </a:xfrm>
          <a:prstGeom prst="rect">
            <a:avLst/>
          </a:prstGeom>
          <a:noFill/>
        </p:spPr>
        <p:txBody>
          <a:bodyPr wrap="none">
            <a:spAutoFit/>
          </a:bodyPr>
          <a:lstStyle/>
          <a:p>
            <a:pPr lvl="0">
              <a:defRPr lang="ko-KR" altLang="en-US"/>
            </a:pPr>
            <a:r>
              <a:rPr lang="en-US" altLang="ko-KR" sz="2200" b="1">
                <a:latin typeface="HY둥근고딕B"/>
                <a:ea typeface="HY둥근고딕B"/>
              </a:rPr>
              <a:t>2) </a:t>
            </a:r>
            <a:r>
              <a:rPr lang="ko-KR" altLang="en-US" sz="2200" b="1">
                <a:latin typeface="HY둥근고딕B"/>
                <a:ea typeface="HY둥근고딕B"/>
              </a:rPr>
              <a:t>사회복지 사상과 이념</a:t>
            </a:r>
            <a:endParaRPr lang="ko-KR" altLang="en-US" sz="2200" b="1">
              <a:latin typeface="HY둥근고딕B"/>
              <a:ea typeface="HY둥근고딕B"/>
            </a:endParaRPr>
          </a:p>
        </p:txBody>
      </p:sp>
      <p:sp>
        <p:nvSpPr>
          <p:cNvPr id="5" name="TextBox 4"/>
          <p:cNvSpPr txBox="1"/>
          <p:nvPr/>
        </p:nvSpPr>
        <p:spPr>
          <a:xfrm>
            <a:off x="647564" y="1052736"/>
            <a:ext cx="3849573" cy="395255"/>
          </a:xfrm>
          <a:prstGeom prst="rect">
            <a:avLst/>
          </a:prstGeom>
          <a:noFill/>
        </p:spPr>
        <p:txBody>
          <a:bodyPr wrap="none">
            <a:spAutoFit/>
          </a:bodyPr>
          <a:lstStyle/>
          <a:p>
            <a:pPr lvl="0">
              <a:defRPr lang="ko-KR" altLang="en-US"/>
            </a:pPr>
            <a:r>
              <a:rPr lang="en-US" altLang="ko-KR" sz="2000" b="1">
                <a:latin typeface="+mn-ea"/>
              </a:rPr>
              <a:t>1) </a:t>
            </a:r>
            <a:r>
              <a:rPr lang="ko-KR" altLang="en-US" sz="2000" b="1">
                <a:latin typeface="+mn-ea"/>
              </a:rPr>
              <a:t>사회복지의 사상적 원천</a:t>
            </a:r>
            <a:r>
              <a:rPr lang="en-US" altLang="ko-KR" sz="2000" b="1">
                <a:latin typeface="+mn-ea"/>
              </a:rPr>
              <a:t>(</a:t>
            </a:r>
            <a:r>
              <a:rPr lang="ko-KR" altLang="en-US" sz="2000" b="1">
                <a:latin typeface="+mn-ea"/>
              </a:rPr>
              <a:t>源泉</a:t>
            </a:r>
            <a:r>
              <a:rPr lang="en-US" altLang="ko-KR" sz="2000" b="1">
                <a:latin typeface="+mn-ea"/>
              </a:rPr>
              <a:t>)</a:t>
            </a:r>
            <a:endParaRPr lang="en-US" altLang="ko-KR" sz="2000" b="1">
              <a:latin typeface="+mn-ea"/>
            </a:endParaRPr>
          </a:p>
        </p:txBody>
      </p:sp>
      <p:sp>
        <p:nvSpPr>
          <p:cNvPr id="6" name="TextBox 5"/>
          <p:cNvSpPr txBox="1"/>
          <p:nvPr/>
        </p:nvSpPr>
        <p:spPr>
          <a:xfrm>
            <a:off x="863591" y="1441373"/>
            <a:ext cx="6592770" cy="367447"/>
          </a:xfrm>
          <a:prstGeom prst="rect">
            <a:avLst/>
          </a:prstGeom>
          <a:noFill/>
        </p:spPr>
        <p:txBody>
          <a:bodyPr vert="horz" wrap="none" lIns="91438" tIns="45718" rIns="91438" bIns="45718" anchor="t">
            <a:spAutoFit/>
          </a:bodyPr>
          <a:lstStyle/>
          <a:p>
            <a:pPr lvl="0">
              <a:defRPr lang="ko-KR" altLang="en-US"/>
            </a:pPr>
            <a:r>
              <a:rPr lang="ko-KR" altLang="en-US" b="1">
                <a:solidFill>
                  <a:srgbClr val="0000ff"/>
                </a:solidFill>
                <a:latin typeface="+mn-ea"/>
              </a:rPr>
              <a:t>기독교의 慈善思想</a:t>
            </a:r>
            <a:r>
              <a:rPr lang="ko-KR" altLang="en-US" b="1">
                <a:solidFill>
                  <a:srgbClr val="c00000"/>
                </a:solidFill>
                <a:latin typeface="+mn-ea"/>
              </a:rPr>
              <a:t> </a:t>
            </a:r>
            <a:r>
              <a:rPr lang="en-US" altLang="ko-KR" b="1">
                <a:solidFill>
                  <a:srgbClr val="1b1760"/>
                </a:solidFill>
                <a:latin typeface="+mn-ea"/>
              </a:rPr>
              <a:t>: </a:t>
            </a:r>
            <a:r>
              <a:rPr lang="ko-KR" altLang="en-US" b="1" u="sng">
                <a:solidFill>
                  <a:srgbClr val="1b1760"/>
                </a:solidFill>
                <a:uFill>
                  <a:solidFill>
                    <a:srgbClr val="ff0000"/>
                  </a:solidFill>
                </a:uFill>
                <a:latin typeface="+mn-ea"/>
              </a:rPr>
              <a:t>愛德</a:t>
            </a:r>
            <a:r>
              <a:rPr lang="en-US" altLang="ko-KR" b="1" u="sng">
                <a:solidFill>
                  <a:srgbClr val="1b1760"/>
                </a:solidFill>
                <a:uFill>
                  <a:solidFill>
                    <a:srgbClr val="ff0000"/>
                  </a:solidFill>
                </a:uFill>
                <a:latin typeface="+mn-ea"/>
              </a:rPr>
              <a:t>(caritas), </a:t>
            </a:r>
            <a:r>
              <a:rPr lang="ko-KR" altLang="en-US" b="1" u="sng">
                <a:solidFill>
                  <a:srgbClr val="1b1760"/>
                </a:solidFill>
                <a:uFill>
                  <a:solidFill>
                    <a:srgbClr val="ff0000"/>
                  </a:solidFill>
                </a:uFill>
                <a:latin typeface="+mn-ea"/>
              </a:rPr>
              <a:t>博愛 (서양 복지사상의 중심)</a:t>
            </a:r>
            <a:endParaRPr lang="ko-KR" altLang="en-US" b="1" u="sng">
              <a:solidFill>
                <a:srgbClr val="1b1760"/>
              </a:solidFill>
              <a:latin typeface="+mn-ea"/>
            </a:endParaRPr>
          </a:p>
        </p:txBody>
      </p:sp>
      <p:sp>
        <p:nvSpPr>
          <p:cNvPr id="7" name="TextBox 6"/>
          <p:cNvSpPr txBox="1"/>
          <p:nvPr/>
        </p:nvSpPr>
        <p:spPr>
          <a:xfrm>
            <a:off x="863591" y="1808820"/>
            <a:ext cx="4668721" cy="367261"/>
          </a:xfrm>
          <a:prstGeom prst="rect">
            <a:avLst/>
          </a:prstGeom>
          <a:noFill/>
        </p:spPr>
        <p:txBody>
          <a:bodyPr vert="horz" wrap="none" lIns="91438" tIns="45718" rIns="91438" bIns="45718" anchor="t">
            <a:spAutoFit/>
          </a:bodyPr>
          <a:lstStyle/>
          <a:p>
            <a:pPr lvl="0">
              <a:defRPr lang="ko-KR" altLang="en-US"/>
            </a:pPr>
            <a:r>
              <a:rPr lang="ko-KR" altLang="en-US" b="1">
                <a:solidFill>
                  <a:srgbClr val="0000ff"/>
                </a:solidFill>
                <a:latin typeface="+mn-ea"/>
              </a:rPr>
              <a:t>불교의 慈悲思想</a:t>
            </a:r>
            <a:r>
              <a:rPr lang="ko-KR" altLang="en-US" b="1">
                <a:solidFill>
                  <a:srgbClr val="c00000"/>
                </a:solidFill>
                <a:latin typeface="+mn-ea"/>
              </a:rPr>
              <a:t>  </a:t>
            </a:r>
            <a:r>
              <a:rPr lang="en-US" altLang="ko-KR" b="1">
                <a:solidFill>
                  <a:srgbClr val="1b1760"/>
                </a:solidFill>
                <a:latin typeface="+mn-ea"/>
              </a:rPr>
              <a:t>:</a:t>
            </a:r>
            <a:r>
              <a:rPr lang="ko-KR" altLang="en-US" b="1">
                <a:solidFill>
                  <a:srgbClr val="1b1760"/>
                </a:solidFill>
                <a:latin typeface="+mn-ea"/>
              </a:rPr>
              <a:t> </a:t>
            </a:r>
            <a:r>
              <a:rPr lang="ko-KR" altLang="en-US" b="1" u="sng">
                <a:solidFill>
                  <a:srgbClr val="1b1760"/>
                </a:solidFill>
                <a:uFill>
                  <a:solidFill>
                    <a:srgbClr val="ff0000"/>
                  </a:solidFill>
                </a:uFill>
                <a:latin typeface="+mn-ea"/>
              </a:rPr>
              <a:t>布施</a:t>
            </a:r>
            <a:r>
              <a:rPr lang="en-US" altLang="ko-KR" b="1" u="sng">
                <a:solidFill>
                  <a:srgbClr val="1b1760"/>
                </a:solidFill>
                <a:uFill>
                  <a:solidFill>
                    <a:srgbClr val="ff0000"/>
                  </a:solidFill>
                </a:uFill>
                <a:latin typeface="+mn-ea"/>
              </a:rPr>
              <a:t>, </a:t>
            </a:r>
            <a:r>
              <a:rPr lang="ko-KR" altLang="en-US" b="1" u="sng">
                <a:solidFill>
                  <a:srgbClr val="1b1760"/>
                </a:solidFill>
                <a:uFill>
                  <a:solidFill>
                    <a:srgbClr val="ff0000"/>
                  </a:solidFill>
                </a:uFill>
                <a:latin typeface="+mn-ea"/>
              </a:rPr>
              <a:t>四無量心</a:t>
            </a:r>
            <a:r>
              <a:rPr lang="en-US" altLang="ko-KR" b="1" u="sng">
                <a:solidFill>
                  <a:srgbClr val="1b1760"/>
                </a:solidFill>
                <a:uFill>
                  <a:solidFill>
                    <a:srgbClr val="ff0000"/>
                  </a:solidFill>
                </a:uFill>
                <a:latin typeface="+mn-ea"/>
              </a:rPr>
              <a:t>, </a:t>
            </a:r>
            <a:r>
              <a:rPr lang="ko-KR" altLang="en-US" b="1" u="sng">
                <a:solidFill>
                  <a:srgbClr val="1b1760"/>
                </a:solidFill>
                <a:uFill>
                  <a:solidFill>
                    <a:srgbClr val="ff0000"/>
                  </a:solidFill>
                </a:uFill>
                <a:latin typeface="+mn-ea"/>
              </a:rPr>
              <a:t>拔苦與樂</a:t>
            </a:r>
            <a:endParaRPr lang="ko-KR" altLang="en-US" b="1" u="sng">
              <a:solidFill>
                <a:srgbClr val="1b1760"/>
              </a:solidFill>
              <a:latin typeface="+mn-ea"/>
            </a:endParaRPr>
          </a:p>
        </p:txBody>
      </p:sp>
      <p:sp>
        <p:nvSpPr>
          <p:cNvPr id="8" name="TextBox 7"/>
          <p:cNvSpPr txBox="1"/>
          <p:nvPr/>
        </p:nvSpPr>
        <p:spPr>
          <a:xfrm>
            <a:off x="863585" y="2105816"/>
            <a:ext cx="7884879" cy="635477"/>
          </a:xfrm>
          <a:prstGeom prst="rect">
            <a:avLst/>
          </a:prstGeom>
          <a:noFill/>
        </p:spPr>
        <p:txBody>
          <a:bodyPr vert="horz" wrap="square" lIns="91438" tIns="45718" rIns="91438" bIns="45718" anchor="t">
            <a:spAutoFit/>
          </a:bodyPr>
          <a:lstStyle/>
          <a:p>
            <a:pPr lvl="0">
              <a:defRPr lang="ko-KR" altLang="en-US"/>
            </a:pPr>
            <a:r>
              <a:rPr lang="ko-KR" altLang="en-US" b="1">
                <a:solidFill>
                  <a:srgbClr val="0000ff"/>
                </a:solidFill>
                <a:latin typeface="+mn-ea"/>
              </a:rPr>
              <a:t>유교의 慈惠思想</a:t>
            </a:r>
            <a:r>
              <a:rPr lang="ko-KR" altLang="en-US" b="1">
                <a:solidFill>
                  <a:srgbClr val="1b1760"/>
                </a:solidFill>
                <a:latin typeface="+mn-ea"/>
              </a:rPr>
              <a:t>  </a:t>
            </a:r>
            <a:r>
              <a:rPr lang="en-US" altLang="ko-KR" b="1">
                <a:solidFill>
                  <a:srgbClr val="1b1760"/>
                </a:solidFill>
                <a:latin typeface="+mn-ea"/>
              </a:rPr>
              <a:t>: </a:t>
            </a:r>
            <a:r>
              <a:rPr lang="ko-KR" altLang="en-US" b="1">
                <a:solidFill>
                  <a:srgbClr val="1b1760"/>
                </a:solidFill>
                <a:uFill>
                  <a:solidFill>
                    <a:srgbClr val="ff0000"/>
                  </a:solidFill>
                </a:uFill>
                <a:latin typeface="+mn-ea"/>
              </a:rPr>
              <a:t> </a:t>
            </a:r>
            <a:r>
              <a:rPr lang="ko-KR" altLang="en-US" b="1" u="sng">
                <a:solidFill>
                  <a:srgbClr val="1b1760"/>
                </a:solidFill>
                <a:uFill>
                  <a:solidFill>
                    <a:srgbClr val="ff0000"/>
                  </a:solidFill>
                </a:uFill>
                <a:latin typeface="+mn-ea"/>
              </a:rPr>
              <a:t>窮民救濟思想(仁</a:t>
            </a:r>
            <a:r>
              <a:rPr lang="en-US" altLang="ko-KR" b="1" u="sng">
                <a:solidFill>
                  <a:srgbClr val="1b1760"/>
                </a:solidFill>
                <a:uFill>
                  <a:solidFill>
                    <a:srgbClr val="ff0000"/>
                  </a:solidFill>
                </a:uFill>
                <a:latin typeface="+mn-ea"/>
              </a:rPr>
              <a:t>·</a:t>
            </a:r>
            <a:r>
              <a:rPr lang="ko-KR" altLang="en-US" b="1" u="sng">
                <a:solidFill>
                  <a:srgbClr val="1b1760"/>
                </a:solidFill>
                <a:uFill>
                  <a:solidFill>
                    <a:srgbClr val="ff0000"/>
                  </a:solidFill>
                </a:uFill>
                <a:latin typeface="+mn-ea"/>
              </a:rPr>
              <a:t>義로 요약)</a:t>
            </a:r>
            <a:r>
              <a:rPr lang="en-US" altLang="ko-KR" b="1" u="sng">
                <a:solidFill>
                  <a:srgbClr val="1b1760"/>
                </a:solidFill>
                <a:uFill>
                  <a:solidFill>
                    <a:srgbClr val="ff0000"/>
                  </a:solidFill>
                </a:uFill>
                <a:latin typeface="+mn-ea"/>
              </a:rPr>
              <a:t>, </a:t>
            </a:r>
            <a:r>
              <a:rPr lang="ko-KR" altLang="en-US" b="1" u="sng">
                <a:solidFill>
                  <a:srgbClr val="1b1760"/>
                </a:solidFill>
                <a:uFill>
                  <a:solidFill>
                    <a:srgbClr val="ff0000"/>
                  </a:solidFill>
                </a:uFill>
                <a:latin typeface="+mn-ea"/>
              </a:rPr>
              <a:t>惠愛安民(與民皆樂)</a:t>
            </a:r>
            <a:r>
              <a:rPr lang="en-US" altLang="ko-KR" b="1" u="sng">
                <a:solidFill>
                  <a:srgbClr val="1b1760"/>
                </a:solidFill>
                <a:uFill>
                  <a:solidFill>
                    <a:srgbClr val="ff0000"/>
                  </a:solidFill>
                </a:uFill>
                <a:latin typeface="+mn-ea"/>
              </a:rPr>
              <a:t>,</a:t>
            </a:r>
            <a:endParaRPr lang="en-US" altLang="ko-KR" b="1" u="sng">
              <a:solidFill>
                <a:srgbClr val="1b1760"/>
              </a:solidFill>
              <a:uFill>
                <a:solidFill>
                  <a:srgbClr val="ff0000"/>
                </a:solidFill>
              </a:uFill>
              <a:latin typeface="+mn-ea"/>
            </a:endParaRPr>
          </a:p>
          <a:p>
            <a:pPr lvl="0">
              <a:defRPr lang="ko-KR" altLang="en-US"/>
            </a:pPr>
            <a:r>
              <a:rPr lang="ko-KR" altLang="en-US" b="1">
                <a:solidFill>
                  <a:srgbClr val="1b1760"/>
                </a:solidFill>
                <a:uFill>
                  <a:solidFill>
                    <a:srgbClr val="ff0000"/>
                  </a:solidFill>
                </a:uFill>
                <a:latin typeface="+mn-ea"/>
              </a:rPr>
              <a:t>                           </a:t>
            </a:r>
            <a:r>
              <a:rPr lang="ko-KR" altLang="en-US" b="1" u="sng">
                <a:solidFill>
                  <a:srgbClr val="1b1760"/>
                </a:solidFill>
                <a:uFill>
                  <a:solidFill>
                    <a:srgbClr val="ff0000"/>
                  </a:solidFill>
                </a:uFill>
                <a:latin typeface="+mn-ea"/>
              </a:rPr>
              <a:t>德治</a:t>
            </a:r>
            <a:r>
              <a:rPr lang="en-US" altLang="ko-KR" b="1" u="sng">
                <a:solidFill>
                  <a:srgbClr val="1b1760"/>
                </a:solidFill>
                <a:uFill>
                  <a:solidFill>
                    <a:srgbClr val="ff0000"/>
                  </a:solidFill>
                </a:uFill>
                <a:latin typeface="+mn-ea"/>
              </a:rPr>
              <a:t>- </a:t>
            </a:r>
            <a:r>
              <a:rPr lang="ko-KR" altLang="en-US" b="1" u="sng">
                <a:solidFill>
                  <a:srgbClr val="1b1760"/>
                </a:solidFill>
                <a:uFill>
                  <a:solidFill>
                    <a:srgbClr val="ff0000"/>
                  </a:solidFill>
                </a:uFill>
                <a:latin typeface="+mn-ea"/>
              </a:rPr>
              <a:t>社會調和</a:t>
            </a:r>
            <a:endParaRPr lang="ko-KR" altLang="en-US" b="1" u="sng">
              <a:solidFill>
                <a:srgbClr val="1b1760"/>
              </a:solidFill>
              <a:uFill>
                <a:solidFill>
                  <a:srgbClr val="ff0000"/>
                </a:solidFill>
              </a:uFill>
              <a:latin typeface="+mn-ea"/>
            </a:endParaRPr>
          </a:p>
        </p:txBody>
      </p:sp>
      <p:sp>
        <p:nvSpPr>
          <p:cNvPr id="9" name="TextBox 8"/>
          <p:cNvSpPr txBox="1"/>
          <p:nvPr/>
        </p:nvSpPr>
        <p:spPr>
          <a:xfrm>
            <a:off x="683568" y="2672916"/>
            <a:ext cx="7920882" cy="3545004"/>
          </a:xfrm>
          <a:prstGeom prst="rect">
            <a:avLst/>
          </a:prstGeom>
          <a:noFill/>
        </p:spPr>
        <p:txBody>
          <a:bodyPr wrap="square">
            <a:spAutoFit/>
          </a:bodyPr>
          <a:lstStyle/>
          <a:p>
            <a:pPr>
              <a:lnSpc>
                <a:spcPct val="150000"/>
              </a:lnSpc>
              <a:defRPr lang="ko-KR" altLang="en-US"/>
            </a:pPr>
            <a:r>
              <a:rPr lang="ko-KR" altLang="en-US" sz="1600" b="1">
                <a:latin typeface="+mn-ea"/>
              </a:rPr>
              <a:t>이러한 사상은 역사적 형성체이며, 역사 속에서 생성·확립·전개되었으며, 이와 같은 사상적 원천을 기반으로 민주주의와 인도주의 이념에 바탕을 둔 자유</a:t>
            </a:r>
            <a:r>
              <a:rPr lang="en-US" altLang="ko-KR" sz="1600" b="1">
                <a:latin typeface="+mn-ea"/>
              </a:rPr>
              <a:t>·</a:t>
            </a:r>
            <a:r>
              <a:rPr lang="ko-KR" altLang="en-US" sz="1600" b="1">
                <a:latin typeface="+mn-ea"/>
              </a:rPr>
              <a:t>평등</a:t>
            </a:r>
            <a:r>
              <a:rPr lang="en-US" altLang="ko-KR" sz="1600" b="1">
                <a:latin typeface="+mn-ea"/>
              </a:rPr>
              <a:t>·</a:t>
            </a:r>
            <a:r>
              <a:rPr lang="ko-KR" altLang="en-US" sz="1600" b="1">
                <a:latin typeface="+mn-ea"/>
              </a:rPr>
              <a:t>우애의 조화로운 실천이 사회복지제도로 나타났다</a:t>
            </a:r>
            <a:endParaRPr lang="ko-KR" altLang="en-US" sz="1600" b="1">
              <a:latin typeface="+mn-ea"/>
            </a:endParaRPr>
          </a:p>
          <a:p>
            <a:pPr>
              <a:lnSpc>
                <a:spcPct val="150000"/>
              </a:lnSpc>
              <a:defRPr lang="ko-KR" altLang="en-US"/>
            </a:pPr>
            <a:r>
              <a:rPr lang="en-US" altLang="ko-KR" sz="1600" b="1">
                <a:latin typeface="+mn-ea"/>
              </a:rPr>
              <a:t>※</a:t>
            </a:r>
            <a:r>
              <a:rPr lang="ko-KR" altLang="en-US" sz="1600" b="1">
                <a:latin typeface="+mn-ea"/>
              </a:rPr>
              <a:t>근대적 가치 : 서구 근대사의 시대정신인 自由･平等･民主主義</a:t>
            </a:r>
            <a:endParaRPr lang="ko-KR" altLang="en-US" sz="1600" b="1">
              <a:latin typeface="+mn-ea"/>
            </a:endParaRPr>
          </a:p>
          <a:p>
            <a:pPr>
              <a:lnSpc>
                <a:spcPct val="150000"/>
              </a:lnSpc>
              <a:defRPr lang="ko-KR" altLang="en-US"/>
            </a:pPr>
            <a:r>
              <a:rPr lang="ko-KR" altLang="en-US" sz="1600" b="1">
                <a:latin typeface="+mn-ea"/>
              </a:rPr>
              <a:t>                     (구미의 보편주의+미국의 가치인 개인주의와 실용주의)</a:t>
            </a:r>
            <a:endParaRPr lang="ko-KR" altLang="en-US" sz="1600" b="1">
              <a:latin typeface="+mn-ea"/>
            </a:endParaRPr>
          </a:p>
          <a:p>
            <a:pPr>
              <a:lnSpc>
                <a:spcPct val="150000"/>
              </a:lnSpc>
              <a:defRPr lang="ko-KR" altLang="en-US"/>
            </a:pPr>
            <a:r>
              <a:rPr lang="ko-KR" altLang="ko-KR" sz="1600" b="1">
                <a:latin typeface="+mn-ea"/>
                <a:ea typeface="굴림"/>
              </a:rPr>
              <a:t>▷</a:t>
            </a:r>
            <a:r>
              <a:rPr lang="en-US" altLang="ko-KR" sz="1600" b="1">
                <a:latin typeface="+mn-ea"/>
                <a:ea typeface="굴림"/>
              </a:rPr>
              <a:t> </a:t>
            </a:r>
            <a:r>
              <a:rPr lang="ko-KR" altLang="en-US" sz="1600" b="1">
                <a:solidFill>
                  <a:srgbClr val="0000ff"/>
                </a:solidFill>
                <a:latin typeface="+mn-ea"/>
                <a:ea typeface="굴림"/>
              </a:rPr>
              <a:t>민주주의 가치 </a:t>
            </a:r>
            <a:r>
              <a:rPr lang="en-US" altLang="ko-KR" sz="1600" b="1">
                <a:solidFill>
                  <a:srgbClr val="0000ff"/>
                </a:solidFill>
                <a:latin typeface="+mn-ea"/>
                <a:ea typeface="굴림"/>
              </a:rPr>
              <a:t>(</a:t>
            </a:r>
            <a:r>
              <a:rPr lang="ko-KR" altLang="en-US" sz="1600" b="1">
                <a:solidFill>
                  <a:srgbClr val="0000ff"/>
                </a:solidFill>
                <a:latin typeface="굴림"/>
              </a:rPr>
              <a:t>인간의 존엄성에 최고의 가치 부여</a:t>
            </a:r>
            <a:r>
              <a:rPr lang="en-US" altLang="ko-KR" sz="1600" b="1">
                <a:solidFill>
                  <a:srgbClr val="0000ff"/>
                </a:solidFill>
                <a:latin typeface="굴림"/>
              </a:rPr>
              <a:t>)</a:t>
            </a:r>
            <a:r>
              <a:rPr lang="ko-KR" altLang="en-US" sz="1600" b="1">
                <a:solidFill>
                  <a:srgbClr val="0000ff"/>
                </a:solidFill>
                <a:latin typeface="+mn-ea"/>
                <a:ea typeface="굴림"/>
              </a:rPr>
              <a:t> </a:t>
            </a:r>
            <a:r>
              <a:rPr lang="en-US" altLang="ko-KR" sz="1600" b="1">
                <a:solidFill>
                  <a:srgbClr val="0000ff"/>
                </a:solidFill>
                <a:latin typeface="+mn-ea"/>
                <a:ea typeface="굴림"/>
              </a:rPr>
              <a:t>: </a:t>
            </a:r>
            <a:r>
              <a:rPr lang="ko-KR" altLang="en-US" sz="1600" b="1">
                <a:solidFill>
                  <a:srgbClr val="0000ff"/>
                </a:solidFill>
                <a:latin typeface="+mn-ea"/>
                <a:ea typeface="굴림"/>
              </a:rPr>
              <a:t>자유</a:t>
            </a:r>
            <a:r>
              <a:rPr lang="ko-KR" altLang="en-US" sz="1600" b="1">
                <a:solidFill>
                  <a:srgbClr val="0000ff"/>
                </a:solidFill>
                <a:latin typeface="굴림"/>
                <a:ea typeface="굴림"/>
              </a:rPr>
              <a:t>∙평등 </a:t>
            </a:r>
            <a:endParaRPr lang="ko-KR" altLang="en-US" sz="1600" b="1">
              <a:solidFill>
                <a:srgbClr val="0000ff"/>
              </a:solidFill>
              <a:latin typeface="굴림"/>
              <a:ea typeface="굴림"/>
            </a:endParaRPr>
          </a:p>
          <a:p>
            <a:pPr>
              <a:lnSpc>
                <a:spcPct val="150000"/>
              </a:lnSpc>
              <a:defRPr lang="ko-KR" altLang="en-US"/>
            </a:pPr>
            <a:r>
              <a:rPr lang="en-US" altLang="ko-KR" sz="1600" b="1">
                <a:solidFill>
                  <a:srgbClr val="0000ff"/>
                </a:solidFill>
                <a:latin typeface="굴림"/>
                <a:ea typeface="굴림"/>
              </a:rPr>
              <a:t>    </a:t>
            </a:r>
            <a:r>
              <a:rPr lang="ko-KR" altLang="en-US" sz="1600" b="1">
                <a:solidFill>
                  <a:srgbClr val="0000ff"/>
                </a:solidFill>
                <a:latin typeface="굴림"/>
                <a:ea typeface="굴림"/>
              </a:rPr>
              <a:t>인도주의 가치 </a:t>
            </a:r>
            <a:r>
              <a:rPr lang="en-US" altLang="ko-KR" sz="1600" b="1">
                <a:solidFill>
                  <a:srgbClr val="0000ff"/>
                </a:solidFill>
                <a:latin typeface="굴림"/>
                <a:ea typeface="굴림"/>
              </a:rPr>
              <a:t>(</a:t>
            </a:r>
            <a:r>
              <a:rPr lang="ko-KR" altLang="en-US" sz="1600" b="1">
                <a:solidFill>
                  <a:srgbClr val="0000ff"/>
                </a:solidFill>
                <a:latin typeface="굴림"/>
                <a:ea typeface="굴림"/>
              </a:rPr>
              <a:t>개인의 존엄과 자유가 도덕 판단의 최고 가치</a:t>
            </a:r>
            <a:r>
              <a:rPr lang="en-US" altLang="ko-KR" sz="1600" b="1">
                <a:solidFill>
                  <a:srgbClr val="0000ff"/>
                </a:solidFill>
                <a:latin typeface="굴림"/>
                <a:ea typeface="굴림"/>
              </a:rPr>
              <a:t>) : </a:t>
            </a:r>
            <a:r>
              <a:rPr lang="ko-KR" altLang="en-US" sz="1600" b="1">
                <a:solidFill>
                  <a:srgbClr val="0000ff"/>
                </a:solidFill>
                <a:latin typeface="굴림"/>
                <a:ea typeface="굴림"/>
              </a:rPr>
              <a:t>평등∙우애</a:t>
            </a:r>
            <a:r>
              <a:rPr lang="en-US" altLang="ko-KR" sz="1600" b="1">
                <a:solidFill>
                  <a:srgbClr val="0000ff"/>
                </a:solidFill>
                <a:latin typeface="굴림"/>
                <a:ea typeface="굴림"/>
              </a:rPr>
              <a:t> </a:t>
            </a:r>
            <a:endParaRPr lang="en-US" altLang="ko-KR" sz="1600" b="1">
              <a:solidFill>
                <a:srgbClr val="0000ff"/>
              </a:solidFill>
              <a:latin typeface="굴림"/>
              <a:ea typeface="굴림"/>
            </a:endParaRPr>
          </a:p>
          <a:p>
            <a:pPr>
              <a:lnSpc>
                <a:spcPct val="150000"/>
              </a:lnSpc>
              <a:defRPr lang="ko-KR" altLang="en-US"/>
            </a:pPr>
            <a:endParaRPr lang="en-US" altLang="ko-KR" sz="700" b="1">
              <a:solidFill>
                <a:srgbClr val="0000ff"/>
              </a:solidFill>
              <a:latin typeface="굴림"/>
              <a:ea typeface="굴림"/>
            </a:endParaRPr>
          </a:p>
          <a:p>
            <a:pPr>
              <a:lnSpc>
                <a:spcPct val="150000"/>
              </a:lnSpc>
              <a:defRPr lang="ko-KR" altLang="en-US"/>
            </a:pPr>
            <a:r>
              <a:rPr lang="en-US" altLang="ko-KR" sz="1600" b="1" u="sng">
                <a:solidFill>
                  <a:schemeClr val="tx1"/>
                </a:solidFill>
                <a:latin typeface="굴림"/>
                <a:ea typeface="굴림"/>
              </a:rPr>
              <a:t>※</a:t>
            </a:r>
            <a:r>
              <a:rPr lang="ko-KR" altLang="en-US" sz="1600" b="1" u="sng">
                <a:solidFill>
                  <a:schemeClr val="tx1"/>
                </a:solidFill>
                <a:latin typeface="굴림"/>
                <a:ea typeface="굴림"/>
              </a:rPr>
              <a:t> 우리나라는 가족주의, 집합주의, 권위주의 등 (우리의 전통적인 共同文化와 공동체의식 속에서 생성될 수 있는 집합주의적 가치를 포괄할 수 있는 개념)이 중심</a:t>
            </a:r>
            <a:endParaRPr lang="ko-KR" altLang="en-US" sz="1600" b="1" u="sng">
              <a:solidFill>
                <a:schemeClr val="tx1"/>
              </a:solidFill>
              <a:latin typeface="굴림"/>
              <a:ea typeface="굴림"/>
            </a:endParaRPr>
          </a:p>
        </p:txBody>
      </p:sp>
      <p:sp>
        <p:nvSpPr>
          <p:cNvPr id="13"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4"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5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52636"/>
            <a:ext cx="8388932" cy="6217684"/>
          </a:xfrm>
          <a:prstGeom prst="rect">
            <a:avLst/>
          </a:prstGeom>
          <a:noFill/>
        </p:spPr>
        <p:txBody>
          <a:bodyPr wrap="square">
            <a:spAutoFit/>
          </a:bodyPr>
          <a:lstStyle/>
          <a:p>
            <a:pPr>
              <a:lnSpc>
                <a:spcPct val="150000"/>
              </a:lnSpc>
              <a:defRPr lang="ko-KR" altLang="en-US"/>
            </a:pPr>
            <a:r>
              <a:rPr lang="en-US" altLang="ko-KR" sz="2000" b="1">
                <a:latin typeface="+mn-ea"/>
              </a:rPr>
              <a:t>(2) </a:t>
            </a:r>
            <a:r>
              <a:rPr lang="ko-KR" altLang="en-US" sz="2000" b="1">
                <a:latin typeface="+mn-ea"/>
              </a:rPr>
              <a:t>사회복지 사상과 복지관</a:t>
            </a:r>
            <a:endParaRPr lang="ko-KR" altLang="en-US" sz="2000" b="1">
              <a:latin typeface="+mn-ea"/>
            </a:endParaRPr>
          </a:p>
          <a:p>
            <a:pPr marL="0" algn="l" defTabSz="914399" eaLnBrk="1" latinLnBrk="1" hangingPunct="1">
              <a:lnSpc>
                <a:spcPct val="150000"/>
              </a:lnSpc>
              <a:defRPr lang="ko-KR" altLang="en-US"/>
            </a:pPr>
            <a:r>
              <a:rPr lang="ko-KR" altLang="en-US" b="1">
                <a:solidFill>
                  <a:srgbClr val="0000ff"/>
                </a:solidFill>
                <a:latin typeface="+mn-ea"/>
              </a:rPr>
              <a:t>※사상(思想) : </a:t>
            </a:r>
            <a:r>
              <a:rPr lang="ko-KR" altLang="en-US" sz="1800" b="1" i="0" kern="1200" spc="5">
                <a:solidFill>
                  <a:srgbClr val="0000ff"/>
                </a:solidFill>
              </a:rPr>
              <a:t>판단과 추리의 결과로 생긴 일정한 견해</a:t>
            </a:r>
            <a:r>
              <a:rPr lang="ko-KR" altLang="en-US" b="1">
                <a:solidFill>
                  <a:srgbClr val="c00000"/>
                </a:solidFill>
                <a:latin typeface="+mn-ea"/>
              </a:rPr>
              <a:t> </a:t>
            </a:r>
            <a:endParaRPr lang="ko-KR" altLang="en-US" b="1">
              <a:solidFill>
                <a:srgbClr val="c00000"/>
              </a:solidFill>
              <a:latin typeface="+mn-ea"/>
            </a:endParaRPr>
          </a:p>
          <a:p>
            <a:pPr>
              <a:lnSpc>
                <a:spcPct val="150000"/>
              </a:lnSpc>
              <a:defRPr lang="ko-KR" altLang="en-US"/>
            </a:pPr>
            <a:r>
              <a:rPr lang="en-US" altLang="ko-KR" b="1">
                <a:solidFill>
                  <a:srgbClr val="c00000"/>
                </a:solidFill>
                <a:latin typeface="+mn-ea"/>
              </a:rPr>
              <a:t>&lt;</a:t>
            </a:r>
            <a:r>
              <a:rPr lang="ko-KR" altLang="en-US" b="1">
                <a:solidFill>
                  <a:srgbClr val="c00000"/>
                </a:solidFill>
                <a:latin typeface="+mn-ea"/>
              </a:rPr>
              <a:t>사회복지 사상</a:t>
            </a:r>
            <a:r>
              <a:rPr lang="en-US" altLang="ko-KR" b="1">
                <a:solidFill>
                  <a:srgbClr val="c00000"/>
                </a:solidFill>
                <a:latin typeface="+mn-ea"/>
              </a:rPr>
              <a:t>&gt;</a:t>
            </a:r>
            <a:endParaRPr lang="en-US" altLang="ko-KR" b="1">
              <a:solidFill>
                <a:srgbClr val="c00000"/>
              </a:solidFill>
              <a:latin typeface="+mn-ea"/>
            </a:endParaRPr>
          </a:p>
          <a:p>
            <a:pPr>
              <a:lnSpc>
                <a:spcPct val="150000"/>
              </a:lnSpc>
              <a:defRPr lang="ko-KR" altLang="en-US"/>
            </a:pPr>
            <a:r>
              <a:rPr lang="ko-KR" altLang="en-US" b="1">
                <a:latin typeface="굴림"/>
                <a:ea typeface="굴림"/>
              </a:rPr>
              <a:t>◦</a:t>
            </a:r>
            <a:r>
              <a:rPr lang="ko-KR" altLang="en-US" sz="1700" b="1">
                <a:latin typeface="굴림"/>
                <a:ea typeface="굴림"/>
              </a:rPr>
              <a:t> </a:t>
            </a:r>
            <a:r>
              <a:rPr lang="ko-KR" altLang="en-US" sz="1700" b="1">
                <a:latin typeface="+mn-ea"/>
              </a:rPr>
              <a:t>사회복지가 바람직하다고 생각하는 것을 추구하고</a:t>
            </a:r>
            <a:r>
              <a:rPr lang="en-US" altLang="ko-KR" sz="1700" b="1">
                <a:latin typeface="+mn-ea"/>
              </a:rPr>
              <a:t>, </a:t>
            </a:r>
            <a:r>
              <a:rPr lang="ko-KR" altLang="en-US" sz="1700" b="1">
                <a:latin typeface="+mn-ea"/>
              </a:rPr>
              <a:t>실현하는 목적과 방법에 대한 사회적 사유</a:t>
            </a:r>
            <a:r>
              <a:rPr lang="en-US" altLang="ko-KR" sz="1700" b="1">
                <a:latin typeface="+mn-ea"/>
              </a:rPr>
              <a:t>(</a:t>
            </a:r>
            <a:r>
              <a:rPr lang="ko-KR" altLang="en-US" sz="1700" b="1">
                <a:latin typeface="+mn-ea"/>
              </a:rPr>
              <a:t>思惟</a:t>
            </a:r>
            <a:r>
              <a:rPr lang="en-US" altLang="ko-KR" sz="1700" b="1">
                <a:latin typeface="+mn-ea"/>
              </a:rPr>
              <a:t>)</a:t>
            </a:r>
            <a:r>
              <a:rPr lang="ko-KR" altLang="en-US" sz="1700" b="1">
                <a:latin typeface="+mn-ea"/>
              </a:rPr>
              <a:t>이다</a:t>
            </a:r>
            <a:r>
              <a:rPr lang="en-US" altLang="ko-KR" sz="1700" b="1">
                <a:latin typeface="+mn-ea"/>
              </a:rPr>
              <a:t>.</a:t>
            </a:r>
            <a:endParaRPr lang="en-US" altLang="ko-KR" sz="1700" b="1">
              <a:latin typeface="+mn-ea"/>
            </a:endParaRPr>
          </a:p>
          <a:p>
            <a:pPr>
              <a:lnSpc>
                <a:spcPct val="150000"/>
              </a:lnSpc>
              <a:defRPr lang="ko-KR" altLang="en-US"/>
            </a:pPr>
            <a:r>
              <a:rPr lang="en-US" altLang="ko-KR" sz="1700" b="1">
                <a:latin typeface="+mn-ea"/>
              </a:rPr>
              <a:t>◦</a:t>
            </a:r>
            <a:r>
              <a:rPr lang="ko-KR" altLang="en-US" sz="1700" b="1">
                <a:latin typeface="+mn-ea"/>
              </a:rPr>
              <a:t> 사회복지의 가치들이 사회적으로 실현되어야 하고, 인간의 사회에의 부적응 문제는 사회적으로 해결되어야 하며, 그 해결을 위해서는 개인뿐만 아니라 사회 역시 변화되지 않으면 안 된다는 생각</a:t>
            </a:r>
            <a:endParaRPr lang="ko-KR" altLang="en-US" sz="1700" b="1">
              <a:latin typeface="+mn-ea"/>
            </a:endParaRPr>
          </a:p>
          <a:p>
            <a:pPr>
              <a:lnSpc>
                <a:spcPct val="150000"/>
              </a:lnSpc>
              <a:defRPr lang="ko-KR" altLang="en-US"/>
            </a:pPr>
            <a:r>
              <a:rPr lang="ko-KR" altLang="en-US" sz="1700" b="1">
                <a:latin typeface="굴림"/>
                <a:ea typeface="굴림"/>
              </a:rPr>
              <a:t>※ </a:t>
            </a:r>
            <a:r>
              <a:rPr lang="ko-KR" altLang="en-US" sz="1700" b="1">
                <a:latin typeface="+mn-ea"/>
              </a:rPr>
              <a:t>사회를 보는 눈</a:t>
            </a:r>
            <a:r>
              <a:rPr lang="en-US" altLang="ko-KR" sz="1700" b="1">
                <a:latin typeface="+mn-ea"/>
              </a:rPr>
              <a:t>(</a:t>
            </a:r>
            <a:r>
              <a:rPr lang="ko-KR" altLang="en-US" sz="1700" b="1">
                <a:latin typeface="+mn-ea"/>
              </a:rPr>
              <a:t>觀点</a:t>
            </a:r>
            <a:r>
              <a:rPr lang="en-US" altLang="ko-KR" sz="1700" b="1">
                <a:latin typeface="+mn-ea"/>
              </a:rPr>
              <a:t>)</a:t>
            </a:r>
            <a:r>
              <a:rPr lang="ko-KR" altLang="en-US" sz="1700" b="1">
                <a:latin typeface="+mn-ea"/>
              </a:rPr>
              <a:t>은 여러 가지가 있으며</a:t>
            </a:r>
            <a:r>
              <a:rPr lang="en-US" altLang="ko-KR" sz="1700" b="1">
                <a:latin typeface="+mn-ea"/>
              </a:rPr>
              <a:t>, </a:t>
            </a:r>
            <a:r>
              <a:rPr lang="ko-KR" altLang="en-US" sz="1700" b="1">
                <a:latin typeface="+mn-ea"/>
              </a:rPr>
              <a:t>따라서 사회문제를 해결하기 위해서나 인간의 욕구를 충족시키기 위한 노력도 여러 가지가 있을 수 있다</a:t>
            </a:r>
            <a:r>
              <a:rPr lang="en-US" altLang="ko-KR" sz="1700" b="1">
                <a:latin typeface="+mn-ea"/>
              </a:rPr>
              <a:t>.</a:t>
            </a:r>
            <a:endParaRPr lang="en-US" altLang="ko-KR" sz="1700" b="1">
              <a:latin typeface="+mn-ea"/>
            </a:endParaRPr>
          </a:p>
          <a:p>
            <a:pPr>
              <a:lnSpc>
                <a:spcPct val="150000"/>
              </a:lnSpc>
              <a:defRPr lang="ko-KR" altLang="en-US"/>
            </a:pPr>
            <a:endParaRPr lang="ko-KR" altLang="en-US" sz="500" b="1">
              <a:latin typeface="+mn-ea"/>
            </a:endParaRPr>
          </a:p>
          <a:p>
            <a:pPr>
              <a:lnSpc>
                <a:spcPct val="150000"/>
              </a:lnSpc>
              <a:defRPr lang="ko-KR" altLang="en-US"/>
            </a:pPr>
            <a:r>
              <a:rPr lang="en-US" altLang="ko-KR" b="1">
                <a:solidFill>
                  <a:srgbClr val="c00000"/>
                </a:solidFill>
                <a:latin typeface="굴림"/>
                <a:ea typeface="굴림"/>
              </a:rPr>
              <a:t>&lt;</a:t>
            </a:r>
            <a:r>
              <a:rPr lang="ko-KR" altLang="en-US" b="1">
                <a:solidFill>
                  <a:srgbClr val="c00000"/>
                </a:solidFill>
                <a:latin typeface="굴림"/>
                <a:ea typeface="굴림"/>
              </a:rPr>
              <a:t>복지관</a:t>
            </a:r>
            <a:r>
              <a:rPr lang="en-US" altLang="ko-KR" b="1">
                <a:solidFill>
                  <a:srgbClr val="c00000"/>
                </a:solidFill>
                <a:latin typeface="굴림"/>
                <a:ea typeface="굴림"/>
              </a:rPr>
              <a:t>(</a:t>
            </a:r>
            <a:r>
              <a:rPr lang="ko-KR" altLang="en-US" b="1">
                <a:solidFill>
                  <a:srgbClr val="c00000"/>
                </a:solidFill>
                <a:latin typeface="+mn-ea"/>
              </a:rPr>
              <a:t>福祉觀</a:t>
            </a:r>
            <a:r>
              <a:rPr lang="en-US" altLang="ko-KR" b="1">
                <a:solidFill>
                  <a:srgbClr val="c00000"/>
                </a:solidFill>
                <a:latin typeface="+mn-ea"/>
              </a:rPr>
              <a:t>)&gt;</a:t>
            </a:r>
            <a:endParaRPr lang="en-US" altLang="ko-KR" b="1">
              <a:solidFill>
                <a:srgbClr val="c00000"/>
              </a:solidFill>
              <a:latin typeface="+mn-ea"/>
            </a:endParaRPr>
          </a:p>
          <a:p>
            <a:pPr>
              <a:lnSpc>
                <a:spcPct val="150000"/>
              </a:lnSpc>
              <a:defRPr lang="ko-KR" altLang="en-US"/>
            </a:pPr>
            <a:r>
              <a:rPr lang="ko-KR" altLang="en-US" b="1">
                <a:latin typeface="+mn-ea"/>
              </a:rPr>
              <a:t> </a:t>
            </a:r>
            <a:r>
              <a:rPr lang="ko-KR" altLang="en-US" sz="1700" b="1">
                <a:latin typeface="굴림"/>
                <a:ea typeface="굴림"/>
              </a:rPr>
              <a:t>◦ </a:t>
            </a:r>
            <a:r>
              <a:rPr lang="ko-KR" altLang="en-US" sz="1700" b="1">
                <a:latin typeface="+mn-ea"/>
              </a:rPr>
              <a:t>사회복지에 대해 가지는 개인의 내면적인 가치지향은 물론 그 당시의 사회이론과 정치철학 등의 사상적 변인들이 모두 포함되어 있는 의미를 가진다</a:t>
            </a:r>
            <a:r>
              <a:rPr lang="en-US" altLang="ko-KR" sz="1700" b="1">
                <a:latin typeface="+mn-ea"/>
              </a:rPr>
              <a:t>.</a:t>
            </a:r>
            <a:endParaRPr lang="en-US" altLang="ko-KR" sz="1700" b="1">
              <a:latin typeface="+mn-ea"/>
            </a:endParaRPr>
          </a:p>
          <a:p>
            <a:pPr>
              <a:lnSpc>
                <a:spcPct val="150000"/>
              </a:lnSpc>
              <a:defRPr lang="ko-KR" altLang="en-US"/>
            </a:pPr>
            <a:r>
              <a:rPr lang="ko-KR" altLang="en-US" sz="1700" b="1">
                <a:latin typeface="굴림"/>
                <a:ea typeface="굴림"/>
              </a:rPr>
              <a:t>◦ </a:t>
            </a:r>
            <a:r>
              <a:rPr lang="ko-KR" altLang="en-US" sz="1700" b="1">
                <a:latin typeface="+mn-ea"/>
              </a:rPr>
              <a:t>복지관은 이념</a:t>
            </a:r>
            <a:r>
              <a:rPr lang="en-US" altLang="ko-KR" sz="1700" b="1">
                <a:latin typeface="+mn-ea"/>
              </a:rPr>
              <a:t>(ideology)</a:t>
            </a:r>
            <a:r>
              <a:rPr lang="ko-KR" altLang="en-US" sz="1700" b="1">
                <a:latin typeface="+mn-ea"/>
              </a:rPr>
              <a:t>의 영향을 받기 때문에 이념에 의하여 사회복지의 가치와 원리 및 방법 등이 상이하게 나타난다</a:t>
            </a:r>
            <a:r>
              <a:rPr lang="en-US" altLang="ko-KR" sz="1700" b="1">
                <a:latin typeface="+mn-ea"/>
              </a:rPr>
              <a:t>.</a:t>
            </a:r>
            <a:endParaRPr lang="en-US" altLang="ko-KR" sz="1700" b="1">
              <a:latin typeface="+mn-ea"/>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5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87" y="279097"/>
            <a:ext cx="7560844" cy="3709973"/>
          </a:xfrm>
          <a:prstGeom prst="rect">
            <a:avLst/>
          </a:prstGeom>
          <a:noFill/>
        </p:spPr>
        <p:txBody>
          <a:bodyPr wrap="square">
            <a:spAutoFit/>
          </a:bodyPr>
          <a:lstStyle/>
          <a:p>
            <a:pPr>
              <a:lnSpc>
                <a:spcPct val="150000"/>
              </a:lnSpc>
              <a:defRPr lang="ko-KR" altLang="en-US"/>
            </a:pPr>
            <a:r>
              <a:rPr lang="en-US" altLang="ko-KR" sz="2000" b="1">
                <a:latin typeface="+mn-ea"/>
              </a:rPr>
              <a:t>(3) </a:t>
            </a:r>
            <a:r>
              <a:rPr lang="ko-KR" altLang="en-US" sz="2000" b="1">
                <a:latin typeface="+mn-ea"/>
              </a:rPr>
              <a:t>사회복지 이념</a:t>
            </a:r>
            <a:endParaRPr lang="ko-KR" altLang="en-US" sz="2000" b="1">
              <a:latin typeface="+mn-ea"/>
            </a:endParaRPr>
          </a:p>
          <a:p>
            <a:pPr>
              <a:lnSpc>
                <a:spcPct val="150000"/>
              </a:lnSpc>
              <a:defRPr lang="ko-KR" altLang="en-US"/>
            </a:pPr>
            <a:r>
              <a:rPr lang="en-US" altLang="ko-KR" b="1">
                <a:solidFill>
                  <a:srgbClr val="c00000"/>
                </a:solidFill>
                <a:latin typeface="+mn-ea"/>
              </a:rPr>
              <a:t>&lt;</a:t>
            </a:r>
            <a:r>
              <a:rPr lang="ko-KR" altLang="en-US" b="1">
                <a:solidFill>
                  <a:srgbClr val="c00000"/>
                </a:solidFill>
                <a:latin typeface="+mn-ea"/>
              </a:rPr>
              <a:t>이념</a:t>
            </a:r>
            <a:r>
              <a:rPr lang="en-US" altLang="ko-KR" b="1">
                <a:solidFill>
                  <a:srgbClr val="c00000"/>
                </a:solidFill>
                <a:latin typeface="+mn-ea"/>
              </a:rPr>
              <a:t>(ideology&gt;</a:t>
            </a:r>
            <a:endParaRPr lang="en-US" altLang="ko-KR" b="1">
              <a:solidFill>
                <a:srgbClr val="c00000"/>
              </a:solidFill>
              <a:latin typeface="+mn-ea"/>
            </a:endParaRPr>
          </a:p>
          <a:p>
            <a:pPr>
              <a:lnSpc>
                <a:spcPct val="150000"/>
              </a:lnSpc>
              <a:defRPr lang="ko-KR" altLang="en-US"/>
            </a:pPr>
            <a:r>
              <a:rPr lang="ko-KR" altLang="en-US" b="1">
                <a:latin typeface="굴림"/>
                <a:ea typeface="굴림"/>
              </a:rPr>
              <a:t>◦ </a:t>
            </a:r>
            <a:r>
              <a:rPr lang="ko-KR" altLang="en-US" sz="1700" b="1">
                <a:latin typeface="+mn-ea"/>
              </a:rPr>
              <a:t>관념체계</a:t>
            </a:r>
            <a:r>
              <a:rPr lang="en-US" altLang="ko-KR" sz="1700" b="1">
                <a:latin typeface="+mn-ea"/>
              </a:rPr>
              <a:t>, </a:t>
            </a:r>
            <a:r>
              <a:rPr lang="ko-KR" altLang="en-US" sz="1700" b="1">
                <a:latin typeface="+mn-ea"/>
              </a:rPr>
              <a:t>가치판단을 의미</a:t>
            </a:r>
            <a:r>
              <a:rPr lang="en-US" altLang="ko-KR" sz="1700" b="1">
                <a:latin typeface="+mn-ea"/>
              </a:rPr>
              <a:t>. </a:t>
            </a:r>
            <a:r>
              <a:rPr lang="ko-KR" altLang="en-US" sz="1700" b="1">
                <a:latin typeface="+mn-ea"/>
              </a:rPr>
              <a:t>개인</a:t>
            </a:r>
            <a:r>
              <a:rPr lang="en-US" altLang="ko-KR" sz="1700" b="1">
                <a:latin typeface="+mn-ea"/>
              </a:rPr>
              <a:t>, </a:t>
            </a:r>
            <a:r>
              <a:rPr lang="ko-KR" altLang="en-US" sz="1700" b="1">
                <a:latin typeface="+mn-ea"/>
              </a:rPr>
              <a:t>집단 및 문화의 특성에 관한 일관성 있는 이론을 말하며</a:t>
            </a:r>
            <a:r>
              <a:rPr lang="en-US" altLang="ko-KR" sz="1700" b="1">
                <a:latin typeface="+mn-ea"/>
              </a:rPr>
              <a:t>, </a:t>
            </a:r>
            <a:r>
              <a:rPr lang="ko-KR" altLang="en-US" sz="1700" b="1">
                <a:latin typeface="+mn-ea"/>
              </a:rPr>
              <a:t>그 사회에 의해 발생한 사회이념 및 가치체계이다</a:t>
            </a:r>
            <a:r>
              <a:rPr lang="en-US" altLang="ko-KR" sz="1700" b="1">
                <a:latin typeface="+mn-ea"/>
              </a:rPr>
              <a:t>.</a:t>
            </a:r>
            <a:endParaRPr lang="en-US" altLang="ko-KR" sz="1700" b="1">
              <a:latin typeface="+mn-ea"/>
            </a:endParaRPr>
          </a:p>
          <a:p>
            <a:pPr>
              <a:lnSpc>
                <a:spcPct val="150000"/>
              </a:lnSpc>
              <a:defRPr lang="ko-KR" altLang="en-US"/>
            </a:pPr>
            <a:r>
              <a:rPr lang="ko-KR" altLang="en-US" sz="1700" b="1">
                <a:latin typeface="굴림"/>
                <a:ea typeface="굴림"/>
              </a:rPr>
              <a:t>◦ </a:t>
            </a:r>
            <a:r>
              <a:rPr lang="ko-KR" altLang="en-US" sz="1700" b="1">
                <a:latin typeface="+mn-ea"/>
              </a:rPr>
              <a:t>사회의 선호된 질서를 설명하여 정당화하거나 이러한 사회질서를 수립하기 위한 전략을 제공해주는 신념체계 </a:t>
            </a:r>
            <a:r>
              <a:rPr lang="en-US" altLang="ko-KR" sz="1700" b="1">
                <a:latin typeface="+mn-ea"/>
              </a:rPr>
              <a:t> &lt;</a:t>
            </a:r>
            <a:r>
              <a:rPr lang="ko-KR" altLang="en-US" sz="1700" b="1">
                <a:latin typeface="+mn-ea"/>
              </a:rPr>
              <a:t>한국국민윤리학회</a:t>
            </a:r>
            <a:r>
              <a:rPr lang="en-US" altLang="ko-KR" sz="1700" b="1">
                <a:latin typeface="+mn-ea"/>
              </a:rPr>
              <a:t>, 1994&gt;.</a:t>
            </a:r>
            <a:endParaRPr lang="en-US" altLang="ko-KR" sz="1700" b="1">
              <a:latin typeface="+mn-ea"/>
            </a:endParaRPr>
          </a:p>
          <a:p>
            <a:pPr>
              <a:lnSpc>
                <a:spcPct val="150000"/>
              </a:lnSpc>
              <a:defRPr lang="ko-KR" altLang="en-US"/>
            </a:pPr>
            <a:r>
              <a:rPr lang="en-US" altLang="ko-KR" sz="1700" b="1">
                <a:latin typeface="+mn-ea"/>
                <a:ea typeface="굴림"/>
              </a:rPr>
              <a:t>◦ </a:t>
            </a:r>
            <a:r>
              <a:rPr lang="ko-KR" altLang="en-US" sz="1700" b="1">
                <a:latin typeface="+mn-ea"/>
                <a:ea typeface="굴림"/>
              </a:rPr>
              <a:t>사회복지 이념은 그 사회를 규정하는 사회관계 특히 경제적 자원의 생산과 분배에 직접 관여하거나 영향력을 행사하는 사회세력들의 권력관계에 의해 규정된다</a:t>
            </a:r>
            <a:r>
              <a:rPr lang="en-US" altLang="ko-KR" sz="1700" b="1">
                <a:latin typeface="+mn-ea"/>
              </a:rPr>
              <a:t>.</a:t>
            </a:r>
            <a:endParaRPr lang="en-US" altLang="ko-KR" sz="1700" b="1">
              <a:latin typeface="+mn-ea"/>
            </a:endParaRPr>
          </a:p>
        </p:txBody>
      </p:sp>
      <p:grpSp>
        <p:nvGrpSpPr>
          <p:cNvPr id="12" name="그룹 11"/>
          <p:cNvGrpSpPr/>
          <p:nvPr/>
        </p:nvGrpSpPr>
        <p:grpSpPr>
          <a:xfrm rot="0">
            <a:off x="1714223" y="4329100"/>
            <a:ext cx="4597042" cy="405336"/>
            <a:chOff x="1714223" y="4329100"/>
            <a:chExt cx="4597042" cy="405336"/>
          </a:xfrm>
        </p:grpSpPr>
        <p:sp>
          <p:nvSpPr>
            <p:cNvPr id="3" name="TextBox 2"/>
            <p:cNvSpPr txBox="1"/>
            <p:nvPr/>
          </p:nvSpPr>
          <p:spPr>
            <a:xfrm>
              <a:off x="1714223" y="4329100"/>
              <a:ext cx="1381613" cy="369332"/>
            </a:xfrm>
            <a:prstGeom prst="rect">
              <a:avLst/>
            </a:prstGeom>
            <a:noFill/>
          </p:spPr>
          <p:txBody>
            <a:bodyPr wrap="none">
              <a:spAutoFit/>
            </a:bodyPr>
            <a:lstStyle/>
            <a:p>
              <a:pPr lvl="0">
                <a:defRPr lang="ko-KR" altLang="en-US"/>
              </a:pPr>
              <a:r>
                <a:rPr lang="ko-KR" altLang="en-US" b="1">
                  <a:solidFill>
                    <a:srgbClr val="0000ff"/>
                  </a:solidFill>
                </a:rPr>
                <a:t>선별적 복지</a:t>
              </a:r>
              <a:endParaRPr lang="ko-KR" altLang="en-US" b="1">
                <a:solidFill>
                  <a:srgbClr val="0000ff"/>
                </a:solidFill>
              </a:endParaRPr>
            </a:p>
          </p:txBody>
        </p:sp>
        <p:sp>
          <p:nvSpPr>
            <p:cNvPr id="4" name="TextBox 3"/>
            <p:cNvSpPr txBox="1"/>
            <p:nvPr/>
          </p:nvSpPr>
          <p:spPr>
            <a:xfrm>
              <a:off x="4932040" y="4365104"/>
              <a:ext cx="1379225" cy="369332"/>
            </a:xfrm>
            <a:prstGeom prst="rect">
              <a:avLst/>
            </a:prstGeom>
            <a:noFill/>
          </p:spPr>
          <p:txBody>
            <a:bodyPr wrap="none">
              <a:spAutoFit/>
            </a:bodyPr>
            <a:lstStyle/>
            <a:p>
              <a:pPr lvl="0">
                <a:defRPr lang="ko-KR" altLang="en-US"/>
              </a:pPr>
              <a:r>
                <a:rPr lang="ko-KR" altLang="en-US" b="1">
                  <a:solidFill>
                    <a:srgbClr val="0000ff"/>
                  </a:solidFill>
                </a:rPr>
                <a:t>보편적 복지</a:t>
              </a:r>
              <a:endParaRPr lang="ko-KR" altLang="en-US" b="1">
                <a:solidFill>
                  <a:srgbClr val="0000ff"/>
                </a:solidFill>
              </a:endParaRPr>
            </a:p>
          </p:txBody>
        </p:sp>
      </p:grpSp>
      <p:sp>
        <p:nvSpPr>
          <p:cNvPr id="5" name="TextBox 4"/>
          <p:cNvSpPr txBox="1"/>
          <p:nvPr/>
        </p:nvSpPr>
        <p:spPr>
          <a:xfrm>
            <a:off x="1331640" y="4725144"/>
            <a:ext cx="2017350" cy="1635650"/>
          </a:xfrm>
          <a:prstGeom prst="rect">
            <a:avLst/>
          </a:prstGeom>
          <a:noFill/>
        </p:spPr>
        <p:txBody>
          <a:bodyPr wrap="none">
            <a:spAutoFit/>
          </a:bodyPr>
          <a:lstStyle/>
          <a:p>
            <a:pPr lvl="0">
              <a:defRPr lang="ko-KR" altLang="en-US"/>
            </a:pPr>
            <a:r>
              <a:rPr lang="ko-KR" altLang="en-US" sz="1700" b="1"/>
              <a:t>빈곤</a:t>
            </a:r>
            <a:r>
              <a:rPr lang="en-US" altLang="ko-KR" sz="1700" b="1"/>
              <a:t> :</a:t>
            </a:r>
            <a:r>
              <a:rPr lang="ko-KR" altLang="en-US" sz="1700" b="1"/>
              <a:t> 개인의 책임</a:t>
            </a:r>
            <a:endParaRPr lang="ko-KR" altLang="en-US" sz="1700" b="1"/>
          </a:p>
          <a:p>
            <a:pPr lvl="0">
              <a:defRPr lang="ko-KR" altLang="en-US"/>
            </a:pPr>
            <a:r>
              <a:rPr lang="ko-KR" altLang="en-US" sz="1700" b="1"/>
              <a:t>잔여적 복지</a:t>
            </a:r>
            <a:endParaRPr lang="ko-KR" altLang="en-US" sz="1700" b="1"/>
          </a:p>
          <a:p>
            <a:pPr lvl="0">
              <a:defRPr lang="ko-KR" altLang="en-US"/>
            </a:pPr>
            <a:r>
              <a:rPr lang="ko-KR" altLang="en-US" sz="1700" b="1"/>
              <a:t>자유</a:t>
            </a:r>
            <a:r>
              <a:rPr lang="ko-KR" altLang="en-US" sz="1700" b="1">
                <a:latin typeface="굴림"/>
                <a:ea typeface="굴림"/>
              </a:rPr>
              <a:t>∙성장을 강조</a:t>
            </a:r>
            <a:endParaRPr lang="ko-KR" altLang="en-US" sz="1700" b="1">
              <a:latin typeface="굴림"/>
              <a:ea typeface="굴림"/>
            </a:endParaRPr>
          </a:p>
          <a:p>
            <a:pPr lvl="0">
              <a:defRPr lang="ko-KR" altLang="en-US"/>
            </a:pPr>
            <a:r>
              <a:rPr lang="ko-KR" altLang="en-US" sz="1700" b="1">
                <a:latin typeface="굴림"/>
                <a:ea typeface="굴림"/>
              </a:rPr>
              <a:t>자본주의적 이념</a:t>
            </a:r>
            <a:endParaRPr lang="ko-KR" altLang="en-US" sz="1700" b="1">
              <a:latin typeface="굴림"/>
              <a:ea typeface="굴림"/>
            </a:endParaRPr>
          </a:p>
          <a:p>
            <a:pPr lvl="0">
              <a:defRPr lang="ko-KR" altLang="en-US"/>
            </a:pPr>
            <a:r>
              <a:rPr lang="ko-KR" altLang="en-US" sz="1700" b="1">
                <a:latin typeface="굴림"/>
                <a:ea typeface="굴림"/>
              </a:rPr>
              <a:t>보수적 우파</a:t>
            </a:r>
            <a:endParaRPr lang="ko-KR" altLang="en-US" sz="1700" b="1">
              <a:latin typeface="굴림"/>
              <a:ea typeface="굴림"/>
            </a:endParaRPr>
          </a:p>
          <a:p>
            <a:pPr lvl="0">
              <a:defRPr lang="ko-KR" altLang="en-US"/>
            </a:pPr>
            <a:r>
              <a:rPr lang="ko-KR" altLang="en-US" sz="1700" b="1">
                <a:latin typeface="굴림"/>
                <a:ea typeface="굴림"/>
              </a:rPr>
              <a:t>미국</a:t>
            </a:r>
            <a:r>
              <a:rPr lang="en-US" altLang="ko-KR" sz="1700" b="1">
                <a:latin typeface="굴림"/>
                <a:ea typeface="굴림"/>
              </a:rPr>
              <a:t>, </a:t>
            </a:r>
            <a:r>
              <a:rPr lang="ko-KR" altLang="en-US" sz="1700" b="1">
                <a:latin typeface="굴림"/>
                <a:ea typeface="굴림"/>
              </a:rPr>
              <a:t>일본</a:t>
            </a:r>
            <a:r>
              <a:rPr lang="en-US" altLang="ko-KR" sz="1700" b="1">
                <a:latin typeface="굴림"/>
                <a:ea typeface="굴림"/>
              </a:rPr>
              <a:t>, </a:t>
            </a:r>
            <a:r>
              <a:rPr lang="ko-KR" altLang="en-US" sz="1700" b="1">
                <a:latin typeface="굴림"/>
                <a:ea typeface="굴림"/>
              </a:rPr>
              <a:t>한국 등</a:t>
            </a:r>
            <a:endParaRPr lang="ko-KR" altLang="en-US" sz="1700" b="1"/>
          </a:p>
        </p:txBody>
      </p:sp>
      <p:sp>
        <p:nvSpPr>
          <p:cNvPr id="6" name="TextBox 5"/>
          <p:cNvSpPr txBox="1"/>
          <p:nvPr/>
        </p:nvSpPr>
        <p:spPr>
          <a:xfrm>
            <a:off x="4572000" y="4725144"/>
            <a:ext cx="3844290" cy="1635650"/>
          </a:xfrm>
          <a:prstGeom prst="rect">
            <a:avLst/>
          </a:prstGeom>
          <a:noFill/>
        </p:spPr>
        <p:txBody>
          <a:bodyPr wrap="none">
            <a:spAutoFit/>
          </a:bodyPr>
          <a:lstStyle/>
          <a:p>
            <a:pPr lvl="0">
              <a:defRPr lang="ko-KR" altLang="en-US"/>
            </a:pPr>
            <a:r>
              <a:rPr lang="ko-KR" altLang="en-US" sz="1700" b="1"/>
              <a:t>빈곤</a:t>
            </a:r>
            <a:r>
              <a:rPr lang="en-US" altLang="ko-KR" sz="1700" b="1"/>
              <a:t> :</a:t>
            </a:r>
            <a:r>
              <a:rPr lang="ko-KR" altLang="en-US" sz="1700" b="1"/>
              <a:t> 사회적 책임</a:t>
            </a:r>
            <a:endParaRPr lang="ko-KR" altLang="en-US" sz="1700" b="1"/>
          </a:p>
          <a:p>
            <a:pPr lvl="0">
              <a:defRPr lang="ko-KR" altLang="en-US"/>
            </a:pPr>
            <a:r>
              <a:rPr lang="ko-KR" altLang="en-US" sz="1700" b="1"/>
              <a:t>제도적 복지</a:t>
            </a:r>
            <a:endParaRPr lang="ko-KR" altLang="en-US" sz="1700" b="1"/>
          </a:p>
          <a:p>
            <a:pPr lvl="0">
              <a:defRPr lang="ko-KR" altLang="en-US"/>
            </a:pPr>
            <a:r>
              <a:rPr lang="ko-KR" altLang="en-US" sz="1700" b="1"/>
              <a:t>평등</a:t>
            </a:r>
            <a:r>
              <a:rPr lang="ko-KR" altLang="en-US" sz="1700" b="1">
                <a:latin typeface="굴림"/>
                <a:ea typeface="굴림"/>
              </a:rPr>
              <a:t>∙분배를 강조</a:t>
            </a:r>
            <a:endParaRPr lang="ko-KR" altLang="en-US" sz="1700" b="1">
              <a:latin typeface="굴림"/>
              <a:ea typeface="굴림"/>
            </a:endParaRPr>
          </a:p>
          <a:p>
            <a:pPr lvl="0">
              <a:defRPr lang="ko-KR" altLang="en-US"/>
            </a:pPr>
            <a:r>
              <a:rPr lang="ko-KR" altLang="en-US" sz="1700" b="1">
                <a:latin typeface="굴림"/>
                <a:ea typeface="굴림"/>
              </a:rPr>
              <a:t>사회주의적 이념</a:t>
            </a:r>
            <a:endParaRPr lang="ko-KR" altLang="en-US" sz="1700" b="1">
              <a:latin typeface="굴림"/>
              <a:ea typeface="굴림"/>
            </a:endParaRPr>
          </a:p>
          <a:p>
            <a:pPr lvl="0">
              <a:defRPr lang="ko-KR" altLang="en-US"/>
            </a:pPr>
            <a:r>
              <a:rPr lang="ko-KR" altLang="en-US" sz="1700" b="1">
                <a:latin typeface="굴림"/>
                <a:ea typeface="굴림"/>
              </a:rPr>
              <a:t>진보적 좌파</a:t>
            </a:r>
            <a:endParaRPr lang="ko-KR" altLang="en-US" sz="1700" b="1">
              <a:latin typeface="굴림"/>
              <a:ea typeface="굴림"/>
            </a:endParaRPr>
          </a:p>
          <a:p>
            <a:pPr lvl="0">
              <a:defRPr lang="ko-KR" altLang="en-US"/>
            </a:pPr>
            <a:r>
              <a:rPr lang="ko-KR" altLang="en-US" sz="1700" b="1">
                <a:latin typeface="굴림"/>
                <a:ea typeface="굴림"/>
              </a:rPr>
              <a:t>스웨덴</a:t>
            </a:r>
            <a:r>
              <a:rPr lang="en-US" altLang="ko-KR" sz="1700" b="1">
                <a:latin typeface="굴림"/>
                <a:ea typeface="굴림"/>
              </a:rPr>
              <a:t>, </a:t>
            </a:r>
            <a:r>
              <a:rPr lang="ko-KR" altLang="en-US" sz="1700" b="1">
                <a:latin typeface="굴림"/>
                <a:ea typeface="굴림"/>
              </a:rPr>
              <a:t>오스트리아 등 유럽복지국가들</a:t>
            </a:r>
            <a:endParaRPr lang="ko-KR" altLang="en-US" sz="1700" b="1"/>
          </a:p>
        </p:txBody>
      </p:sp>
      <p:cxnSp>
        <p:nvCxnSpPr>
          <p:cNvPr id="8" name="직선 연결선 7"/>
          <p:cNvCxnSpPr/>
          <p:nvPr/>
        </p:nvCxnSpPr>
        <p:spPr>
          <a:xfrm>
            <a:off x="971600" y="4314304"/>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971600" y="4725144"/>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a:off x="971600" y="6406728"/>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rot="16200000" flipH="1">
            <a:off x="3203848" y="5373216"/>
            <a:ext cx="2160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7584" y="3933056"/>
            <a:ext cx="2721431" cy="369332"/>
          </a:xfrm>
          <a:prstGeom prst="rect">
            <a:avLst/>
          </a:prstGeom>
          <a:noFill/>
        </p:spPr>
        <p:txBody>
          <a:bodyPr wrap="none">
            <a:spAutoFit/>
          </a:bodyPr>
          <a:lstStyle/>
          <a:p>
            <a:pPr lvl="0">
              <a:defRPr lang="ko-KR" altLang="en-US"/>
            </a:pPr>
            <a:r>
              <a:rPr lang="ko-KR" altLang="en-US" b="1">
                <a:latin typeface="맑은 고딕"/>
                <a:ea typeface="맑은 고딕"/>
              </a:rPr>
              <a:t>&lt;</a:t>
            </a:r>
            <a:r>
              <a:rPr lang="ko-KR" altLang="en-US" b="1"/>
              <a:t>사회복지 이념의 비교&gt;</a:t>
            </a:r>
            <a:endParaRPr lang="ko-KR" altLang="en-US" b="1"/>
          </a:p>
        </p:txBody>
      </p:sp>
      <p:sp>
        <p:nvSpPr>
          <p:cNvPr id="22"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3"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5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827584" y="463603"/>
            <a:ext cx="3054806" cy="373109"/>
          </a:xfrm>
          <a:prstGeom prst="rect">
            <a:avLst/>
          </a:prstGeom>
          <a:noFill/>
        </p:spPr>
        <p:txBody>
          <a:bodyPr wrap="none">
            <a:spAutoFit/>
          </a:bodyPr>
          <a:lstStyle/>
          <a:p>
            <a:pPr lvl="0">
              <a:defRPr lang="ko-KR" altLang="en-US"/>
            </a:pPr>
            <a:r>
              <a:rPr lang="en-US" altLang="ko-KR" sz="1900" b="1"/>
              <a:t>&lt;</a:t>
            </a:r>
            <a:r>
              <a:rPr lang="ko-KR" altLang="en-US" sz="1900" b="1"/>
              <a:t>복지국가의 유형분류틀</a:t>
            </a:r>
            <a:r>
              <a:rPr lang="en-US" altLang="ko-KR" sz="1900" b="1"/>
              <a:t>&gt;</a:t>
            </a:r>
            <a:endParaRPr lang="ko-KR" altLang="en-US" sz="1900" b="1"/>
          </a:p>
        </p:txBody>
      </p:sp>
      <p:sp>
        <p:nvSpPr>
          <p:cNvPr id="15" name="TextBox 14"/>
          <p:cNvSpPr txBox="1"/>
          <p:nvPr/>
        </p:nvSpPr>
        <p:spPr>
          <a:xfrm>
            <a:off x="827583" y="5445224"/>
            <a:ext cx="7632850" cy="906046"/>
          </a:xfrm>
          <a:prstGeom prst="rect">
            <a:avLst/>
          </a:prstGeom>
          <a:noFill/>
        </p:spPr>
        <p:txBody>
          <a:bodyPr wrap="square">
            <a:spAutoFit/>
          </a:bodyPr>
          <a:lstStyle/>
          <a:p>
            <a:pPr>
              <a:lnSpc>
                <a:spcPct val="150000"/>
              </a:lnSpc>
              <a:defRPr lang="ko-KR" altLang="en-US"/>
            </a:pPr>
            <a:r>
              <a:rPr lang="ko-KR" altLang="en-US" b="1"/>
              <a:t>이념 중에서도 전체 사회의 정치경제체제에 관한 이념은 자본주의와 사회주의가 대표적이다</a:t>
            </a:r>
            <a:r>
              <a:rPr lang="en-US" altLang="ko-KR" b="1"/>
              <a:t>.</a:t>
            </a:r>
            <a:endParaRPr lang="ko-KR" altLang="en-US" b="1"/>
          </a:p>
        </p:txBody>
      </p:sp>
      <p:grpSp>
        <p:nvGrpSpPr>
          <p:cNvPr id="16" name="그룹 15"/>
          <p:cNvGrpSpPr/>
          <p:nvPr/>
        </p:nvGrpSpPr>
        <p:grpSpPr>
          <a:xfrm rot="0">
            <a:off x="611560" y="944724"/>
            <a:ext cx="5585738" cy="369332"/>
            <a:chOff x="611560" y="1376772"/>
            <a:chExt cx="5585738" cy="369332"/>
          </a:xfrm>
        </p:grpSpPr>
        <p:sp>
          <p:nvSpPr>
            <p:cNvPr id="2" name="TextBox 1"/>
            <p:cNvSpPr txBox="1"/>
            <p:nvPr/>
          </p:nvSpPr>
          <p:spPr>
            <a:xfrm>
              <a:off x="611560" y="1376772"/>
              <a:ext cx="1261055" cy="358296"/>
            </a:xfrm>
            <a:prstGeom prst="rect">
              <a:avLst/>
            </a:prstGeom>
            <a:noFill/>
          </p:spPr>
          <p:txBody>
            <a:bodyPr wrap="none">
              <a:spAutoFit/>
            </a:bodyPr>
            <a:lstStyle/>
            <a:p>
              <a:pPr lvl="0">
                <a:defRPr lang="ko-KR" altLang="en-US"/>
              </a:pPr>
              <a:r>
                <a:rPr lang="en-US" altLang="ko-KR"/>
                <a:t>J. Parker </a:t>
              </a:r>
              <a:endParaRPr lang="ko-KR" altLang="en-US"/>
            </a:p>
          </p:txBody>
        </p:sp>
        <p:sp>
          <p:nvSpPr>
            <p:cNvPr id="7" name="TextBox 6"/>
            <p:cNvSpPr txBox="1"/>
            <p:nvPr/>
          </p:nvSpPr>
          <p:spPr>
            <a:xfrm>
              <a:off x="2976545" y="1376772"/>
              <a:ext cx="3191845" cy="358296"/>
            </a:xfrm>
            <a:prstGeom prst="rect">
              <a:avLst/>
            </a:prstGeom>
            <a:noFill/>
          </p:spPr>
          <p:txBody>
            <a:bodyPr wrap="none">
              <a:spAutoFit/>
            </a:bodyPr>
            <a:lstStyle/>
            <a:p>
              <a:pPr lvl="0">
                <a:defRPr lang="ko-KR" altLang="en-US"/>
              </a:pPr>
              <a:r>
                <a:rPr lang="ko-KR" altLang="en-US" b="1"/>
                <a:t>자유방임</a:t>
              </a:r>
              <a:r>
                <a:rPr lang="en-US" altLang="ko-KR" b="1"/>
                <a:t>, </a:t>
              </a:r>
              <a:r>
                <a:rPr lang="ko-KR" altLang="en-US" b="1"/>
                <a:t>자유주의</a:t>
              </a:r>
              <a:r>
                <a:rPr lang="en-US" altLang="ko-KR" b="1"/>
                <a:t>, </a:t>
              </a:r>
              <a:r>
                <a:rPr lang="ko-KR" altLang="en-US" b="1"/>
                <a:t>사회주의</a:t>
              </a:r>
              <a:endParaRPr lang="ko-KR" altLang="en-US" b="1"/>
            </a:p>
          </p:txBody>
        </p:sp>
      </p:grpSp>
      <p:grpSp>
        <p:nvGrpSpPr>
          <p:cNvPr id="17" name="그룹 16"/>
          <p:cNvGrpSpPr/>
          <p:nvPr/>
        </p:nvGrpSpPr>
        <p:grpSpPr>
          <a:xfrm rot="0">
            <a:off x="611560" y="1534144"/>
            <a:ext cx="7560840" cy="646331"/>
            <a:chOff x="611560" y="2034063"/>
            <a:chExt cx="7560840" cy="646331"/>
          </a:xfrm>
        </p:grpSpPr>
        <p:sp>
          <p:nvSpPr>
            <p:cNvPr id="3" name="TextBox 2"/>
            <p:cNvSpPr txBox="1"/>
            <p:nvPr/>
          </p:nvSpPr>
          <p:spPr>
            <a:xfrm>
              <a:off x="611560" y="2034063"/>
              <a:ext cx="1299155" cy="635651"/>
            </a:xfrm>
            <a:prstGeom prst="rect">
              <a:avLst/>
            </a:prstGeom>
            <a:noFill/>
          </p:spPr>
          <p:txBody>
            <a:bodyPr wrap="none">
              <a:spAutoFit/>
            </a:bodyPr>
            <a:lstStyle/>
            <a:p>
              <a:pPr lvl="0">
                <a:defRPr lang="ko-KR" altLang="en-US"/>
              </a:pPr>
              <a:r>
                <a:rPr lang="en-US" altLang="ko-KR"/>
                <a:t>V. George</a:t>
              </a:r>
              <a:endParaRPr lang="en-US" altLang="ko-KR"/>
            </a:p>
            <a:p>
              <a:pPr lvl="0">
                <a:defRPr lang="ko-KR" altLang="en-US"/>
              </a:pPr>
              <a:r>
                <a:rPr lang="en-US" altLang="ko-KR"/>
                <a:t>P. Wilding</a:t>
              </a:r>
              <a:endParaRPr lang="ko-KR" altLang="en-US"/>
            </a:p>
          </p:txBody>
        </p:sp>
        <p:sp>
          <p:nvSpPr>
            <p:cNvPr id="8" name="TextBox 7"/>
            <p:cNvSpPr txBox="1"/>
            <p:nvPr/>
          </p:nvSpPr>
          <p:spPr>
            <a:xfrm>
              <a:off x="2976545" y="2034063"/>
              <a:ext cx="5195855" cy="635651"/>
            </a:xfrm>
            <a:prstGeom prst="rect">
              <a:avLst/>
            </a:prstGeom>
            <a:noFill/>
          </p:spPr>
          <p:txBody>
            <a:bodyPr wrap="square">
              <a:spAutoFit/>
            </a:bodyPr>
            <a:lstStyle/>
            <a:p>
              <a:pPr lvl="0">
                <a:defRPr lang="ko-KR" altLang="en-US"/>
              </a:pPr>
              <a:r>
                <a:rPr lang="ko-KR" altLang="en-US" b="1"/>
                <a:t>반집합주의</a:t>
              </a:r>
              <a:r>
                <a:rPr lang="en-US" altLang="ko-KR" b="1"/>
                <a:t>, </a:t>
              </a:r>
              <a:r>
                <a:rPr lang="ko-KR" altLang="en-US" b="1"/>
                <a:t>소극적 집합주의</a:t>
              </a:r>
              <a:r>
                <a:rPr lang="en-US" altLang="ko-KR" b="1"/>
                <a:t>, </a:t>
              </a:r>
              <a:r>
                <a:rPr lang="ko-KR" altLang="en-US" b="1"/>
                <a:t>페이비안사회주의</a:t>
              </a:r>
              <a:r>
                <a:rPr lang="en-US" altLang="ko-KR" b="1"/>
                <a:t>, </a:t>
              </a:r>
              <a:r>
                <a:rPr lang="ko-KR" altLang="en-US" b="1"/>
                <a:t>마르크스주의</a:t>
              </a:r>
              <a:endParaRPr lang="ko-KR" altLang="en-US" b="1"/>
            </a:p>
          </p:txBody>
        </p:sp>
      </p:grpSp>
      <p:grpSp>
        <p:nvGrpSpPr>
          <p:cNvPr id="18" name="그룹 17"/>
          <p:cNvGrpSpPr/>
          <p:nvPr/>
        </p:nvGrpSpPr>
        <p:grpSpPr>
          <a:xfrm rot="0">
            <a:off x="611560" y="2400563"/>
            <a:ext cx="7020427" cy="369332"/>
            <a:chOff x="611560" y="2969222"/>
            <a:chExt cx="7020427" cy="369332"/>
          </a:xfrm>
        </p:grpSpPr>
        <p:sp>
          <p:nvSpPr>
            <p:cNvPr id="4" name="TextBox 3"/>
            <p:cNvSpPr txBox="1"/>
            <p:nvPr/>
          </p:nvSpPr>
          <p:spPr>
            <a:xfrm>
              <a:off x="611560" y="2969222"/>
              <a:ext cx="1175330" cy="359782"/>
            </a:xfrm>
            <a:prstGeom prst="rect">
              <a:avLst/>
            </a:prstGeom>
            <a:noFill/>
          </p:spPr>
          <p:txBody>
            <a:bodyPr wrap="none">
              <a:spAutoFit/>
            </a:bodyPr>
            <a:lstStyle/>
            <a:p>
              <a:pPr lvl="0">
                <a:defRPr lang="ko-KR" altLang="en-US"/>
              </a:pPr>
              <a:r>
                <a:rPr lang="en-US" altLang="ko-KR"/>
                <a:t>G. Room</a:t>
              </a:r>
              <a:endParaRPr lang="ko-KR" altLang="en-US"/>
            </a:p>
          </p:txBody>
        </p:sp>
        <p:sp>
          <p:nvSpPr>
            <p:cNvPr id="9" name="TextBox 8"/>
            <p:cNvSpPr txBox="1"/>
            <p:nvPr/>
          </p:nvSpPr>
          <p:spPr>
            <a:xfrm>
              <a:off x="2976545" y="2969222"/>
              <a:ext cx="4534869" cy="359782"/>
            </a:xfrm>
            <a:prstGeom prst="rect">
              <a:avLst/>
            </a:prstGeom>
            <a:noFill/>
          </p:spPr>
          <p:txBody>
            <a:bodyPr wrap="none">
              <a:spAutoFit/>
            </a:bodyPr>
            <a:lstStyle/>
            <a:p>
              <a:pPr lvl="0">
                <a:defRPr lang="ko-KR" altLang="en-US"/>
              </a:pPr>
              <a:r>
                <a:rPr lang="ko-KR" altLang="en-US" b="1"/>
                <a:t>시장자유주의</a:t>
              </a:r>
              <a:r>
                <a:rPr lang="en-US" altLang="ko-KR" b="1"/>
                <a:t>, </a:t>
              </a:r>
              <a:r>
                <a:rPr lang="ko-KR" altLang="en-US" b="1"/>
                <a:t>수정자유주의</a:t>
              </a:r>
              <a:r>
                <a:rPr lang="en-US" altLang="ko-KR" b="1"/>
                <a:t>, </a:t>
              </a:r>
              <a:r>
                <a:rPr lang="ko-KR" altLang="en-US" b="1"/>
                <a:t>마르크스주의</a:t>
              </a:r>
              <a:endParaRPr lang="ko-KR" altLang="en-US" b="1"/>
            </a:p>
          </p:txBody>
        </p:sp>
      </p:grpSp>
      <p:grpSp>
        <p:nvGrpSpPr>
          <p:cNvPr id="19" name="그룹 18"/>
          <p:cNvGrpSpPr/>
          <p:nvPr/>
        </p:nvGrpSpPr>
        <p:grpSpPr>
          <a:xfrm rot="0">
            <a:off x="611559" y="2989983"/>
            <a:ext cx="7812869" cy="646331"/>
            <a:chOff x="611559" y="3502749"/>
            <a:chExt cx="7488833" cy="646331"/>
          </a:xfrm>
        </p:grpSpPr>
        <p:sp>
          <p:nvSpPr>
            <p:cNvPr id="5" name="TextBox 4"/>
            <p:cNvSpPr txBox="1"/>
            <p:nvPr/>
          </p:nvSpPr>
          <p:spPr>
            <a:xfrm>
              <a:off x="611558" y="3641248"/>
              <a:ext cx="2108780" cy="369332"/>
            </a:xfrm>
            <a:prstGeom prst="rect">
              <a:avLst/>
            </a:prstGeom>
            <a:noFill/>
          </p:spPr>
          <p:txBody>
            <a:bodyPr wrap="square">
              <a:spAutoFit/>
            </a:bodyPr>
            <a:lstStyle/>
            <a:p>
              <a:pPr lvl="0">
                <a:defRPr lang="ko-KR" altLang="en-US"/>
              </a:pPr>
              <a:r>
                <a:rPr lang="en-US" altLang="ko-KR"/>
                <a:t>Esping-Anderson</a:t>
              </a:r>
              <a:endParaRPr lang="ko-KR" altLang="en-US"/>
            </a:p>
          </p:txBody>
        </p:sp>
        <p:sp>
          <p:nvSpPr>
            <p:cNvPr id="10" name="TextBox 9"/>
            <p:cNvSpPr txBox="1"/>
            <p:nvPr/>
          </p:nvSpPr>
          <p:spPr>
            <a:xfrm>
              <a:off x="2820247" y="3502749"/>
              <a:ext cx="5280145" cy="646331"/>
            </a:xfrm>
            <a:prstGeom prst="rect">
              <a:avLst/>
            </a:prstGeom>
            <a:noFill/>
          </p:spPr>
          <p:txBody>
            <a:bodyPr wrap="square">
              <a:spAutoFit/>
            </a:bodyPr>
            <a:lstStyle/>
            <a:p>
              <a:pPr lvl="0">
                <a:defRPr lang="ko-KR" altLang="en-US"/>
              </a:pPr>
              <a:r>
                <a:rPr lang="ko-KR" altLang="en-US" b="1"/>
                <a:t>자유주의 복지국가</a:t>
              </a:r>
              <a:r>
                <a:rPr lang="en-US" altLang="ko-KR" b="1"/>
                <a:t>, </a:t>
              </a:r>
              <a:r>
                <a:rPr lang="ko-KR" altLang="en-US" b="1"/>
                <a:t>보수주의적인 조합주의 복지국가</a:t>
              </a:r>
              <a:r>
                <a:rPr lang="en-US" altLang="ko-KR" b="1"/>
                <a:t>, </a:t>
              </a:r>
              <a:r>
                <a:rPr lang="ko-KR" altLang="en-US" b="1"/>
                <a:t>사회민주주의 복지국가</a:t>
              </a:r>
              <a:endParaRPr lang="ko-KR" altLang="en-US" b="1"/>
            </a:p>
          </p:txBody>
        </p:sp>
      </p:grpSp>
      <p:grpSp>
        <p:nvGrpSpPr>
          <p:cNvPr id="20" name="그룹 19"/>
          <p:cNvGrpSpPr/>
          <p:nvPr/>
        </p:nvGrpSpPr>
        <p:grpSpPr>
          <a:xfrm rot="0">
            <a:off x="611560" y="3856402"/>
            <a:ext cx="6984776" cy="646331"/>
            <a:chOff x="611560" y="4288450"/>
            <a:chExt cx="6984776" cy="646331"/>
          </a:xfrm>
        </p:grpSpPr>
        <p:sp>
          <p:nvSpPr>
            <p:cNvPr id="6" name="TextBox 5"/>
            <p:cNvSpPr txBox="1"/>
            <p:nvPr/>
          </p:nvSpPr>
          <p:spPr>
            <a:xfrm>
              <a:off x="611560" y="4426949"/>
              <a:ext cx="1251530" cy="369332"/>
            </a:xfrm>
            <a:prstGeom prst="rect">
              <a:avLst/>
            </a:prstGeom>
            <a:noFill/>
          </p:spPr>
          <p:txBody>
            <a:bodyPr wrap="none">
              <a:spAutoFit/>
            </a:bodyPr>
            <a:lstStyle/>
            <a:p>
              <a:pPr lvl="0">
                <a:defRPr lang="ko-KR" altLang="en-US"/>
              </a:pPr>
              <a:r>
                <a:rPr lang="en-US" altLang="ko-KR"/>
                <a:t>R. Mishra</a:t>
              </a:r>
              <a:endParaRPr lang="ko-KR" altLang="en-US"/>
            </a:p>
          </p:txBody>
        </p:sp>
        <p:sp>
          <p:nvSpPr>
            <p:cNvPr id="11" name="TextBox 10"/>
            <p:cNvSpPr txBox="1"/>
            <p:nvPr/>
          </p:nvSpPr>
          <p:spPr>
            <a:xfrm>
              <a:off x="2976545" y="4288450"/>
              <a:ext cx="4619791" cy="646331"/>
            </a:xfrm>
            <a:prstGeom prst="rect">
              <a:avLst/>
            </a:prstGeom>
            <a:noFill/>
          </p:spPr>
          <p:txBody>
            <a:bodyPr wrap="square">
              <a:spAutoFit/>
            </a:bodyPr>
            <a:lstStyle/>
            <a:p>
              <a:pPr lvl="0">
                <a:defRPr lang="ko-KR" altLang="en-US"/>
              </a:pPr>
              <a:r>
                <a:rPr lang="ko-KR" altLang="en-US" b="1"/>
                <a:t>다원적 혹은 분화적 복지국가</a:t>
              </a:r>
              <a:r>
                <a:rPr lang="en-US" altLang="ko-KR" b="1"/>
                <a:t>, </a:t>
              </a:r>
              <a:endParaRPr lang="en-US" altLang="ko-KR" b="1"/>
            </a:p>
            <a:p>
              <a:pPr lvl="0">
                <a:defRPr lang="ko-KR" altLang="en-US"/>
              </a:pPr>
              <a:r>
                <a:rPr lang="ko-KR" altLang="en-US" b="1"/>
                <a:t>조합주의 혹은 통합적 복지국가</a:t>
              </a:r>
              <a:endParaRPr lang="ko-KR" altLang="en-US" b="1"/>
            </a:p>
          </p:txBody>
        </p:sp>
      </p:grpSp>
      <p:cxnSp>
        <p:nvCxnSpPr>
          <p:cNvPr id="22" name="직선 연결선 21"/>
          <p:cNvCxnSpPr/>
          <p:nvPr/>
        </p:nvCxnSpPr>
        <p:spPr>
          <a:xfrm>
            <a:off x="611560" y="836712"/>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직선 연결선 23"/>
          <p:cNvCxnSpPr/>
          <p:nvPr/>
        </p:nvCxnSpPr>
        <p:spPr>
          <a:xfrm>
            <a:off x="611560" y="1412776"/>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직선 연결선 24"/>
          <p:cNvCxnSpPr/>
          <p:nvPr/>
        </p:nvCxnSpPr>
        <p:spPr>
          <a:xfrm>
            <a:off x="611560" y="2276872"/>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a:off x="611560" y="2924944"/>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직선 연결선 26"/>
          <p:cNvCxnSpPr/>
          <p:nvPr/>
        </p:nvCxnSpPr>
        <p:spPr>
          <a:xfrm>
            <a:off x="611560" y="3717032"/>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a:off x="611560" y="4581128"/>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직선 연결선 29"/>
          <p:cNvCxnSpPr/>
          <p:nvPr/>
        </p:nvCxnSpPr>
        <p:spPr>
          <a:xfrm>
            <a:off x="2699792" y="836712"/>
            <a:ext cx="0" cy="44644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직선 연결선 28"/>
          <p:cNvCxnSpPr/>
          <p:nvPr/>
        </p:nvCxnSpPr>
        <p:spPr>
          <a:xfrm>
            <a:off x="611560" y="5313908"/>
            <a:ext cx="76328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그룹 33"/>
          <p:cNvGrpSpPr/>
          <p:nvPr/>
        </p:nvGrpSpPr>
        <p:grpSpPr>
          <a:xfrm rot="0">
            <a:off x="611560" y="4645168"/>
            <a:ext cx="6984776" cy="646331"/>
            <a:chOff x="611560" y="4426949"/>
            <a:chExt cx="6984776" cy="646331"/>
          </a:xfrm>
        </p:grpSpPr>
        <p:sp>
          <p:nvSpPr>
            <p:cNvPr id="35" name="TextBox 34"/>
            <p:cNvSpPr txBox="1"/>
            <p:nvPr/>
          </p:nvSpPr>
          <p:spPr>
            <a:xfrm>
              <a:off x="611560" y="4426949"/>
              <a:ext cx="1413455" cy="646331"/>
            </a:xfrm>
            <a:prstGeom prst="rect">
              <a:avLst/>
            </a:prstGeom>
            <a:noFill/>
          </p:spPr>
          <p:txBody>
            <a:bodyPr wrap="none">
              <a:spAutoFit/>
            </a:bodyPr>
            <a:lstStyle/>
            <a:p>
              <a:pPr lvl="0">
                <a:defRPr lang="ko-KR" altLang="en-US"/>
              </a:pPr>
              <a:r>
                <a:rPr lang="en-US" altLang="ko-KR"/>
                <a:t>N. Furniss </a:t>
              </a:r>
              <a:endParaRPr lang="en-US" altLang="ko-KR"/>
            </a:p>
            <a:p>
              <a:pPr lvl="0">
                <a:defRPr lang="ko-KR" altLang="en-US"/>
              </a:pPr>
              <a:r>
                <a:rPr lang="en-US" altLang="ko-KR"/>
                <a:t>T. Tilton</a:t>
              </a:r>
              <a:endParaRPr lang="ko-KR" altLang="en-US"/>
            </a:p>
          </p:txBody>
        </p:sp>
        <p:sp>
          <p:nvSpPr>
            <p:cNvPr id="36" name="TextBox 35"/>
            <p:cNvSpPr txBox="1"/>
            <p:nvPr/>
          </p:nvSpPr>
          <p:spPr>
            <a:xfrm>
              <a:off x="2976545" y="4549341"/>
              <a:ext cx="4619791" cy="369332"/>
            </a:xfrm>
            <a:prstGeom prst="rect">
              <a:avLst/>
            </a:prstGeom>
            <a:noFill/>
          </p:spPr>
          <p:txBody>
            <a:bodyPr wrap="square">
              <a:spAutoFit/>
            </a:bodyPr>
            <a:lstStyle/>
            <a:p>
              <a:pPr lvl="0">
                <a:defRPr lang="ko-KR" altLang="en-US"/>
              </a:pPr>
              <a:r>
                <a:rPr lang="ko-KR" altLang="en-US" b="1"/>
                <a:t>적극적</a:t>
              </a:r>
              <a:r>
                <a:rPr lang="en-US" altLang="ko-KR" b="1"/>
                <a:t> </a:t>
              </a:r>
              <a:r>
                <a:rPr lang="ko-KR" altLang="en-US" b="1"/>
                <a:t>국가</a:t>
              </a:r>
              <a:r>
                <a:rPr lang="en-US" altLang="ko-KR" b="1"/>
                <a:t>, </a:t>
              </a:r>
              <a:r>
                <a:rPr lang="ko-KR" altLang="en-US" b="1"/>
                <a:t>사회보장국가</a:t>
              </a:r>
              <a:r>
                <a:rPr lang="en-US" altLang="ko-KR" b="1"/>
                <a:t>, </a:t>
              </a:r>
              <a:r>
                <a:rPr lang="ko-KR" altLang="en-US" b="1"/>
                <a:t>사회복지국가</a:t>
              </a:r>
              <a:endParaRPr lang="ko-KR" altLang="en-US" b="1"/>
            </a:p>
          </p:txBody>
        </p:sp>
      </p:grpSp>
      <p:sp>
        <p:nvSpPr>
          <p:cNvPr id="4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4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5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4336" y="512676"/>
            <a:ext cx="2687523" cy="416773"/>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사회복지실천윤리</a:t>
            </a:r>
            <a:endParaRPr lang="ko-KR" altLang="en-US" sz="2200" b="1">
              <a:latin typeface="HY둥근고딕B"/>
              <a:ea typeface="HY둥근고딕B"/>
            </a:endParaRPr>
          </a:p>
        </p:txBody>
      </p:sp>
      <p:sp>
        <p:nvSpPr>
          <p:cNvPr id="4" name="TextBox 3"/>
          <p:cNvSpPr txBox="1"/>
          <p:nvPr/>
        </p:nvSpPr>
        <p:spPr>
          <a:xfrm>
            <a:off x="611560" y="979567"/>
            <a:ext cx="8136904" cy="2190353"/>
          </a:xfrm>
          <a:prstGeom prst="rect">
            <a:avLst/>
          </a:prstGeom>
          <a:noFill/>
        </p:spPr>
        <p:txBody>
          <a:bodyPr wrap="square">
            <a:spAutoFit/>
          </a:bodyPr>
          <a:lstStyle/>
          <a:p>
            <a:pPr>
              <a:lnSpc>
                <a:spcPct val="150000"/>
              </a:lnSpc>
              <a:defRPr lang="ko-KR" altLang="en-US"/>
            </a:pPr>
            <a:r>
              <a:rPr lang="en-US" altLang="ko-KR" sz="2000" b="1">
                <a:latin typeface="+mn-ea"/>
              </a:rPr>
              <a:t>(1) </a:t>
            </a:r>
            <a:r>
              <a:rPr lang="ko-KR" altLang="en-US" sz="2000" b="1">
                <a:latin typeface="+mn-ea"/>
              </a:rPr>
              <a:t>윤리의 개념</a:t>
            </a:r>
            <a:endParaRPr lang="ko-KR" altLang="en-US" sz="2000" b="1">
              <a:latin typeface="+mn-ea"/>
            </a:endParaRPr>
          </a:p>
          <a:p>
            <a:pPr>
              <a:lnSpc>
                <a:spcPct val="150000"/>
              </a:lnSpc>
              <a:defRPr lang="ko-KR" altLang="en-US"/>
            </a:pPr>
            <a:r>
              <a:rPr lang="en-US" altLang="ko-KR" b="1">
                <a:solidFill>
                  <a:srgbClr val="c00000"/>
                </a:solidFill>
                <a:latin typeface="+mn-ea"/>
              </a:rPr>
              <a:t>&lt;</a:t>
            </a:r>
            <a:r>
              <a:rPr lang="ko-KR" altLang="en-US" b="1">
                <a:solidFill>
                  <a:srgbClr val="c00000"/>
                </a:solidFill>
                <a:latin typeface="+mn-ea"/>
              </a:rPr>
              <a:t>윤리</a:t>
            </a:r>
            <a:r>
              <a:rPr lang="en-US" altLang="ko-KR" b="1">
                <a:solidFill>
                  <a:srgbClr val="c00000"/>
                </a:solidFill>
                <a:latin typeface="+mn-ea"/>
              </a:rPr>
              <a:t>(</a:t>
            </a:r>
            <a:r>
              <a:rPr lang="ko-KR" altLang="en-US" b="1">
                <a:solidFill>
                  <a:srgbClr val="c00000"/>
                </a:solidFill>
                <a:latin typeface="+mn-ea"/>
              </a:rPr>
              <a:t>倫理 </a:t>
            </a:r>
            <a:r>
              <a:rPr lang="en-US" altLang="ko-KR" b="1">
                <a:solidFill>
                  <a:srgbClr val="c00000"/>
                </a:solidFill>
                <a:latin typeface="+mn-ea"/>
              </a:rPr>
              <a:t>: ethics)&gt;</a:t>
            </a:r>
            <a:endParaRPr lang="en-US" altLang="ko-KR" b="1">
              <a:solidFill>
                <a:srgbClr val="c00000"/>
              </a:solidFill>
              <a:latin typeface="+mn-ea"/>
            </a:endParaRPr>
          </a:p>
          <a:p>
            <a:pPr>
              <a:lnSpc>
                <a:spcPct val="150000"/>
              </a:lnSpc>
              <a:defRPr lang="ko-KR" altLang="en-US"/>
            </a:pPr>
            <a:r>
              <a:rPr lang="en-US" altLang="ko-KR" b="1">
                <a:latin typeface="+mn-ea"/>
              </a:rPr>
              <a:t>◦ </a:t>
            </a:r>
            <a:r>
              <a:rPr lang="ko-KR" altLang="en-US" b="1">
                <a:latin typeface="+mn-ea"/>
              </a:rPr>
              <a:t>사람들이</a:t>
            </a:r>
            <a:r>
              <a:rPr lang="en-US" altLang="ko-KR" b="1">
                <a:latin typeface="+mn-ea"/>
              </a:rPr>
              <a:t> </a:t>
            </a:r>
            <a:r>
              <a:rPr lang="ko-KR" altLang="en-US" b="1">
                <a:latin typeface="+mn-ea"/>
              </a:rPr>
              <a:t>마땅히 지켜야 할 당위</a:t>
            </a:r>
            <a:r>
              <a:rPr lang="en-US" altLang="ko-KR" b="1">
                <a:latin typeface="+mn-ea"/>
              </a:rPr>
              <a:t>(</a:t>
            </a:r>
            <a:r>
              <a:rPr lang="ko-KR" altLang="en-US" b="1">
                <a:latin typeface="+mn-ea"/>
              </a:rPr>
              <a:t>當爲</a:t>
            </a:r>
            <a:r>
              <a:rPr lang="en-US" altLang="ko-KR" b="1">
                <a:latin typeface="+mn-ea"/>
              </a:rPr>
              <a:t>)</a:t>
            </a:r>
            <a:r>
              <a:rPr lang="ko-KR" altLang="en-US" b="1">
                <a:latin typeface="+mn-ea"/>
              </a:rPr>
              <a:t>의 규범으로서 판단의 체계</a:t>
            </a:r>
            <a:endParaRPr lang="ko-KR" altLang="en-US" b="1">
              <a:latin typeface="+mn-ea"/>
            </a:endParaRPr>
          </a:p>
          <a:p>
            <a:pPr>
              <a:lnSpc>
                <a:spcPct val="150000"/>
              </a:lnSpc>
              <a:defRPr lang="ko-KR" altLang="en-US"/>
            </a:pPr>
            <a:r>
              <a:rPr lang="en-US" altLang="ko-KR" b="1">
                <a:latin typeface="+mn-ea"/>
              </a:rPr>
              <a:t>- </a:t>
            </a:r>
            <a:r>
              <a:rPr lang="ko-KR" altLang="en-US" b="1">
                <a:latin typeface="+mn-ea"/>
              </a:rPr>
              <a:t>모든 행위에는 가치가 자리잡고 있으나 모든 가치가 윤리가 되는 것은 아니다</a:t>
            </a:r>
            <a:r>
              <a:rPr lang="en-US" altLang="ko-KR" b="1">
                <a:latin typeface="+mn-ea"/>
              </a:rPr>
              <a:t>. </a:t>
            </a:r>
            <a:r>
              <a:rPr lang="ko-KR" altLang="en-US" b="1">
                <a:latin typeface="+mn-ea"/>
              </a:rPr>
              <a:t>행동의 규범적 기준을 대표하는 가치들이 행위로 나타날 때 비로소 가치가 된다</a:t>
            </a:r>
            <a:r>
              <a:rPr lang="en-US" altLang="ko-KR" b="1">
                <a:latin typeface="+mn-ea"/>
              </a:rPr>
              <a:t>.</a:t>
            </a:r>
            <a:endParaRPr lang="en-US" altLang="ko-KR" b="1">
              <a:latin typeface="+mn-ea"/>
            </a:endParaRPr>
          </a:p>
        </p:txBody>
      </p:sp>
      <p:sp>
        <p:nvSpPr>
          <p:cNvPr id="6" name="TextBox 5"/>
          <p:cNvSpPr txBox="1"/>
          <p:nvPr/>
        </p:nvSpPr>
        <p:spPr>
          <a:xfrm>
            <a:off x="485545" y="3320988"/>
            <a:ext cx="8172908" cy="3012186"/>
          </a:xfrm>
          <a:prstGeom prst="rect">
            <a:avLst/>
          </a:prstGeom>
          <a:noFill/>
        </p:spPr>
        <p:txBody>
          <a:bodyPr wrap="square">
            <a:spAutoFit/>
          </a:bodyPr>
          <a:lstStyle/>
          <a:p>
            <a:pPr>
              <a:lnSpc>
                <a:spcPct val="150000"/>
              </a:lnSpc>
              <a:defRPr lang="ko-KR" altLang="en-US"/>
            </a:pPr>
            <a:r>
              <a:rPr lang="en-US" altLang="ko-KR" sz="2000" b="1">
                <a:latin typeface="+mn-ea"/>
              </a:rPr>
              <a:t>(2) </a:t>
            </a:r>
            <a:r>
              <a:rPr lang="ko-KR" altLang="en-US" sz="2000" b="1">
                <a:latin typeface="+mn-ea"/>
              </a:rPr>
              <a:t>사회복지실천윤리</a:t>
            </a:r>
            <a:endParaRPr lang="ko-KR" altLang="en-US" sz="2000" b="1">
              <a:latin typeface="+mn-ea"/>
            </a:endParaRPr>
          </a:p>
          <a:p>
            <a:pPr>
              <a:lnSpc>
                <a:spcPct val="150000"/>
              </a:lnSpc>
              <a:defRPr lang="ko-KR" altLang="en-US"/>
            </a:pPr>
            <a:r>
              <a:rPr lang="en-US" altLang="ko-KR" b="1">
                <a:solidFill>
                  <a:srgbClr val="c00000"/>
                </a:solidFill>
                <a:latin typeface="+mn-ea"/>
              </a:rPr>
              <a:t>&lt;</a:t>
            </a:r>
            <a:r>
              <a:rPr lang="ko-KR" altLang="en-US" b="1">
                <a:solidFill>
                  <a:srgbClr val="c00000"/>
                </a:solidFill>
                <a:latin typeface="+mn-ea"/>
              </a:rPr>
              <a:t>사회복지실천윤리</a:t>
            </a:r>
            <a:r>
              <a:rPr lang="en-US" altLang="ko-KR" b="1">
                <a:solidFill>
                  <a:srgbClr val="c00000"/>
                </a:solidFill>
                <a:latin typeface="+mn-ea"/>
              </a:rPr>
              <a:t>&gt;</a:t>
            </a:r>
            <a:endParaRPr lang="en-US" altLang="ko-KR" b="1">
              <a:solidFill>
                <a:srgbClr val="c00000"/>
              </a:solidFill>
              <a:latin typeface="+mn-ea"/>
            </a:endParaRPr>
          </a:p>
          <a:p>
            <a:pPr>
              <a:lnSpc>
                <a:spcPct val="150000"/>
              </a:lnSpc>
              <a:defRPr lang="ko-KR" altLang="en-US"/>
            </a:pPr>
            <a:r>
              <a:rPr lang="ko-KR" altLang="en-US" b="1">
                <a:latin typeface="굴림"/>
                <a:ea typeface="굴림"/>
              </a:rPr>
              <a:t>◦ </a:t>
            </a:r>
            <a:r>
              <a:rPr lang="ko-KR" altLang="en-US" b="1">
                <a:latin typeface="+mn-ea"/>
              </a:rPr>
              <a:t>사회복지사가 사회복지실천과정에서 전문가로서 행하거나 지켜야 할 도덕적 규칙</a:t>
            </a:r>
            <a:r>
              <a:rPr lang="en-US" altLang="ko-KR" b="1">
                <a:latin typeface="+mn-ea"/>
              </a:rPr>
              <a:t>.</a:t>
            </a:r>
            <a:endParaRPr lang="en-US" altLang="ko-KR" b="1">
              <a:latin typeface="+mn-ea"/>
            </a:endParaRPr>
          </a:p>
          <a:p>
            <a:pPr>
              <a:lnSpc>
                <a:spcPct val="150000"/>
              </a:lnSpc>
              <a:defRPr lang="ko-KR" altLang="en-US"/>
            </a:pPr>
            <a:r>
              <a:rPr lang="en-US" altLang="ko-KR" b="1">
                <a:latin typeface="+mn-ea"/>
              </a:rPr>
              <a:t>- </a:t>
            </a:r>
            <a:r>
              <a:rPr lang="ko-KR" altLang="en-US" b="1">
                <a:latin typeface="+mn-ea"/>
              </a:rPr>
              <a:t>사회복지실천은 그 자체가 본질적으로 윤리적인 측면을 내포하고 있기 때문에 실천과정에서 다양한 이슈에 부딪치게 되고</a:t>
            </a:r>
            <a:r>
              <a:rPr lang="en-US" altLang="ko-KR" b="1">
                <a:latin typeface="+mn-ea"/>
              </a:rPr>
              <a:t>, </a:t>
            </a:r>
            <a:r>
              <a:rPr lang="ko-KR" altLang="en-US" b="1">
                <a:latin typeface="+mn-ea"/>
              </a:rPr>
              <a:t>거의 모든 결정은 윤리적 측면을 </a:t>
            </a:r>
            <a:endParaRPr lang="ko-KR" altLang="en-US" b="1">
              <a:latin typeface="+mn-ea"/>
            </a:endParaRPr>
          </a:p>
          <a:p>
            <a:pPr>
              <a:lnSpc>
                <a:spcPct val="150000"/>
              </a:lnSpc>
              <a:defRPr lang="ko-KR" altLang="en-US"/>
            </a:pPr>
            <a:r>
              <a:rPr lang="ko-KR" altLang="en-US" b="1">
                <a:latin typeface="+mn-ea"/>
              </a:rPr>
              <a:t>포함하게 된다</a:t>
            </a:r>
            <a:r>
              <a:rPr lang="en-US" altLang="ko-KR" b="1">
                <a:latin typeface="+mn-ea"/>
              </a:rPr>
              <a:t>.</a:t>
            </a:r>
            <a:endParaRPr lang="en-US" altLang="ko-KR" b="1">
              <a:latin typeface="+mn-ea"/>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59</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6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611501" y="692680"/>
            <a:ext cx="7884935" cy="3477365"/>
          </a:xfrm>
          <a:prstGeom prst="rect">
            <a:avLst/>
          </a:prstGeom>
          <a:noFill/>
        </p:spPr>
        <p:txBody>
          <a:bodyPr wrap="square">
            <a:spAutoFit/>
          </a:bodyPr>
          <a:lstStyle/>
          <a:p>
            <a:pPr>
              <a:lnSpc>
                <a:spcPct val="150000"/>
              </a:lnSpc>
              <a:defRPr lang="ko-KR" altLang="en-US"/>
            </a:pPr>
            <a:r>
              <a:rPr lang="en-US" altLang="ko-KR" sz="2000" b="1">
                <a:latin typeface="+mn-ea"/>
              </a:rPr>
              <a:t>(3) </a:t>
            </a:r>
            <a:r>
              <a:rPr lang="ko-KR" altLang="en-US" sz="2000" b="1">
                <a:latin typeface="+mn-ea"/>
              </a:rPr>
              <a:t>사회복지윤리의</a:t>
            </a:r>
            <a:r>
              <a:rPr lang="en-US" altLang="ko-KR" sz="2000" b="1">
                <a:latin typeface="+mn-ea"/>
              </a:rPr>
              <a:t> </a:t>
            </a:r>
            <a:r>
              <a:rPr lang="ko-KR" altLang="en-US" sz="2000" b="1">
                <a:latin typeface="+mn-ea"/>
              </a:rPr>
              <a:t>구성요소</a:t>
            </a:r>
            <a:endParaRPr lang="ko-KR" altLang="en-US" sz="2000" b="1">
              <a:latin typeface="+mn-ea"/>
            </a:endParaRPr>
          </a:p>
          <a:p>
            <a:pPr>
              <a:lnSpc>
                <a:spcPct val="150000"/>
              </a:lnSpc>
              <a:defRPr lang="ko-KR" altLang="en-US"/>
            </a:pPr>
            <a:r>
              <a:rPr lang="ko-KR" altLang="en-US" sz="2000" b="1">
                <a:latin typeface="+mn-ea"/>
              </a:rPr>
              <a:t> </a:t>
            </a:r>
            <a:r>
              <a:rPr lang="ko-KR" altLang="en-US" b="1">
                <a:latin typeface="+mn-ea"/>
              </a:rPr>
              <a:t>① 개인에 대한 존경과 개인적 서비스의 제공</a:t>
            </a:r>
            <a:endParaRPr lang="ko-KR" altLang="en-US" b="1">
              <a:latin typeface="+mn-ea"/>
            </a:endParaRPr>
          </a:p>
          <a:p>
            <a:pPr>
              <a:lnSpc>
                <a:spcPct val="150000"/>
              </a:lnSpc>
              <a:defRPr lang="ko-KR" altLang="en-US"/>
            </a:pPr>
            <a:r>
              <a:rPr lang="ko-KR" altLang="en-US" b="1">
                <a:latin typeface="+mn-ea"/>
              </a:rPr>
              <a:t>     근거가 되는 핵심 가치 : </a:t>
            </a:r>
            <a:r>
              <a:rPr lang="ko-KR" altLang="en-US" b="1">
                <a:solidFill>
                  <a:srgbClr val="0000ff"/>
                </a:solidFill>
                <a:latin typeface="+mn-ea"/>
              </a:rPr>
              <a:t>자유와 자율(인간에 대한 존엄성과 가치)</a:t>
            </a:r>
            <a:endParaRPr lang="ko-KR" altLang="en-US" b="1">
              <a:solidFill>
                <a:srgbClr val="0000ff"/>
              </a:solidFill>
              <a:latin typeface="+mn-ea"/>
            </a:endParaRPr>
          </a:p>
          <a:p>
            <a:pPr>
              <a:lnSpc>
                <a:spcPct val="150000"/>
              </a:lnSpc>
              <a:defRPr lang="ko-KR" altLang="en-US"/>
            </a:pPr>
            <a:r>
              <a:rPr lang="ko-KR" altLang="en-US" b="1">
                <a:latin typeface="굴림"/>
                <a:ea typeface="굴림"/>
              </a:rPr>
              <a:t> ② 전문가의 온정적 개입주의</a:t>
            </a:r>
            <a:endParaRPr lang="ko-KR" altLang="en-US" b="1">
              <a:latin typeface="굴림"/>
              <a:ea typeface="굴림"/>
            </a:endParaRPr>
          </a:p>
          <a:p>
            <a:pPr>
              <a:lnSpc>
                <a:spcPct val="150000"/>
              </a:lnSpc>
              <a:defRPr lang="ko-KR" altLang="en-US"/>
            </a:pPr>
            <a:r>
              <a:rPr lang="ko-KR" altLang="en-US" b="1">
                <a:latin typeface="굴림"/>
                <a:ea typeface="굴림"/>
              </a:rPr>
              <a:t>     근거가 되는 핵심 가치 : </a:t>
            </a:r>
            <a:r>
              <a:rPr lang="ko-KR" altLang="en-US" b="1">
                <a:solidFill>
                  <a:srgbClr val="0000ff"/>
                </a:solidFill>
                <a:latin typeface="굴림"/>
                <a:ea typeface="굴림"/>
              </a:rPr>
              <a:t>자선(</a:t>
            </a:r>
            <a:r>
              <a:rPr lang="en-US" altLang="ko-KR" b="1">
                <a:solidFill>
                  <a:srgbClr val="0000ff"/>
                </a:solidFill>
                <a:latin typeface="굴림"/>
                <a:ea typeface="굴림"/>
              </a:rPr>
              <a:t>charity) </a:t>
            </a:r>
            <a:r>
              <a:rPr lang="ko-KR" altLang="en-US" b="1">
                <a:solidFill>
                  <a:srgbClr val="0000ff"/>
                </a:solidFill>
                <a:latin typeface="굴림"/>
                <a:ea typeface="굴림"/>
              </a:rPr>
              <a:t>  </a:t>
            </a:r>
            <a:r>
              <a:rPr lang="en-US" altLang="ko-KR" b="1">
                <a:solidFill>
                  <a:srgbClr val="0000ff"/>
                </a:solidFill>
                <a:latin typeface="굴림"/>
                <a:ea typeface="굴림"/>
              </a:rPr>
              <a:t>･ </a:t>
            </a:r>
            <a:r>
              <a:rPr lang="ko-KR" altLang="en-US" b="1">
                <a:solidFill>
                  <a:srgbClr val="0000ff"/>
                </a:solidFill>
                <a:latin typeface="굴림"/>
                <a:ea typeface="굴림"/>
              </a:rPr>
              <a:t>  자비(</a:t>
            </a:r>
            <a:r>
              <a:rPr lang="en-US" altLang="ko-KR" b="1">
                <a:solidFill>
                  <a:srgbClr val="0000ff"/>
                </a:solidFill>
                <a:latin typeface="굴림"/>
                <a:ea typeface="굴림"/>
              </a:rPr>
              <a:t>mercy)</a:t>
            </a:r>
            <a:r>
              <a:rPr lang="ko-KR" altLang="en-US" b="1">
                <a:solidFill>
                  <a:srgbClr val="0000ff"/>
                </a:solidFill>
                <a:latin typeface="굴림"/>
                <a:ea typeface="굴림"/>
              </a:rPr>
              <a:t>   </a:t>
            </a:r>
            <a:r>
              <a:rPr lang="en-US" altLang="ko-KR" b="1">
                <a:solidFill>
                  <a:srgbClr val="0000ff"/>
                </a:solidFill>
                <a:latin typeface="굴림"/>
                <a:ea typeface="굴림"/>
              </a:rPr>
              <a:t> ･ </a:t>
            </a:r>
            <a:endParaRPr lang="en-US" altLang="ko-KR" b="1">
              <a:solidFill>
                <a:srgbClr val="0000ff"/>
              </a:solidFill>
              <a:latin typeface="굴림"/>
              <a:ea typeface="굴림"/>
            </a:endParaRPr>
          </a:p>
          <a:p>
            <a:pPr>
              <a:lnSpc>
                <a:spcPct val="150000"/>
              </a:lnSpc>
              <a:defRPr lang="ko-KR" altLang="en-US"/>
            </a:pPr>
            <a:r>
              <a:rPr lang="ko-KR" altLang="en-US" b="1">
                <a:solidFill>
                  <a:srgbClr val="0000ff"/>
                </a:solidFill>
                <a:latin typeface="굴림"/>
                <a:ea typeface="굴림"/>
              </a:rPr>
              <a:t>                                      善行의 의무(</a:t>
            </a:r>
            <a:r>
              <a:rPr lang="en-US" altLang="ko-KR" b="1">
                <a:solidFill>
                  <a:srgbClr val="0000ff"/>
                </a:solidFill>
                <a:latin typeface="굴림"/>
                <a:ea typeface="굴림"/>
              </a:rPr>
              <a:t>duty of beneficience) </a:t>
            </a:r>
            <a:endParaRPr lang="en-US" altLang="ko-KR" b="1">
              <a:solidFill>
                <a:srgbClr val="0000ff"/>
              </a:solidFill>
              <a:latin typeface="굴림"/>
              <a:ea typeface="굴림"/>
            </a:endParaRPr>
          </a:p>
          <a:p>
            <a:pPr>
              <a:lnSpc>
                <a:spcPct val="150000"/>
              </a:lnSpc>
              <a:defRPr lang="ko-KR" altLang="en-US"/>
            </a:pPr>
            <a:r>
              <a:rPr lang="en-US" altLang="ko-KR" b="1">
                <a:latin typeface="+mn-ea"/>
              </a:rPr>
              <a:t> ③ </a:t>
            </a:r>
            <a:r>
              <a:rPr lang="ko-KR" altLang="en-US" b="1">
                <a:latin typeface="+mn-ea"/>
              </a:rPr>
              <a:t>공적</a:t>
            </a:r>
            <a:r>
              <a:rPr lang="en-US" altLang="ko-KR" b="1">
                <a:latin typeface="+mn-ea"/>
              </a:rPr>
              <a:t> </a:t>
            </a:r>
            <a:r>
              <a:rPr lang="ko-KR" altLang="en-US" b="1">
                <a:latin typeface="+mn-ea"/>
              </a:rPr>
              <a:t>책임성의 원칙</a:t>
            </a:r>
            <a:endParaRPr lang="ko-KR" altLang="en-US" b="1">
              <a:latin typeface="+mn-ea"/>
            </a:endParaRPr>
          </a:p>
          <a:p>
            <a:pPr>
              <a:lnSpc>
                <a:spcPct val="150000"/>
              </a:lnSpc>
              <a:defRPr lang="ko-KR" altLang="en-US"/>
            </a:pPr>
            <a:r>
              <a:rPr lang="ko-KR" altLang="en-US" b="1">
                <a:latin typeface="+mn-ea"/>
              </a:rPr>
              <a:t>     근거가 되는 핵심 가치 : </a:t>
            </a:r>
            <a:r>
              <a:rPr lang="ko-KR" altLang="en-US" b="1">
                <a:solidFill>
                  <a:srgbClr val="0000ff"/>
                </a:solidFill>
                <a:latin typeface="+mn-ea"/>
              </a:rPr>
              <a:t>평등(</a:t>
            </a:r>
            <a:r>
              <a:rPr lang="en-US" altLang="ko-KR" b="1">
                <a:solidFill>
                  <a:srgbClr val="0000ff"/>
                </a:solidFill>
                <a:latin typeface="+mn-ea"/>
              </a:rPr>
              <a:t>equality)</a:t>
            </a:r>
            <a:r>
              <a:rPr lang="ko-KR" altLang="en-US" b="1">
                <a:solidFill>
                  <a:srgbClr val="0000ff"/>
                </a:solidFill>
                <a:latin typeface="+mn-ea"/>
              </a:rPr>
              <a:t>과</a:t>
            </a:r>
            <a:r>
              <a:rPr lang="en-US" altLang="ko-KR" b="1">
                <a:solidFill>
                  <a:srgbClr val="0000ff"/>
                </a:solidFill>
                <a:latin typeface="+mn-ea"/>
              </a:rPr>
              <a:t> </a:t>
            </a:r>
            <a:r>
              <a:rPr lang="ko-KR" altLang="en-US" b="1">
                <a:solidFill>
                  <a:srgbClr val="0000ff"/>
                </a:solidFill>
                <a:latin typeface="+mn-ea"/>
              </a:rPr>
              <a:t>사회정의(</a:t>
            </a:r>
            <a:r>
              <a:rPr lang="en-US" altLang="ko-KR" b="1">
                <a:solidFill>
                  <a:srgbClr val="0000ff"/>
                </a:solidFill>
                <a:latin typeface="+mn-ea"/>
              </a:rPr>
              <a:t>social justice) </a:t>
            </a:r>
            <a:endParaRPr lang="en-US" altLang="ko-KR" b="1">
              <a:solidFill>
                <a:srgbClr val="0000ff"/>
              </a:solidFill>
              <a:latin typeface="+mn-ea"/>
            </a:endParaRPr>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6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1" y="548680"/>
            <a:ext cx="7560839" cy="1373465"/>
          </a:xfrm>
          <a:prstGeom prst="rect">
            <a:avLst/>
          </a:prstGeom>
          <a:noFill/>
        </p:spPr>
        <p:txBody>
          <a:bodyPr wrap="square">
            <a:spAutoFit/>
          </a:bodyPr>
          <a:lstStyle/>
          <a:p>
            <a:pPr>
              <a:lnSpc>
                <a:spcPct val="150000"/>
              </a:lnSpc>
              <a:defRPr lang="ko-KR" altLang="en-US"/>
            </a:pPr>
            <a:r>
              <a:rPr lang="en-US" altLang="ko-KR" sz="2000" b="1">
                <a:latin typeface="+mn-ea"/>
              </a:rPr>
              <a:t>(4) </a:t>
            </a:r>
            <a:r>
              <a:rPr lang="ko-KR" altLang="en-US" sz="2000" b="1">
                <a:latin typeface="+mn-ea"/>
              </a:rPr>
              <a:t>가치와 윤리와의 관계</a:t>
            </a:r>
            <a:endParaRPr lang="ko-KR" altLang="en-US" sz="2000" b="1">
              <a:latin typeface="+mn-ea"/>
            </a:endParaRPr>
          </a:p>
          <a:p>
            <a:pPr>
              <a:lnSpc>
                <a:spcPct val="150000"/>
              </a:lnSpc>
              <a:defRPr lang="ko-KR" altLang="en-US"/>
            </a:pPr>
            <a:r>
              <a:rPr lang="ko-KR" altLang="en-US" b="1">
                <a:latin typeface="+mn-ea"/>
              </a:rPr>
              <a:t>사회복지실천윤리는 가치로부터 생겨나기 때문에 가치와 윤리간에는 불가분의 관계가 있다</a:t>
            </a:r>
            <a:r>
              <a:rPr lang="en-US" altLang="ko-KR" b="1">
                <a:latin typeface="+mn-ea"/>
              </a:rPr>
              <a:t>.</a:t>
            </a:r>
            <a:endParaRPr lang="en-US" altLang="ko-KR" b="1">
              <a:latin typeface="+mn-ea"/>
            </a:endParaRPr>
          </a:p>
        </p:txBody>
      </p:sp>
      <p:grpSp>
        <p:nvGrpSpPr>
          <p:cNvPr id="28" name="그룹 27"/>
          <p:cNvGrpSpPr/>
          <p:nvPr/>
        </p:nvGrpSpPr>
        <p:grpSpPr>
          <a:xfrm rot="0">
            <a:off x="611560" y="2492896"/>
            <a:ext cx="7992888" cy="1728192"/>
            <a:chOff x="611560" y="1988840"/>
            <a:chExt cx="7992888" cy="1728192"/>
          </a:xfrm>
        </p:grpSpPr>
        <p:grpSp>
          <p:nvGrpSpPr>
            <p:cNvPr id="12" name="그룹 11"/>
            <p:cNvGrpSpPr/>
            <p:nvPr/>
          </p:nvGrpSpPr>
          <p:grpSpPr>
            <a:xfrm rot="0">
              <a:off x="683569" y="2024844"/>
              <a:ext cx="3672408" cy="1330407"/>
              <a:chOff x="683569" y="2024844"/>
              <a:chExt cx="3672408" cy="1330407"/>
            </a:xfrm>
          </p:grpSpPr>
          <p:sp>
            <p:nvSpPr>
              <p:cNvPr id="3" name="TextBox 2"/>
              <p:cNvSpPr txBox="1"/>
              <p:nvPr/>
            </p:nvSpPr>
            <p:spPr>
              <a:xfrm>
                <a:off x="2196608" y="2024844"/>
                <a:ext cx="646331" cy="369332"/>
              </a:xfrm>
              <a:prstGeom prst="rect">
                <a:avLst/>
              </a:prstGeom>
              <a:noFill/>
            </p:spPr>
            <p:txBody>
              <a:bodyPr wrap="none">
                <a:spAutoFit/>
              </a:bodyPr>
              <a:lstStyle/>
              <a:p>
                <a:pPr lvl="0">
                  <a:defRPr lang="ko-KR" altLang="en-US"/>
                </a:pPr>
                <a:r>
                  <a:rPr lang="ko-KR" altLang="en-US" b="1"/>
                  <a:t>가치</a:t>
                </a:r>
                <a:endParaRPr lang="ko-KR" altLang="en-US" b="1"/>
              </a:p>
            </p:txBody>
          </p:sp>
          <p:sp>
            <p:nvSpPr>
              <p:cNvPr id="6" name="TextBox 5"/>
              <p:cNvSpPr txBox="1"/>
              <p:nvPr/>
            </p:nvSpPr>
            <p:spPr>
              <a:xfrm>
                <a:off x="683569" y="2708920"/>
                <a:ext cx="3672408" cy="646331"/>
              </a:xfrm>
              <a:prstGeom prst="rect">
                <a:avLst/>
              </a:prstGeom>
              <a:noFill/>
            </p:spPr>
            <p:txBody>
              <a:bodyPr wrap="square">
                <a:spAutoFit/>
              </a:bodyPr>
              <a:lstStyle/>
              <a:p>
                <a:pPr lvl="0">
                  <a:defRPr lang="ko-KR" altLang="en-US"/>
                </a:pPr>
                <a:r>
                  <a:rPr lang="en-US" altLang="ko-KR"/>
                  <a:t>◦ </a:t>
                </a:r>
                <a:r>
                  <a:rPr lang="en-US" altLang="ko-KR">
                    <a:solidFill>
                      <a:srgbClr val="c00000"/>
                    </a:solidFill>
                  </a:rPr>
                  <a:t>“</a:t>
                </a:r>
                <a:r>
                  <a:rPr lang="ko-KR" altLang="en-US">
                    <a:solidFill>
                      <a:srgbClr val="c00000"/>
                    </a:solidFill>
                  </a:rPr>
                  <a:t>무엇이 좋고 바람직한지</a:t>
                </a:r>
                <a:r>
                  <a:rPr lang="en-US" altLang="ko-KR">
                    <a:solidFill>
                      <a:srgbClr val="c00000"/>
                    </a:solidFill>
                  </a:rPr>
                  <a:t>(What is good and desirable)”</a:t>
                </a:r>
                <a:r>
                  <a:rPr lang="ko-KR" altLang="en-US">
                    <a:solidFill>
                      <a:srgbClr val="c00000"/>
                    </a:solidFill>
                  </a:rPr>
                  <a:t>에 관심</a:t>
                </a:r>
                <a:endParaRPr lang="ko-KR" altLang="en-US">
                  <a:solidFill>
                    <a:srgbClr val="c00000"/>
                  </a:solidFill>
                </a:endParaRPr>
              </a:p>
            </p:txBody>
          </p:sp>
        </p:grpSp>
        <p:grpSp>
          <p:nvGrpSpPr>
            <p:cNvPr id="13" name="그룹 12"/>
            <p:cNvGrpSpPr/>
            <p:nvPr/>
          </p:nvGrpSpPr>
          <p:grpSpPr>
            <a:xfrm rot="0">
              <a:off x="4499992" y="2024844"/>
              <a:ext cx="3888432" cy="1607406"/>
              <a:chOff x="4499992" y="2024844"/>
              <a:chExt cx="3888432" cy="1607406"/>
            </a:xfrm>
          </p:grpSpPr>
          <p:sp>
            <p:nvSpPr>
              <p:cNvPr id="4" name="TextBox 3"/>
              <p:cNvSpPr txBox="1"/>
              <p:nvPr/>
            </p:nvSpPr>
            <p:spPr>
              <a:xfrm>
                <a:off x="6121043" y="2024844"/>
                <a:ext cx="646331" cy="369332"/>
              </a:xfrm>
              <a:prstGeom prst="rect">
                <a:avLst/>
              </a:prstGeom>
              <a:noFill/>
            </p:spPr>
            <p:txBody>
              <a:bodyPr wrap="none">
                <a:spAutoFit/>
              </a:bodyPr>
              <a:lstStyle/>
              <a:p>
                <a:pPr lvl="0">
                  <a:defRPr lang="ko-KR" altLang="en-US"/>
                </a:pPr>
                <a:r>
                  <a:rPr lang="ko-KR" altLang="en-US" b="1"/>
                  <a:t>윤리</a:t>
                </a:r>
                <a:endParaRPr lang="ko-KR" altLang="en-US" b="1"/>
              </a:p>
            </p:txBody>
          </p:sp>
          <p:sp>
            <p:nvSpPr>
              <p:cNvPr id="7" name="TextBox 6"/>
              <p:cNvSpPr txBox="1"/>
              <p:nvPr/>
            </p:nvSpPr>
            <p:spPr>
              <a:xfrm>
                <a:off x="4499992" y="2708920"/>
                <a:ext cx="3888432" cy="909444"/>
              </a:xfrm>
              <a:prstGeom prst="rect">
                <a:avLst/>
              </a:prstGeom>
              <a:noFill/>
            </p:spPr>
            <p:txBody>
              <a:bodyPr wrap="square">
                <a:spAutoFit/>
              </a:bodyPr>
              <a:lstStyle/>
              <a:p>
                <a:pPr lvl="0">
                  <a:defRPr lang="ko-KR" altLang="en-US"/>
                </a:pPr>
                <a:r>
                  <a:rPr lang="ko-KR" altLang="en-US"/>
                  <a:t>◦ </a:t>
                </a:r>
                <a:r>
                  <a:rPr lang="en-US" altLang="ko-KR">
                    <a:solidFill>
                      <a:srgbClr val="0070c0"/>
                    </a:solidFill>
                  </a:rPr>
                  <a:t>“</a:t>
                </a:r>
                <a:r>
                  <a:rPr lang="ko-KR" altLang="en-US">
                    <a:solidFill>
                      <a:srgbClr val="0070c0"/>
                    </a:solidFill>
                  </a:rPr>
                  <a:t>무엇이 옳고</a:t>
                </a:r>
                <a:r>
                  <a:rPr lang="en-US" altLang="ko-KR">
                    <a:solidFill>
                      <a:srgbClr val="0070c0"/>
                    </a:solidFill>
                  </a:rPr>
                  <a:t>, </a:t>
                </a:r>
                <a:r>
                  <a:rPr lang="ko-KR" altLang="en-US">
                    <a:solidFill>
                      <a:srgbClr val="0070c0"/>
                    </a:solidFill>
                  </a:rPr>
                  <a:t>바른지</a:t>
                </a:r>
                <a:r>
                  <a:rPr lang="en-US" altLang="ko-KR">
                    <a:solidFill>
                      <a:srgbClr val="0070c0"/>
                    </a:solidFill>
                  </a:rPr>
                  <a:t>(What is right and correct)”</a:t>
                </a:r>
                <a:r>
                  <a:rPr lang="ko-KR" altLang="en-US">
                    <a:solidFill>
                      <a:srgbClr val="0070c0"/>
                    </a:solidFill>
                  </a:rPr>
                  <a:t>에 관심</a:t>
                </a:r>
                <a:endParaRPr lang="ko-KR" altLang="en-US">
                  <a:solidFill>
                    <a:srgbClr val="0070c0"/>
                  </a:solidFill>
                </a:endParaRPr>
              </a:p>
              <a:p>
                <a:pPr lvl="0">
                  <a:defRPr lang="ko-KR" altLang="en-US"/>
                </a:pPr>
                <a:r>
                  <a:rPr lang="ko-KR" altLang="ko-KR"/>
                  <a:t>◦</a:t>
                </a:r>
                <a:r>
                  <a:rPr lang="en-US" altLang="ko-KR"/>
                  <a:t> </a:t>
                </a:r>
                <a:r>
                  <a:rPr lang="ko-KR" altLang="en-US">
                    <a:solidFill>
                      <a:srgbClr val="0070c0"/>
                    </a:solidFill>
                  </a:rPr>
                  <a:t>가치의 행위화</a:t>
                </a:r>
                <a:r>
                  <a:rPr lang="en-US" altLang="ko-KR">
                    <a:solidFill>
                      <a:srgbClr val="0070c0"/>
                    </a:solidFill>
                  </a:rPr>
                  <a:t>(values in action)</a:t>
                </a:r>
                <a:endParaRPr lang="ko-KR" altLang="en-US">
                  <a:solidFill>
                    <a:srgbClr val="0070c0"/>
                  </a:solidFill>
                </a:endParaRPr>
              </a:p>
            </p:txBody>
          </p:sp>
        </p:grpSp>
        <p:cxnSp>
          <p:nvCxnSpPr>
            <p:cNvPr id="15" name="직선 연결선 14"/>
            <p:cNvCxnSpPr/>
            <p:nvPr/>
          </p:nvCxnSpPr>
          <p:spPr>
            <a:xfrm>
              <a:off x="611560" y="2492896"/>
              <a:ext cx="79928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611560" y="3717032"/>
              <a:ext cx="79928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611560" y="1988840"/>
              <a:ext cx="79928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a:off x="4283968" y="1988840"/>
              <a:ext cx="0" cy="17281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그룹 26"/>
          <p:cNvGrpSpPr/>
          <p:nvPr/>
        </p:nvGrpSpPr>
        <p:grpSpPr>
          <a:xfrm rot="0">
            <a:off x="611560" y="5105940"/>
            <a:ext cx="7992888" cy="1368152"/>
            <a:chOff x="611560" y="4221088"/>
            <a:chExt cx="7992888" cy="1368152"/>
          </a:xfrm>
        </p:grpSpPr>
        <p:sp>
          <p:nvSpPr>
            <p:cNvPr id="8" name="TextBox 7"/>
            <p:cNvSpPr txBox="1"/>
            <p:nvPr/>
          </p:nvSpPr>
          <p:spPr>
            <a:xfrm>
              <a:off x="2012496" y="4293096"/>
              <a:ext cx="1155519" cy="369332"/>
            </a:xfrm>
            <a:prstGeom prst="rect">
              <a:avLst/>
            </a:prstGeom>
            <a:noFill/>
          </p:spPr>
          <p:txBody>
            <a:bodyPr wrap="none">
              <a:spAutoFit/>
            </a:bodyPr>
            <a:lstStyle/>
            <a:p>
              <a:pPr lvl="0">
                <a:defRPr lang="ko-KR" altLang="en-US"/>
              </a:pPr>
              <a:r>
                <a:rPr lang="ko-KR" altLang="en-US" b="1"/>
                <a:t>가치</a:t>
              </a:r>
              <a:r>
                <a:rPr lang="en-US" altLang="ko-KR" b="1"/>
                <a:t>·</a:t>
              </a:r>
              <a:r>
                <a:rPr lang="ko-KR" altLang="en-US" b="1"/>
                <a:t>윤리</a:t>
              </a:r>
              <a:endParaRPr lang="ko-KR" altLang="en-US" b="1"/>
            </a:p>
          </p:txBody>
        </p:sp>
        <p:sp>
          <p:nvSpPr>
            <p:cNvPr id="9" name="TextBox 8"/>
            <p:cNvSpPr txBox="1"/>
            <p:nvPr/>
          </p:nvSpPr>
          <p:spPr>
            <a:xfrm>
              <a:off x="5868144" y="4293096"/>
              <a:ext cx="1157496" cy="369332"/>
            </a:xfrm>
            <a:prstGeom prst="rect">
              <a:avLst/>
            </a:prstGeom>
            <a:noFill/>
          </p:spPr>
          <p:txBody>
            <a:bodyPr wrap="none">
              <a:spAutoFit/>
            </a:bodyPr>
            <a:lstStyle/>
            <a:p>
              <a:pPr lvl="0">
                <a:defRPr lang="ko-KR" altLang="en-US"/>
              </a:pPr>
              <a:r>
                <a:rPr lang="ko-KR" altLang="en-US" b="1"/>
                <a:t>가치</a:t>
              </a:r>
              <a:r>
                <a:rPr lang="en-US" altLang="ko-KR" b="1"/>
                <a:t>·</a:t>
              </a:r>
              <a:r>
                <a:rPr lang="ko-KR" altLang="en-US" b="1"/>
                <a:t>이념</a:t>
              </a:r>
              <a:endParaRPr lang="ko-KR" altLang="en-US" b="1"/>
            </a:p>
          </p:txBody>
        </p:sp>
        <p:sp>
          <p:nvSpPr>
            <p:cNvPr id="10" name="TextBox 9"/>
            <p:cNvSpPr txBox="1"/>
            <p:nvPr/>
          </p:nvSpPr>
          <p:spPr>
            <a:xfrm>
              <a:off x="1403648" y="4797152"/>
              <a:ext cx="2592288" cy="646331"/>
            </a:xfrm>
            <a:prstGeom prst="rect">
              <a:avLst/>
            </a:prstGeom>
            <a:noFill/>
          </p:spPr>
          <p:txBody>
            <a:bodyPr wrap="square">
              <a:spAutoFit/>
            </a:bodyPr>
            <a:lstStyle/>
            <a:p>
              <a:pPr lvl="0">
                <a:defRPr lang="ko-KR" altLang="en-US"/>
              </a:pPr>
              <a:r>
                <a:rPr lang="ko-KR" altLang="en-US" b="1">
                  <a:solidFill>
                    <a:srgbClr val="c00000"/>
                  </a:solidFill>
                </a:rPr>
                <a:t>미시이론</a:t>
              </a:r>
              <a:endParaRPr lang="ko-KR" altLang="en-US" b="1">
                <a:solidFill>
                  <a:srgbClr val="c00000"/>
                </a:solidFill>
              </a:endParaRPr>
            </a:p>
            <a:p>
              <a:pPr lvl="0">
                <a:defRPr lang="ko-KR" altLang="en-US"/>
              </a:pPr>
              <a:r>
                <a:rPr lang="ko-KR" altLang="en-US" b="1">
                  <a:solidFill>
                    <a:srgbClr val="c00000"/>
                  </a:solidFill>
                </a:rPr>
                <a:t>사회복지방법론</a:t>
              </a:r>
              <a:endParaRPr lang="ko-KR" altLang="en-US" b="1">
                <a:solidFill>
                  <a:srgbClr val="c00000"/>
                </a:solidFill>
              </a:endParaRPr>
            </a:p>
          </p:txBody>
        </p:sp>
        <p:sp>
          <p:nvSpPr>
            <p:cNvPr id="11" name="TextBox 10"/>
            <p:cNvSpPr txBox="1"/>
            <p:nvPr/>
          </p:nvSpPr>
          <p:spPr>
            <a:xfrm>
              <a:off x="5364088" y="4797152"/>
              <a:ext cx="2592288" cy="646331"/>
            </a:xfrm>
            <a:prstGeom prst="rect">
              <a:avLst/>
            </a:prstGeom>
            <a:noFill/>
          </p:spPr>
          <p:txBody>
            <a:bodyPr wrap="square">
              <a:spAutoFit/>
            </a:bodyPr>
            <a:lstStyle/>
            <a:p>
              <a:pPr lvl="0">
                <a:defRPr lang="ko-KR" altLang="en-US"/>
              </a:pPr>
              <a:r>
                <a:rPr lang="ko-KR" altLang="en-US" b="1">
                  <a:solidFill>
                    <a:srgbClr val="0070c0"/>
                  </a:solidFill>
                </a:rPr>
                <a:t>거시이론</a:t>
              </a:r>
              <a:endParaRPr lang="ko-KR" altLang="en-US" b="1">
                <a:solidFill>
                  <a:srgbClr val="0070c0"/>
                </a:solidFill>
              </a:endParaRPr>
            </a:p>
            <a:p>
              <a:pPr lvl="0">
                <a:defRPr lang="ko-KR" altLang="en-US"/>
              </a:pPr>
              <a:r>
                <a:rPr lang="ko-KR" altLang="en-US" b="1">
                  <a:solidFill>
                    <a:srgbClr val="0070c0"/>
                  </a:solidFill>
                </a:rPr>
                <a:t>사회복지정책</a:t>
              </a:r>
              <a:endParaRPr lang="ko-KR" altLang="en-US" b="1">
                <a:solidFill>
                  <a:srgbClr val="0070c0"/>
                </a:solidFill>
              </a:endParaRPr>
            </a:p>
          </p:txBody>
        </p:sp>
        <p:cxnSp>
          <p:nvCxnSpPr>
            <p:cNvPr id="18" name="직선 연결선 17"/>
            <p:cNvCxnSpPr/>
            <p:nvPr/>
          </p:nvCxnSpPr>
          <p:spPr>
            <a:xfrm>
              <a:off x="611560" y="4221088"/>
              <a:ext cx="79928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611560" y="4725144"/>
              <a:ext cx="79928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611560" y="5589240"/>
              <a:ext cx="79928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직선 연결선 23"/>
            <p:cNvCxnSpPr/>
            <p:nvPr/>
          </p:nvCxnSpPr>
          <p:spPr>
            <a:xfrm>
              <a:off x="4283968" y="4221088"/>
              <a:ext cx="0" cy="13681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755574" y="2060848"/>
            <a:ext cx="1774266" cy="366122"/>
          </a:xfrm>
          <a:prstGeom prst="rect">
            <a:avLst/>
          </a:prstGeom>
          <a:noFill/>
        </p:spPr>
        <p:txBody>
          <a:bodyPr wrap="none">
            <a:spAutoFit/>
          </a:bodyPr>
          <a:lstStyle/>
          <a:p>
            <a:pPr lvl="0">
              <a:defRPr lang="ko-KR" altLang="en-US"/>
            </a:pPr>
            <a:r>
              <a:rPr lang="en-US" altLang="ko-KR" b="1"/>
              <a:t>&lt;</a:t>
            </a:r>
            <a:r>
              <a:rPr lang="ko-KR" altLang="en-US" b="1"/>
              <a:t>가치와 윤리</a:t>
            </a:r>
            <a:r>
              <a:rPr lang="en-US" altLang="ko-KR" b="1"/>
              <a:t>&gt;</a:t>
            </a:r>
            <a:endParaRPr lang="ko-KR" altLang="en-US" b="1"/>
          </a:p>
        </p:txBody>
      </p:sp>
      <p:sp>
        <p:nvSpPr>
          <p:cNvPr id="30" name="TextBox 29"/>
          <p:cNvSpPr txBox="1"/>
          <p:nvPr/>
        </p:nvSpPr>
        <p:spPr>
          <a:xfrm>
            <a:off x="755574" y="4601884"/>
            <a:ext cx="1774266" cy="358736"/>
          </a:xfrm>
          <a:prstGeom prst="rect">
            <a:avLst/>
          </a:prstGeom>
          <a:noFill/>
        </p:spPr>
        <p:txBody>
          <a:bodyPr wrap="none">
            <a:spAutoFit/>
          </a:bodyPr>
          <a:lstStyle/>
          <a:p>
            <a:pPr lvl="0">
              <a:defRPr lang="ko-KR" altLang="en-US"/>
            </a:pPr>
            <a:r>
              <a:rPr lang="en-US" altLang="ko-KR" b="1"/>
              <a:t>&lt;</a:t>
            </a:r>
            <a:r>
              <a:rPr lang="ko-KR" altLang="en-US" b="1"/>
              <a:t>윤리와 이념</a:t>
            </a:r>
            <a:r>
              <a:rPr lang="en-US" altLang="ko-KR" b="1"/>
              <a:t>&gt;</a:t>
            </a:r>
            <a:endParaRPr lang="ko-KR" altLang="en-US" b="1"/>
          </a:p>
        </p:txBody>
      </p:sp>
      <p:sp>
        <p:nvSpPr>
          <p:cNvPr id="3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3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6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552" y="549841"/>
            <a:ext cx="1601859" cy="419804"/>
          </a:xfrm>
          <a:prstGeom prst="rect">
            <a:avLst/>
          </a:prstGeom>
          <a:noFill/>
        </p:spPr>
        <p:txBody>
          <a:bodyPr wrap="none">
            <a:spAutoFit/>
          </a:bodyPr>
          <a:lstStyle/>
          <a:p>
            <a:pPr lvl="0">
              <a:defRPr lang="ko-KR" altLang="en-US"/>
            </a:pPr>
            <a:r>
              <a:rPr lang="en-US" altLang="ko-KR" sz="2200" b="1">
                <a:latin typeface="HY둥근고딕B"/>
                <a:ea typeface="HY둥근고딕B"/>
              </a:rPr>
              <a:t>4) </a:t>
            </a:r>
            <a:r>
              <a:rPr lang="ko-KR" altLang="en-US" sz="2200" b="1">
                <a:latin typeface="HY둥근고딕B"/>
                <a:ea typeface="HY둥근고딕B"/>
              </a:rPr>
              <a:t>윤리강령</a:t>
            </a:r>
            <a:endParaRPr lang="ko-KR" altLang="en-US" sz="2200" b="1">
              <a:latin typeface="HY둥근고딕B"/>
              <a:ea typeface="HY둥근고딕B"/>
            </a:endParaRPr>
          </a:p>
        </p:txBody>
      </p:sp>
      <p:sp>
        <p:nvSpPr>
          <p:cNvPr id="4" name="TextBox 3"/>
          <p:cNvSpPr txBox="1"/>
          <p:nvPr/>
        </p:nvSpPr>
        <p:spPr>
          <a:xfrm>
            <a:off x="611560" y="1052736"/>
            <a:ext cx="7560839" cy="1917159"/>
          </a:xfrm>
          <a:prstGeom prst="rect">
            <a:avLst/>
          </a:prstGeom>
          <a:noFill/>
        </p:spPr>
        <p:txBody>
          <a:bodyPr vert="horz" wrap="square" lIns="91440" tIns="45720" rIns="91440" bIns="45720" anchor="t">
            <a:spAutoFit/>
          </a:bodyPr>
          <a:lstStyle/>
          <a:p>
            <a:pPr>
              <a:lnSpc>
                <a:spcPct val="160000"/>
              </a:lnSpc>
              <a:defRPr lang="ko-KR" altLang="en-US"/>
            </a:pPr>
            <a:r>
              <a:rPr lang="en-US" altLang="ko-KR" sz="2000" b="1">
                <a:latin typeface="+mn-ea"/>
              </a:rPr>
              <a:t>(1) </a:t>
            </a:r>
            <a:r>
              <a:rPr lang="ko-KR" altLang="en-US" sz="2000" b="1">
                <a:latin typeface="+mn-ea"/>
              </a:rPr>
              <a:t>윤리강령의 의미</a:t>
            </a:r>
            <a:endParaRPr lang="ko-KR" altLang="en-US" sz="2000" b="1">
              <a:latin typeface="+mn-ea"/>
            </a:endParaRPr>
          </a:p>
          <a:p>
            <a:pPr>
              <a:lnSpc>
                <a:spcPct val="160000"/>
              </a:lnSpc>
              <a:defRPr lang="ko-KR" altLang="en-US"/>
            </a:pPr>
            <a:r>
              <a:rPr lang="ko-KR" altLang="en-US" sz="1900" b="1">
                <a:solidFill>
                  <a:srgbClr val="ff0000"/>
                </a:solidFill>
                <a:latin typeface="+mn-ea"/>
              </a:rPr>
              <a:t>&lt;강령(綱領)&gt; </a:t>
            </a:r>
            <a:r>
              <a:rPr lang="ko-KR" altLang="en-US" sz="1900" b="1">
                <a:latin typeface="+mn-ea"/>
              </a:rPr>
              <a:t>: 일을 하여 나가는 데 으뜸되는 줄거리</a:t>
            </a:r>
            <a:endParaRPr lang="ko-KR" altLang="en-US" sz="1900" b="1">
              <a:latin typeface="+mn-ea"/>
            </a:endParaRPr>
          </a:p>
          <a:p>
            <a:pPr>
              <a:lnSpc>
                <a:spcPct val="160000"/>
              </a:lnSpc>
              <a:defRPr lang="ko-KR" altLang="en-US"/>
            </a:pPr>
            <a:r>
              <a:rPr lang="en-US" altLang="ko-KR" b="1">
                <a:solidFill>
                  <a:srgbClr val="ff0000"/>
                </a:solidFill>
                <a:latin typeface="+mn-ea"/>
              </a:rPr>
              <a:t>&lt;</a:t>
            </a:r>
            <a:r>
              <a:rPr lang="ko-KR" altLang="en-US" b="1">
                <a:solidFill>
                  <a:srgbClr val="ff0000"/>
                </a:solidFill>
                <a:latin typeface="+mn-ea"/>
              </a:rPr>
              <a:t>윤리강령 ( 倫理綱領 : </a:t>
            </a:r>
            <a:r>
              <a:rPr lang="en-US" altLang="ko-KR" b="1">
                <a:solidFill>
                  <a:srgbClr val="ff0000"/>
                </a:solidFill>
                <a:latin typeface="+mn-ea"/>
              </a:rPr>
              <a:t>code of ethics</a:t>
            </a:r>
            <a:r>
              <a:rPr lang="ko-KR" altLang="en-US" b="1">
                <a:solidFill>
                  <a:srgbClr val="ff0000"/>
                </a:solidFill>
                <a:latin typeface="+mn-ea"/>
              </a:rPr>
              <a:t> </a:t>
            </a:r>
            <a:r>
              <a:rPr lang="en-US" altLang="ko-KR" b="1">
                <a:solidFill>
                  <a:srgbClr val="ff0000"/>
                </a:solidFill>
                <a:latin typeface="+mn-ea"/>
              </a:rPr>
              <a:t>)&gt;</a:t>
            </a:r>
            <a:endParaRPr lang="en-US" altLang="ko-KR" b="1">
              <a:solidFill>
                <a:srgbClr val="ff0000"/>
              </a:solidFill>
              <a:latin typeface="+mn-ea"/>
            </a:endParaRPr>
          </a:p>
          <a:p>
            <a:pPr>
              <a:lnSpc>
                <a:spcPct val="160000"/>
              </a:lnSpc>
              <a:defRPr lang="ko-KR" altLang="en-US"/>
            </a:pPr>
            <a:r>
              <a:rPr lang="en-US" altLang="ko-KR" b="1">
                <a:latin typeface="+mn-ea"/>
              </a:rPr>
              <a:t> </a:t>
            </a:r>
            <a:r>
              <a:rPr lang="ko-KR" altLang="en-US" b="1">
                <a:latin typeface="+mn-ea"/>
              </a:rPr>
              <a:t>전문가들이 지켜야 할 전문적 행동기준과 원칙을 기술해 놓은 것</a:t>
            </a:r>
            <a:endParaRPr lang="en-US" altLang="ko-KR" b="1">
              <a:latin typeface="+mn-ea"/>
            </a:endParaRPr>
          </a:p>
        </p:txBody>
      </p:sp>
      <p:sp>
        <p:nvSpPr>
          <p:cNvPr id="5" name="TextBox 4"/>
          <p:cNvSpPr txBox="1"/>
          <p:nvPr/>
        </p:nvSpPr>
        <p:spPr>
          <a:xfrm>
            <a:off x="575554" y="4084471"/>
            <a:ext cx="7992890" cy="2190599"/>
          </a:xfrm>
          <a:prstGeom prst="rect">
            <a:avLst/>
          </a:prstGeom>
          <a:noFill/>
        </p:spPr>
        <p:txBody>
          <a:bodyPr wrap="square">
            <a:spAutoFit/>
          </a:bodyPr>
          <a:lstStyle/>
          <a:p>
            <a:pPr>
              <a:lnSpc>
                <a:spcPct val="150000"/>
              </a:lnSpc>
              <a:defRPr lang="ko-KR" altLang="en-US"/>
            </a:pPr>
            <a:r>
              <a:rPr lang="en-US" altLang="ko-KR" sz="2000" b="1">
                <a:latin typeface="+mn-ea"/>
              </a:rPr>
              <a:t>(</a:t>
            </a:r>
            <a:r>
              <a:rPr lang="ko-KR" altLang="en-US" sz="2000" b="1">
                <a:latin typeface="+mn-ea"/>
              </a:rPr>
              <a:t>3</a:t>
            </a:r>
            <a:r>
              <a:rPr lang="en-US" altLang="ko-KR" sz="2000" b="1">
                <a:latin typeface="+mn-ea"/>
              </a:rPr>
              <a:t>) </a:t>
            </a:r>
            <a:r>
              <a:rPr lang="ko-KR" altLang="en-US" sz="2000" b="1">
                <a:latin typeface="+mn-ea"/>
              </a:rPr>
              <a:t>윤리강령의 태동</a:t>
            </a:r>
            <a:endParaRPr lang="ko-KR" altLang="en-US" sz="2000" b="1">
              <a:latin typeface="+mn-ea"/>
            </a:endParaRPr>
          </a:p>
          <a:p>
            <a:pPr>
              <a:lnSpc>
                <a:spcPct val="150000"/>
              </a:lnSpc>
              <a:defRPr lang="ko-KR" altLang="en-US"/>
            </a:pPr>
            <a:r>
              <a:rPr lang="ko-KR" altLang="en-US" b="1">
                <a:latin typeface="+mn-ea"/>
              </a:rPr>
              <a:t>◦ 미국사회사업가협회</a:t>
            </a:r>
            <a:r>
              <a:rPr lang="en-US" altLang="ko-KR" b="1">
                <a:latin typeface="+mn-ea"/>
              </a:rPr>
              <a:t>(AASW)  </a:t>
            </a:r>
            <a:r>
              <a:rPr lang="ko-KR" altLang="en-US" b="1">
                <a:latin typeface="+mn-ea"/>
              </a:rPr>
              <a:t>윤리강령 채택</a:t>
            </a:r>
            <a:r>
              <a:rPr lang="en-US" altLang="ko-KR" b="1">
                <a:latin typeface="+mn-ea"/>
              </a:rPr>
              <a:t>(1951)</a:t>
            </a:r>
            <a:endParaRPr lang="en-US" altLang="ko-KR" b="1">
              <a:latin typeface="+mn-ea"/>
            </a:endParaRPr>
          </a:p>
          <a:p>
            <a:pPr>
              <a:lnSpc>
                <a:spcPct val="150000"/>
              </a:lnSpc>
              <a:defRPr lang="ko-KR" altLang="en-US"/>
            </a:pPr>
            <a:r>
              <a:rPr lang="en-US" altLang="ko-KR" b="1">
                <a:latin typeface="+mn-ea"/>
              </a:rPr>
              <a:t>◦ </a:t>
            </a:r>
            <a:r>
              <a:rPr lang="ko-KR" altLang="en-US" b="1">
                <a:latin typeface="+mn-ea"/>
              </a:rPr>
              <a:t>국제사회복지사협회</a:t>
            </a:r>
            <a:r>
              <a:rPr lang="en-US" altLang="ko-KR" b="1">
                <a:latin typeface="+mn-ea"/>
              </a:rPr>
              <a:t>(IFSW)   </a:t>
            </a:r>
            <a:r>
              <a:rPr lang="ko-KR" altLang="en-US" b="1">
                <a:latin typeface="+mn-ea"/>
              </a:rPr>
              <a:t>윤리강령 채택</a:t>
            </a:r>
            <a:r>
              <a:rPr lang="en-US" altLang="ko-KR" b="1">
                <a:latin typeface="+mn-ea"/>
              </a:rPr>
              <a:t>(1994)</a:t>
            </a:r>
            <a:endParaRPr lang="en-US" altLang="ko-KR" b="1">
              <a:latin typeface="+mn-ea"/>
            </a:endParaRPr>
          </a:p>
          <a:p>
            <a:pPr>
              <a:lnSpc>
                <a:spcPct val="150000"/>
              </a:lnSpc>
              <a:defRPr lang="ko-KR" altLang="en-US"/>
            </a:pPr>
            <a:r>
              <a:rPr lang="en-US" altLang="ko-KR" b="1">
                <a:latin typeface="+mn-ea"/>
              </a:rPr>
              <a:t>◦ </a:t>
            </a:r>
            <a:r>
              <a:rPr lang="ko-KR" altLang="en-US" b="1">
                <a:latin typeface="+mn-ea"/>
              </a:rPr>
              <a:t>한국사회복지사협회</a:t>
            </a:r>
            <a:r>
              <a:rPr lang="en-US" altLang="ko-KR" b="1">
                <a:latin typeface="+mn-ea"/>
              </a:rPr>
              <a:t>(KASW)  </a:t>
            </a:r>
            <a:r>
              <a:rPr lang="ko-KR" altLang="en-US" b="1">
                <a:latin typeface="+mn-ea"/>
              </a:rPr>
              <a:t>윤리강령 채택</a:t>
            </a:r>
            <a:r>
              <a:rPr lang="en-US" altLang="ko-KR" b="1">
                <a:latin typeface="+mn-ea"/>
              </a:rPr>
              <a:t>(1982), </a:t>
            </a:r>
            <a:endParaRPr lang="en-US" altLang="ko-KR" b="1">
              <a:latin typeface="+mn-ea"/>
            </a:endParaRPr>
          </a:p>
          <a:p>
            <a:pPr>
              <a:lnSpc>
                <a:spcPct val="150000"/>
              </a:lnSpc>
              <a:defRPr lang="ko-KR" altLang="en-US"/>
            </a:pPr>
            <a:r>
              <a:rPr lang="ko-KR" altLang="en-US" b="1">
                <a:latin typeface="+mn-ea"/>
              </a:rPr>
              <a:t>                                                       개정</a:t>
            </a:r>
            <a:r>
              <a:rPr lang="en-US" altLang="ko-KR" b="1">
                <a:latin typeface="+mn-ea"/>
              </a:rPr>
              <a:t>(1988. 1992, 2001</a:t>
            </a:r>
            <a:r>
              <a:rPr lang="ko-KR" altLang="en-US" b="1">
                <a:latin typeface="+mn-ea"/>
              </a:rPr>
              <a:t>, 2023)       </a:t>
            </a:r>
            <a:endParaRPr lang="ko-KR" altLang="en-US" b="1">
              <a:latin typeface="+mn-ea"/>
            </a:endParaRPr>
          </a:p>
        </p:txBody>
      </p:sp>
      <p:sp>
        <p:nvSpPr>
          <p:cNvPr id="10" name="TextBox 5"/>
          <p:cNvSpPr txBox="1"/>
          <p:nvPr/>
        </p:nvSpPr>
        <p:spPr>
          <a:xfrm>
            <a:off x="575555" y="2844733"/>
            <a:ext cx="7560839" cy="1376355"/>
          </a:xfrm>
          <a:prstGeom prst="rect">
            <a:avLst/>
          </a:prstGeom>
          <a:noFill/>
        </p:spPr>
        <p:txBody>
          <a:bodyPr wrap="square">
            <a:spAutoFit/>
          </a:bodyPr>
          <a:lstStyle/>
          <a:p>
            <a:pPr>
              <a:lnSpc>
                <a:spcPct val="150000"/>
              </a:lnSpc>
              <a:defRPr lang="ko-KR" altLang="en-US"/>
            </a:pPr>
            <a:r>
              <a:rPr lang="en-US" altLang="ko-KR" sz="2000" b="1">
                <a:latin typeface="+mn-ea"/>
              </a:rPr>
              <a:t>(2)</a:t>
            </a:r>
            <a:r>
              <a:rPr lang="ko-KR" altLang="en-US" sz="2000" b="1">
                <a:latin typeface="+mn-ea"/>
              </a:rPr>
              <a:t> 사회복지사 윤리강령</a:t>
            </a:r>
            <a:endParaRPr lang="ko-KR" altLang="en-US" sz="2000" b="1">
              <a:latin typeface="+mn-ea"/>
            </a:endParaRPr>
          </a:p>
          <a:p>
            <a:pPr>
              <a:lnSpc>
                <a:spcPct val="150000"/>
              </a:lnSpc>
              <a:defRPr lang="ko-KR" altLang="en-US"/>
            </a:pPr>
            <a:r>
              <a:rPr lang="ko-KR" altLang="en-US" sz="1800" b="1">
                <a:latin typeface="+mn-ea"/>
              </a:rPr>
              <a:t> 사회복지사가 전문가로서 따라야하는 계획적이고 행동적인 요구사항을 일괄되게 규정한 것</a:t>
            </a:r>
            <a:endParaRPr lang="ko-KR" altLang="en-US" sz="1800" b="1">
              <a:latin typeface="+mn-ea"/>
            </a:endParaRPr>
          </a:p>
        </p:txBody>
      </p:sp>
      <p:sp>
        <p:nvSpPr>
          <p:cNvPr id="11"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2"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6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57" y="4126812"/>
            <a:ext cx="7560843" cy="1786464"/>
          </a:xfrm>
          <a:prstGeom prst="rect">
            <a:avLst/>
          </a:prstGeom>
          <a:noFill/>
        </p:spPr>
        <p:txBody>
          <a:bodyPr wrap="square">
            <a:spAutoFit/>
          </a:bodyPr>
          <a:lstStyle/>
          <a:p>
            <a:pPr>
              <a:lnSpc>
                <a:spcPct val="150000"/>
              </a:lnSpc>
              <a:defRPr lang="ko-KR" altLang="en-US"/>
            </a:pPr>
            <a:r>
              <a:rPr lang="en-US" altLang="ko-KR" sz="2000" b="1">
                <a:latin typeface="+mn-ea"/>
              </a:rPr>
              <a:t>(</a:t>
            </a:r>
            <a:r>
              <a:rPr lang="ko-KR" altLang="en-US" sz="2000" b="1">
                <a:latin typeface="+mn-ea"/>
              </a:rPr>
              <a:t>5</a:t>
            </a:r>
            <a:r>
              <a:rPr lang="en-US" altLang="ko-KR" sz="2000" b="1">
                <a:latin typeface="+mn-ea"/>
              </a:rPr>
              <a:t>) </a:t>
            </a:r>
            <a:r>
              <a:rPr lang="ko-KR" altLang="en-US" sz="2000" b="1">
                <a:latin typeface="+mn-ea"/>
              </a:rPr>
              <a:t>한국사회복지사협회 윤리강령의 윤리기준</a:t>
            </a:r>
            <a:endParaRPr lang="ko-KR" altLang="en-US" sz="2000" b="1">
              <a:latin typeface="+mn-ea"/>
            </a:endParaRPr>
          </a:p>
          <a:p>
            <a:pPr>
              <a:lnSpc>
                <a:spcPct val="150000"/>
              </a:lnSpc>
              <a:defRPr lang="ko-KR" altLang="en-US"/>
            </a:pPr>
            <a:r>
              <a:rPr lang="ko-KR" altLang="en-US" b="1">
                <a:solidFill>
                  <a:srgbClr val="0000ff"/>
                </a:solidFill>
                <a:latin typeface="+mn-ea"/>
              </a:rPr>
              <a:t> </a:t>
            </a:r>
            <a:r>
              <a:rPr lang="ko-KR" altLang="en-US" b="1">
                <a:solidFill>
                  <a:schemeClr val="tx1"/>
                </a:solidFill>
                <a:latin typeface="+mn-ea"/>
              </a:rPr>
              <a:t>사회복지사의 전문성 강화와 사회적 가치의 확대</a:t>
            </a:r>
            <a:r>
              <a:rPr lang="en-US" altLang="ko-KR" b="1">
                <a:solidFill>
                  <a:schemeClr val="tx1"/>
                </a:solidFill>
                <a:latin typeface="+mn-ea"/>
              </a:rPr>
              <a:t>, </a:t>
            </a:r>
            <a:r>
              <a:rPr lang="ko-KR" altLang="en-US" b="1">
                <a:solidFill>
                  <a:schemeClr val="tx1"/>
                </a:solidFill>
                <a:latin typeface="+mn-ea"/>
              </a:rPr>
              <a:t>사회적 관련성과 책임 에 대한 윤리의식 및 행동 방향의 설정이 필요함에 따라 실천적 강령으로서의 역할을 강조</a:t>
            </a:r>
            <a:endParaRPr lang="ko-KR" altLang="en-US" b="1">
              <a:solidFill>
                <a:schemeClr val="tx1"/>
              </a:solidFill>
              <a:latin typeface="+mn-ea"/>
            </a:endParaRPr>
          </a:p>
        </p:txBody>
      </p:sp>
      <p:grpSp>
        <p:nvGrpSpPr>
          <p:cNvPr id="10" name=""/>
          <p:cNvGrpSpPr/>
          <p:nvPr/>
        </p:nvGrpSpPr>
        <p:grpSpPr>
          <a:xfrm rot="0">
            <a:off x="503547" y="512675"/>
            <a:ext cx="8172678" cy="3238269"/>
            <a:chOff x="539322" y="496673"/>
            <a:chExt cx="8172678" cy="2256283"/>
          </a:xfrm>
        </p:grpSpPr>
        <p:sp>
          <p:nvSpPr>
            <p:cNvPr id="2" name="TextBox 1"/>
            <p:cNvSpPr txBox="1"/>
            <p:nvPr/>
          </p:nvSpPr>
          <p:spPr>
            <a:xfrm>
              <a:off x="683996" y="1354755"/>
              <a:ext cx="8028003" cy="1398201"/>
            </a:xfrm>
            <a:prstGeom prst="rect">
              <a:avLst/>
            </a:prstGeom>
            <a:noFill/>
            <a:ln w="50800" cap="flat" cmpd="sng" algn="ctr">
              <a:solidFill>
                <a:srgbClr val="ff0000"/>
              </a:solidFill>
              <a:prstDash val="solid"/>
              <a:round/>
            </a:ln>
          </p:spPr>
          <p:txBody>
            <a:bodyPr vert="horz" wrap="square" lIns="91440" tIns="45720" rIns="91440" bIns="45720" anchor="t">
              <a:spAutoFit/>
            </a:bodyPr>
            <a:lstStyle/>
            <a:p>
              <a:pPr>
                <a:lnSpc>
                  <a:spcPct val="150000"/>
                </a:lnSpc>
                <a:defRPr lang="ko-KR" altLang="en-US"/>
              </a:pPr>
              <a:r>
                <a:rPr lang="ko-KR" altLang="en-US" sz="2200" b="1">
                  <a:solidFill>
                    <a:schemeClr val="tx1"/>
                  </a:solidFill>
                  <a:latin typeface="궁서체"/>
                  <a:ea typeface="궁서체"/>
                </a:rPr>
                <a:t>핵심 가치 Ⅰ : </a:t>
              </a:r>
              <a:r>
                <a:rPr lang="ko-KR" altLang="en-US" sz="2200" b="1">
                  <a:solidFill>
                    <a:srgbClr val="0000ff"/>
                  </a:solidFill>
                  <a:latin typeface="궁서체"/>
                  <a:ea typeface="궁서체"/>
                </a:rPr>
                <a:t>인간존엄성</a:t>
              </a:r>
              <a:endParaRPr lang="ko-KR" altLang="en-US" sz="2200" b="1">
                <a:solidFill>
                  <a:srgbClr val="0000ff"/>
                </a:solidFill>
                <a:latin typeface="궁서체"/>
                <a:ea typeface="궁서체"/>
              </a:endParaRPr>
            </a:p>
            <a:p>
              <a:pPr>
                <a:lnSpc>
                  <a:spcPct val="150000"/>
                </a:lnSpc>
                <a:defRPr lang="ko-KR" altLang="en-US"/>
              </a:pPr>
              <a:r>
                <a:rPr lang="ko-KR" altLang="en-US" b="1">
                  <a:solidFill>
                    <a:schemeClr val="tx1"/>
                  </a:solidFill>
                  <a:latin typeface="+mn-ea"/>
                </a:rPr>
                <a:t>   윤리적 원칙  : 사회복지사는 인간의 존엄성과 가치를 인정하고 존중한다.</a:t>
              </a:r>
              <a:endParaRPr lang="ko-KR" altLang="en-US" b="1">
                <a:solidFill>
                  <a:schemeClr val="tx1"/>
                </a:solidFill>
                <a:latin typeface="+mn-ea"/>
              </a:endParaRPr>
            </a:p>
            <a:p>
              <a:pPr>
                <a:lnSpc>
                  <a:spcPct val="150000"/>
                </a:lnSpc>
                <a:defRPr lang="ko-KR" altLang="en-US"/>
              </a:pPr>
              <a:endParaRPr lang="ko-KR" altLang="en-US" sz="400" b="1">
                <a:solidFill>
                  <a:srgbClr val="0000ff"/>
                </a:solidFill>
                <a:latin typeface="+mn-ea"/>
              </a:endParaRPr>
            </a:p>
            <a:p>
              <a:pPr>
                <a:lnSpc>
                  <a:spcPct val="150000"/>
                </a:lnSpc>
                <a:defRPr lang="ko-KR" altLang="en-US"/>
              </a:pPr>
              <a:r>
                <a:rPr lang="ko-KR" altLang="en-US" sz="2200" b="1">
                  <a:solidFill>
                    <a:schemeClr val="tx1"/>
                  </a:solidFill>
                  <a:latin typeface="궁서체"/>
                  <a:ea typeface="궁서체"/>
                </a:rPr>
                <a:t>핵심 가치 Ⅱ : </a:t>
              </a:r>
              <a:r>
                <a:rPr lang="ko-KR" altLang="en-US" sz="2200" b="1">
                  <a:solidFill>
                    <a:srgbClr val="0000ff"/>
                  </a:solidFill>
                  <a:latin typeface="궁서체"/>
                  <a:ea typeface="궁서체"/>
                </a:rPr>
                <a:t>사회정의</a:t>
              </a:r>
              <a:endParaRPr lang="ko-KR" altLang="en-US" sz="2200" b="1">
                <a:solidFill>
                  <a:srgbClr val="0000ff"/>
                </a:solidFill>
                <a:latin typeface="궁서체"/>
                <a:ea typeface="궁서체"/>
              </a:endParaRPr>
            </a:p>
            <a:p>
              <a:pPr>
                <a:lnSpc>
                  <a:spcPct val="150000"/>
                </a:lnSpc>
                <a:defRPr lang="ko-KR" altLang="en-US"/>
              </a:pPr>
              <a:r>
                <a:rPr lang="ko-KR" altLang="en-US" b="1">
                  <a:latin typeface="굴림"/>
                  <a:ea typeface="굴림"/>
                  <a:cs typeface="굴림"/>
                </a:rPr>
                <a:t>   윤리적 원칙  : 사회복지사는 사회정의 실현을 위해 앞장선다.</a:t>
              </a:r>
              <a:endParaRPr lang="ko-KR" altLang="en-US" b="1">
                <a:latin typeface="굴림"/>
                <a:ea typeface="굴림"/>
                <a:cs typeface="굴림"/>
              </a:endParaRPr>
            </a:p>
          </p:txBody>
        </p:sp>
        <p:sp>
          <p:nvSpPr>
            <p:cNvPr id="8" name=""/>
            <p:cNvSpPr txBox="1"/>
            <p:nvPr/>
          </p:nvSpPr>
          <p:spPr>
            <a:xfrm>
              <a:off x="539322" y="496671"/>
              <a:ext cx="8136905" cy="1081607"/>
            </a:xfrm>
            <a:prstGeom prst="rect">
              <a:avLst/>
            </a:prstGeom>
          </p:spPr>
          <p:txBody>
            <a:bodyPr vert="horz" wrap="square" lIns="91440" tIns="45720" rIns="91440" bIns="45720" anchor="t">
              <a:spAutoFit/>
            </a:bodyPr>
            <a:p>
              <a:pPr>
                <a:lnSpc>
                  <a:spcPct val="140000"/>
                </a:lnSpc>
                <a:defRPr lang="ko-KR" altLang="en-US"/>
              </a:pPr>
              <a:r>
                <a:rPr lang="en-US" altLang="ko-KR" sz="2000" b="1">
                  <a:solidFill>
                    <a:schemeClr val="tx1"/>
                  </a:solidFill>
                  <a:latin typeface="+mn-ea"/>
                </a:rPr>
                <a:t>(4) </a:t>
              </a:r>
              <a:r>
                <a:rPr lang="ko-KR" altLang="en-US" sz="2000" b="1">
                  <a:solidFill>
                    <a:schemeClr val="tx1"/>
                  </a:solidFill>
                  <a:latin typeface="+mn-ea"/>
                </a:rPr>
                <a:t>사회복지사 윤리강령의 가치와 원칙</a:t>
              </a:r>
              <a:endParaRPr lang="ko-KR" altLang="en-US" sz="2000" b="1">
                <a:solidFill>
                  <a:schemeClr val="tx1"/>
                </a:solidFill>
                <a:latin typeface="+mn-ea"/>
              </a:endParaRPr>
            </a:p>
            <a:p>
              <a:pPr>
                <a:lnSpc>
                  <a:spcPct val="140000"/>
                </a:lnSpc>
                <a:defRPr lang="ko-KR" altLang="en-US"/>
              </a:pPr>
              <a:r>
                <a:rPr lang="en-US" altLang="ko-KR" b="1">
                  <a:solidFill>
                    <a:schemeClr val="tx1"/>
                  </a:solidFill>
                  <a:latin typeface="+mn-ea"/>
                </a:rPr>
                <a:t>(※ </a:t>
              </a:r>
              <a:r>
                <a:rPr lang="ko-KR" altLang="en-US" b="1">
                  <a:solidFill>
                    <a:schemeClr val="tx1"/>
                  </a:solidFill>
                  <a:latin typeface="+mn-ea"/>
                </a:rPr>
                <a:t>한국사회복지사협회 윤리강령 참조</a:t>
              </a:r>
              <a:r>
                <a:rPr lang="en-US" altLang="ko-KR" b="1">
                  <a:solidFill>
                    <a:schemeClr val="tx1"/>
                  </a:solidFill>
                  <a:latin typeface="+mn-ea"/>
                </a:rPr>
                <a:t>)</a:t>
              </a:r>
              <a:endParaRPr lang="en-US" altLang="ko-KR" b="1">
                <a:solidFill>
                  <a:schemeClr val="tx1"/>
                </a:solidFill>
                <a:latin typeface="+mn-ea"/>
              </a:endParaRPr>
            </a:p>
            <a:p>
              <a:pPr>
                <a:lnSpc>
                  <a:spcPct val="140000"/>
                </a:lnSpc>
                <a:defRPr lang="ko-KR" altLang="en-US"/>
              </a:pPr>
              <a:endParaRPr lang="en-US" altLang="ko-KR" b="1">
                <a:solidFill>
                  <a:schemeClr val="tx1"/>
                </a:solidFill>
                <a:latin typeface="+mn-ea"/>
              </a:endParaRPr>
            </a:p>
            <a:p>
              <a:pPr>
                <a:defRPr lang="ko-KR" altLang="en-US"/>
              </a:pPr>
              <a:endParaRPr xmlns:mc="http://schemas.openxmlformats.org/markup-compatibility/2006" xmlns:hp="http://schemas.haansoft.com/office/presentation/8.0" lang="en-US" altLang="ko-KR" b="1" i="0" spc="5" mc:Ignorable="hp" hp:hslEmbossed="0">
                <a:solidFill>
                  <a:schemeClr val="tx1"/>
                </a:solidFill>
                <a:latin typeface="+mn-ea"/>
                <a:ea typeface="+mn-ea"/>
                <a:cs typeface="+mn-cs"/>
              </a:endParaRPr>
            </a:p>
          </p:txBody>
        </p:sp>
      </p:grpSp>
      <p:sp>
        <p:nvSpPr>
          <p:cNvPr id="11"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2"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6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394723" y="2949386"/>
            <a:ext cx="2354567" cy="1919773"/>
          </a:xfrm>
          <a:prstGeom prst="rect">
            <a:avLst/>
          </a:prstGeom>
          <a:noFill/>
        </p:spPr>
        <p:txBody>
          <a:bodyPr wrap="none">
            <a:spAutoFit/>
          </a:bodyPr>
          <a:lstStyle/>
          <a:p>
            <a:pPr lvl="0">
              <a:defRPr lang="ko-KR" altLang="en-US"/>
            </a:pPr>
            <a:r>
              <a:rPr lang="en-US" altLang="ko-KR" sz="2400" b="1">
                <a:latin typeface="굴림"/>
                <a:cs typeface="굴림"/>
              </a:rPr>
              <a:t>1. </a:t>
            </a:r>
            <a:r>
              <a:rPr lang="ko-KR" altLang="en-US" sz="2400" b="1">
                <a:latin typeface="굴림"/>
              </a:rPr>
              <a:t>사회복지실천</a:t>
            </a:r>
            <a:endParaRPr lang="ko-KR" altLang="en-US" sz="2400" b="1">
              <a:latin typeface="굴림"/>
            </a:endParaRPr>
          </a:p>
          <a:p>
            <a:pPr lvl="0">
              <a:defRPr lang="ko-KR" altLang="en-US"/>
            </a:pPr>
            <a:endParaRPr lang="ko-KR" altLang="en-US" sz="2400" b="1">
              <a:latin typeface="굴림"/>
            </a:endParaRPr>
          </a:p>
          <a:p>
            <a:pPr lvl="0">
              <a:defRPr lang="ko-KR" altLang="en-US"/>
            </a:pPr>
            <a:r>
              <a:rPr lang="ko-KR" altLang="en-US" sz="2400" b="1">
                <a:latin typeface="굴림"/>
              </a:rPr>
              <a:t>2. 사회복지사업</a:t>
            </a:r>
            <a:endParaRPr lang="ko-KR" altLang="en-US" sz="2400" b="1">
              <a:latin typeface="굴림"/>
            </a:endParaRPr>
          </a:p>
          <a:p>
            <a:pPr lvl="0">
              <a:defRPr lang="ko-KR" altLang="en-US"/>
            </a:pPr>
            <a:endParaRPr lang="ko-KR" altLang="en-US" sz="2400" b="1">
              <a:latin typeface="굴림"/>
            </a:endParaRPr>
          </a:p>
          <a:p>
            <a:pPr lvl="0">
              <a:defRPr lang="ko-KR" altLang="en-US"/>
            </a:pPr>
            <a:r>
              <a:rPr lang="ko-KR" altLang="en-US" sz="2400" b="1">
                <a:latin typeface="굴림"/>
              </a:rPr>
              <a:t>3. 지역사회복지</a:t>
            </a:r>
            <a:endParaRPr lang="ko-KR" altLang="en-US" sz="2400" b="1">
              <a:latin typeface="굴림"/>
            </a:endParaRPr>
          </a:p>
        </p:txBody>
      </p:sp>
      <p:sp>
        <p:nvSpPr>
          <p:cNvPr id="4" name="TextBox 3"/>
          <p:cNvSpPr txBox="1"/>
          <p:nvPr/>
        </p:nvSpPr>
        <p:spPr>
          <a:xfrm>
            <a:off x="2980414" y="1669638"/>
            <a:ext cx="3183171" cy="472365"/>
          </a:xfrm>
          <a:prstGeom prst="rect">
            <a:avLst/>
          </a:prstGeom>
          <a:noFill/>
        </p:spPr>
        <p:txBody>
          <a:bodyPr wrap="none">
            <a:spAutoFit/>
          </a:bodyPr>
          <a:lstStyle/>
          <a:p>
            <a:pPr lvl="0">
              <a:defRPr lang="ko-KR" altLang="en-US"/>
            </a:pPr>
            <a:r>
              <a:rPr lang="en-US" altLang="ko-KR" sz="2400" b="1">
                <a:latin typeface="MS PMincho"/>
                <a:ea typeface="MS PMincho"/>
              </a:rPr>
              <a:t>Ⅲ</a:t>
            </a:r>
            <a:r>
              <a:rPr lang="en-US" altLang="ko-KR" sz="2400" b="1"/>
              <a:t>. </a:t>
            </a:r>
            <a:r>
              <a:rPr lang="ko-KR" altLang="en-US" sz="2500" b="1"/>
              <a:t>사회복지실천현장</a:t>
            </a:r>
            <a:endParaRPr lang="ko-KR" altLang="en-US" sz="2500" b="1"/>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64</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6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908720"/>
            <a:ext cx="2476355" cy="451450"/>
          </a:xfrm>
          <a:prstGeom prst="rect">
            <a:avLst/>
          </a:prstGeom>
          <a:noFill/>
        </p:spPr>
        <p:txBody>
          <a:bodyPr wrap="square">
            <a:spAutoFit/>
          </a:bodyPr>
          <a:lstStyle/>
          <a:p>
            <a:pPr lvl="0">
              <a:defRPr lang="ko-KR" altLang="en-US"/>
            </a:pPr>
            <a:r>
              <a:rPr lang="en-US" altLang="ko-KR" sz="2400" b="1">
                <a:latin typeface="HY수평선B"/>
                <a:ea typeface="HY수평선B"/>
              </a:rPr>
              <a:t>1</a:t>
            </a:r>
            <a:r>
              <a:rPr lang="en-US" altLang="ko-KR" sz="2400" b="1">
                <a:latin typeface="굴림"/>
                <a:cs typeface="굴림"/>
              </a:rPr>
              <a:t>. </a:t>
            </a:r>
            <a:r>
              <a:rPr lang="ko-KR" altLang="en-US" sz="2400" b="1">
                <a:latin typeface="굴림"/>
              </a:rPr>
              <a:t>사회복지실천</a:t>
            </a:r>
            <a:endParaRPr lang="en-US" altLang="ko-KR" sz="2400" b="1">
              <a:latin typeface="굴림"/>
              <a:cs typeface="굴림"/>
            </a:endParaRPr>
          </a:p>
        </p:txBody>
      </p:sp>
      <p:sp>
        <p:nvSpPr>
          <p:cNvPr id="3" name="TextBox 2"/>
          <p:cNvSpPr txBox="1"/>
          <p:nvPr/>
        </p:nvSpPr>
        <p:spPr>
          <a:xfrm>
            <a:off x="575556" y="1700808"/>
            <a:ext cx="8208912" cy="4659986"/>
          </a:xfrm>
          <a:prstGeom prst="rect">
            <a:avLst/>
          </a:prstGeom>
          <a:noFill/>
        </p:spPr>
        <p:txBody>
          <a:bodyPr wrap="square">
            <a:spAutoFit/>
          </a:bodyPr>
          <a:lstStyle/>
          <a:p>
            <a:pPr>
              <a:lnSpc>
                <a:spcPct val="150000"/>
              </a:lnSpc>
              <a:defRPr lang="ko-KR" altLang="en-US"/>
            </a:pPr>
            <a:r>
              <a:rPr lang="en-US" altLang="ko-KR" sz="2000" b="1">
                <a:solidFill>
                  <a:srgbClr val="ff0000"/>
                </a:solidFill>
                <a:latin typeface="+mn-ea"/>
                <a:ea typeface="(환)돋움중둥근체"/>
              </a:rPr>
              <a:t>&lt;</a:t>
            </a:r>
            <a:r>
              <a:rPr lang="ko-KR" altLang="en-US" sz="2000" b="1">
                <a:solidFill>
                  <a:srgbClr val="ff0000"/>
                </a:solidFill>
                <a:latin typeface="+mn-ea"/>
                <a:ea typeface="(환)돋움중둥근체"/>
              </a:rPr>
              <a:t>사회복지실천</a:t>
            </a:r>
            <a:r>
              <a:rPr lang="en-US" altLang="ko-KR" sz="2000" b="1">
                <a:solidFill>
                  <a:srgbClr val="ff0000"/>
                </a:solidFill>
                <a:latin typeface="+mn-ea"/>
                <a:ea typeface="(환)돋움중둥근체"/>
              </a:rPr>
              <a:t>(social work practice)&gt;</a:t>
            </a:r>
            <a:endParaRPr lang="en-US" altLang="ko-KR" sz="2000" b="1">
              <a:solidFill>
                <a:srgbClr val="ff0000"/>
              </a:solidFill>
              <a:latin typeface="+mn-ea"/>
              <a:ea typeface="(환)돋움중둥근체"/>
            </a:endParaRPr>
          </a:p>
          <a:p>
            <a:pPr>
              <a:lnSpc>
                <a:spcPct val="150000"/>
              </a:lnSpc>
              <a:defRPr lang="ko-KR" altLang="en-US"/>
            </a:pPr>
            <a:r>
              <a:rPr lang="en-US" altLang="ko-KR" b="1">
                <a:latin typeface="굴림"/>
                <a:ea typeface="굴림"/>
              </a:rPr>
              <a:t>◦ </a:t>
            </a:r>
            <a:r>
              <a:rPr lang="en-US" altLang="ko-KR" b="1">
                <a:solidFill>
                  <a:srgbClr val="0000ff"/>
                </a:solidFill>
                <a:latin typeface="굴림"/>
                <a:ea typeface="굴림"/>
              </a:rPr>
              <a:t>social</a:t>
            </a:r>
            <a:r>
              <a:rPr lang="ko-KR" altLang="en-US" b="1">
                <a:solidFill>
                  <a:srgbClr val="0000ff"/>
                </a:solidFill>
                <a:latin typeface="굴림"/>
                <a:ea typeface="굴림"/>
              </a:rPr>
              <a:t> </a:t>
            </a:r>
            <a:r>
              <a:rPr lang="en-US" altLang="ko-KR" b="1">
                <a:solidFill>
                  <a:srgbClr val="0000ff"/>
                </a:solidFill>
                <a:latin typeface="굴림"/>
                <a:ea typeface="굴림"/>
              </a:rPr>
              <a:t>work</a:t>
            </a:r>
            <a:r>
              <a:rPr lang="ko-KR" altLang="en-US" b="1">
                <a:solidFill>
                  <a:srgbClr val="0000ff"/>
                </a:solidFill>
                <a:latin typeface="굴림"/>
                <a:ea typeface="굴림"/>
              </a:rPr>
              <a:t>과 유사한 개념</a:t>
            </a:r>
            <a:endParaRPr lang="ko-KR" altLang="en-US" b="1">
              <a:solidFill>
                <a:srgbClr val="0000ff"/>
              </a:solidFill>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개인</a:t>
            </a:r>
            <a:r>
              <a:rPr lang="en-US" altLang="ko-KR" b="1">
                <a:latin typeface="굴림"/>
                <a:ea typeface="굴림"/>
              </a:rPr>
              <a:t>, </a:t>
            </a:r>
            <a:r>
              <a:rPr lang="ko-KR" altLang="en-US" b="1">
                <a:latin typeface="굴림"/>
                <a:ea typeface="굴림"/>
              </a:rPr>
              <a:t>집단 또는 지역사회가 사회기능을 향상시킬 수 있는 자신들의 능력을 회복하거나 증진시키고</a:t>
            </a:r>
            <a:r>
              <a:rPr lang="en-US" altLang="ko-KR" b="1">
                <a:latin typeface="굴림"/>
                <a:ea typeface="굴림"/>
              </a:rPr>
              <a:t>, </a:t>
            </a:r>
            <a:r>
              <a:rPr lang="ko-KR" altLang="en-US" b="1">
                <a:latin typeface="굴림"/>
                <a:ea typeface="굴림"/>
              </a:rPr>
              <a:t>자신들의 목표 달성을 위한 사회조건을 창조하도록 </a:t>
            </a:r>
            <a:endParaRPr lang="ko-KR" altLang="en-US" b="1">
              <a:latin typeface="굴림"/>
              <a:ea typeface="굴림"/>
            </a:endParaRPr>
          </a:p>
          <a:p>
            <a:pPr>
              <a:lnSpc>
                <a:spcPct val="150000"/>
              </a:lnSpc>
              <a:defRPr lang="ko-KR" altLang="en-US"/>
            </a:pPr>
            <a:r>
              <a:rPr lang="ko-KR" altLang="en-US" b="1">
                <a:latin typeface="굴림"/>
                <a:ea typeface="굴림"/>
              </a:rPr>
              <a:t>돕는 전문적 활동 &lt;</a:t>
            </a:r>
            <a:r>
              <a:rPr lang="en-US" altLang="ko-KR" b="1">
                <a:latin typeface="굴림"/>
                <a:ea typeface="굴림"/>
              </a:rPr>
              <a:t>NASW, 1973</a:t>
            </a:r>
            <a:r>
              <a:rPr lang="ko-KR" altLang="en-US" b="1">
                <a:latin typeface="굴림"/>
                <a:ea typeface="굴림"/>
              </a:rPr>
              <a:t>&gt;</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사회복지사가 클라이언트들의 복지 향상을 위해서 클라이언트와 함께 하는 대면 서비스와 이와 관련된 활동</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사회복지사가 개인</a:t>
            </a:r>
            <a:r>
              <a:rPr lang="en-US" altLang="ko-KR" b="1">
                <a:latin typeface="굴림"/>
                <a:ea typeface="굴림"/>
              </a:rPr>
              <a:t>, </a:t>
            </a:r>
            <a:r>
              <a:rPr lang="ko-KR" altLang="en-US" b="1">
                <a:latin typeface="굴림"/>
                <a:ea typeface="굴림"/>
              </a:rPr>
              <a:t>가족</a:t>
            </a:r>
            <a:r>
              <a:rPr lang="en-US" altLang="ko-KR" b="1">
                <a:latin typeface="굴림"/>
                <a:ea typeface="굴림"/>
              </a:rPr>
              <a:t>, </a:t>
            </a:r>
            <a:r>
              <a:rPr lang="ko-KR" altLang="en-US" b="1">
                <a:latin typeface="굴림"/>
                <a:ea typeface="굴림"/>
              </a:rPr>
              <a:t>집단</a:t>
            </a:r>
            <a:r>
              <a:rPr lang="en-US" altLang="ko-KR" b="1">
                <a:latin typeface="굴림"/>
                <a:ea typeface="굴림"/>
              </a:rPr>
              <a:t>, </a:t>
            </a:r>
            <a:r>
              <a:rPr lang="ko-KR" altLang="en-US" b="1">
                <a:latin typeface="굴림"/>
                <a:ea typeface="굴림"/>
              </a:rPr>
              <a:t>지역사회의 수준에서 클라이언트를 원조하기 위해 행하는 모든 전문적 실천활동</a:t>
            </a:r>
            <a:endParaRPr lang="ko-KR" altLang="en-US" b="1">
              <a:latin typeface="굴림"/>
              <a:ea typeface="굴림"/>
            </a:endParaRPr>
          </a:p>
          <a:p>
            <a:pPr>
              <a:lnSpc>
                <a:spcPct val="150000"/>
              </a:lnSpc>
              <a:defRPr lang="ko-KR" altLang="en-US"/>
            </a:pPr>
            <a:r>
              <a:rPr lang="ko-KR" altLang="en-US" b="1">
                <a:solidFill>
                  <a:srgbClr val="0000ff"/>
                </a:solidFill>
                <a:latin typeface="굴림"/>
                <a:ea typeface="굴림"/>
              </a:rPr>
              <a:t>※ 사회복지실천은 명백한 價値  ∙  道德  ∙  倫理綱領에 따라 이루어지는 </a:t>
            </a:r>
            <a:endParaRPr lang="ko-KR" altLang="en-US" b="1">
              <a:solidFill>
                <a:srgbClr val="0000ff"/>
              </a:solidFill>
              <a:latin typeface="굴림"/>
              <a:ea typeface="굴림"/>
            </a:endParaRPr>
          </a:p>
          <a:p>
            <a:pPr>
              <a:lnSpc>
                <a:spcPct val="150000"/>
              </a:lnSpc>
              <a:defRPr lang="ko-KR" altLang="en-US"/>
            </a:pPr>
            <a:r>
              <a:rPr lang="ko-KR" altLang="en-US" b="1">
                <a:solidFill>
                  <a:srgbClr val="0000ff"/>
                </a:solidFill>
                <a:latin typeface="굴림"/>
                <a:ea typeface="굴림"/>
              </a:rPr>
              <a:t>   규범적인 전문분야이다. </a:t>
            </a:r>
            <a:endParaRPr lang="ko-KR" altLang="en-US" b="1">
              <a:solidFill>
                <a:srgbClr val="0000ff"/>
              </a:solidFill>
              <a:latin typeface="굴림"/>
              <a:ea typeface="굴림"/>
            </a:endParaRPr>
          </a:p>
        </p:txBody>
      </p:sp>
      <p:sp>
        <p:nvSpPr>
          <p:cNvPr id="4" name="TextBox 3"/>
          <p:cNvSpPr txBox="1"/>
          <p:nvPr/>
        </p:nvSpPr>
        <p:spPr>
          <a:xfrm>
            <a:off x="323528" y="440668"/>
            <a:ext cx="3082612" cy="452777"/>
          </a:xfrm>
          <a:prstGeom prst="rect">
            <a:avLst/>
          </a:prstGeom>
          <a:noFill/>
        </p:spPr>
        <p:txBody>
          <a:bodyPr wrap="none">
            <a:spAutoFit/>
          </a:bodyPr>
          <a:lstStyle/>
          <a:p>
            <a:pPr lvl="0">
              <a:defRPr lang="ko-KR" altLang="en-US"/>
            </a:pPr>
            <a:r>
              <a:rPr lang="en-US" altLang="ko-KR" sz="2400" b="1">
                <a:latin typeface="MS PMincho"/>
                <a:ea typeface="MS PMincho"/>
              </a:rPr>
              <a:t>Ⅲ</a:t>
            </a:r>
            <a:r>
              <a:rPr lang="en-US" altLang="ko-KR" sz="2400" b="1"/>
              <a:t>. </a:t>
            </a:r>
            <a:r>
              <a:rPr lang="ko-KR" altLang="en-US" sz="2400" b="1"/>
              <a:t>사회복지실천현장</a:t>
            </a:r>
            <a:endParaRPr lang="ko-KR" altLang="en-US" sz="2400" b="1"/>
          </a:p>
        </p:txBody>
      </p:sp>
      <p:sp>
        <p:nvSpPr>
          <p:cNvPr id="5" name="TextBox 4"/>
          <p:cNvSpPr txBox="1"/>
          <p:nvPr/>
        </p:nvSpPr>
        <p:spPr>
          <a:xfrm>
            <a:off x="611217" y="1412776"/>
            <a:ext cx="3196566" cy="424599"/>
          </a:xfrm>
          <a:prstGeom prst="rect">
            <a:avLst/>
          </a:prstGeom>
          <a:noFill/>
        </p:spPr>
        <p:txBody>
          <a:bodyPr wrap="square">
            <a:spAutoFit/>
          </a:bodyPr>
          <a:lstStyle/>
          <a:p>
            <a:pPr lvl="0">
              <a:defRPr lang="ko-KR" altLang="en-US"/>
            </a:pPr>
            <a:r>
              <a:rPr lang="en-US" altLang="ko-KR" sz="2200" b="1">
                <a:latin typeface="HY둥근고딕B"/>
                <a:ea typeface="HY둥근고딕B"/>
              </a:rPr>
              <a:t>1) </a:t>
            </a:r>
            <a:r>
              <a:rPr lang="ko-KR" altLang="en-US" sz="2200" b="1">
                <a:latin typeface="HY둥근고딕B"/>
                <a:ea typeface="HY둥근고딕B"/>
              </a:rPr>
              <a:t>사회복지실천의 의미</a:t>
            </a:r>
            <a:endParaRPr lang="ko-KR" altLang="en-US" sz="2200" b="1">
              <a:latin typeface="HY둥근고딕B"/>
              <a:ea typeface="HY둥근고딕B"/>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65</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6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4867" y="375314"/>
            <a:ext cx="5049358" cy="430887"/>
          </a:xfrm>
          <a:prstGeom prst="rect">
            <a:avLst/>
          </a:prstGeom>
          <a:noFill/>
        </p:spPr>
        <p:txBody>
          <a:bodyPr wrap="none">
            <a:spAutoFit/>
          </a:bodyPr>
          <a:lstStyle/>
          <a:p>
            <a:pPr lvl="0">
              <a:defRPr lang="ko-KR" altLang="en-US"/>
            </a:pPr>
            <a:r>
              <a:rPr lang="en-US" altLang="ko-KR" sz="2200" b="1">
                <a:latin typeface="HY둥근고딕B"/>
                <a:ea typeface="HY둥근고딕B"/>
              </a:rPr>
              <a:t>2) </a:t>
            </a:r>
            <a:r>
              <a:rPr lang="ko-KR" altLang="en-US" sz="2200" b="1">
                <a:latin typeface="HY둥근고딕B"/>
                <a:ea typeface="HY둥근고딕B"/>
              </a:rPr>
              <a:t>사회복지실천분야</a:t>
            </a:r>
            <a:r>
              <a:rPr lang="en-US" altLang="ko-KR" sz="2200" b="1">
                <a:latin typeface="HY둥근고딕B"/>
                <a:ea typeface="HY둥근고딕B"/>
              </a:rPr>
              <a:t>(</a:t>
            </a:r>
            <a:r>
              <a:rPr lang="ko-KR" altLang="en-US" sz="2200" b="1">
                <a:latin typeface="HY둥근고딕B"/>
                <a:ea typeface="HY둥근고딕B"/>
              </a:rPr>
              <a:t>사회복지실천현장</a:t>
            </a:r>
            <a:r>
              <a:rPr lang="en-US" altLang="ko-KR" sz="2200" b="1">
                <a:latin typeface="HY둥근고딕B"/>
                <a:ea typeface="HY둥근고딕B"/>
              </a:rPr>
              <a:t>)</a:t>
            </a:r>
            <a:endParaRPr lang="en-US" altLang="ko-KR" sz="2200" b="1">
              <a:latin typeface="HY둥근고딕B"/>
              <a:ea typeface="HY둥근고딕B"/>
            </a:endParaRPr>
          </a:p>
        </p:txBody>
      </p:sp>
      <p:sp>
        <p:nvSpPr>
          <p:cNvPr id="5" name="TextBox 4"/>
          <p:cNvSpPr txBox="1"/>
          <p:nvPr/>
        </p:nvSpPr>
        <p:spPr>
          <a:xfrm>
            <a:off x="564136" y="813111"/>
            <a:ext cx="8004308" cy="3479985"/>
          </a:xfrm>
          <a:prstGeom prst="rect">
            <a:avLst/>
          </a:prstGeom>
          <a:noFill/>
        </p:spPr>
        <p:txBody>
          <a:bodyPr wrap="square">
            <a:spAutoFit/>
          </a:bodyPr>
          <a:lstStyle/>
          <a:p>
            <a:pPr>
              <a:lnSpc>
                <a:spcPct val="150000"/>
              </a:lnSpc>
              <a:defRPr lang="ko-KR" altLang="en-US"/>
            </a:pPr>
            <a:r>
              <a:rPr lang="en-US" altLang="ko-KR" sz="2000" b="1">
                <a:latin typeface="+mn-ea"/>
                <a:ea typeface="(환)돋움중둥근체"/>
              </a:rPr>
              <a:t>&lt;</a:t>
            </a:r>
            <a:r>
              <a:rPr lang="ko-KR" altLang="en-US" sz="2000" b="1">
                <a:solidFill>
                  <a:srgbClr val="c00000"/>
                </a:solidFill>
                <a:latin typeface="+mn-ea"/>
                <a:ea typeface="(환)돋움중둥근체"/>
              </a:rPr>
              <a:t>사회복지실천분야</a:t>
            </a:r>
            <a:r>
              <a:rPr lang="en-US" altLang="ko-KR" sz="2000" b="1">
                <a:solidFill>
                  <a:srgbClr val="c00000"/>
                </a:solidFill>
                <a:latin typeface="+mn-ea"/>
                <a:ea typeface="(환)돋움중둥근체"/>
              </a:rPr>
              <a:t>(field of practice)</a:t>
            </a:r>
            <a:r>
              <a:rPr lang="en-US" altLang="ko-KR" sz="2000" b="1">
                <a:latin typeface="+mn-ea"/>
                <a:ea typeface="(환)돋움중둥근체"/>
              </a:rPr>
              <a:t>&gt;</a:t>
            </a:r>
            <a:endParaRPr lang="en-US" altLang="ko-KR" sz="2000" b="1">
              <a:latin typeface="+mn-ea"/>
              <a:ea typeface="(환)돋움중둥근체"/>
            </a:endParaRPr>
          </a:p>
          <a:p>
            <a:pPr>
              <a:lnSpc>
                <a:spcPct val="150000"/>
              </a:lnSpc>
              <a:defRPr lang="ko-KR" altLang="en-US"/>
            </a:pPr>
            <a:r>
              <a:rPr lang="en-US" altLang="ko-KR" b="1">
                <a:latin typeface="굴림"/>
                <a:ea typeface="굴림"/>
              </a:rPr>
              <a:t>◦ </a:t>
            </a:r>
            <a:r>
              <a:rPr lang="ko-KR" altLang="en-US" b="1">
                <a:latin typeface="굴림"/>
                <a:ea typeface="굴림"/>
              </a:rPr>
              <a:t>사회복지사업의 활동을 일정한 기준에 따라 분류하고 체계화한 활동 영역</a:t>
            </a:r>
            <a:endParaRPr lang="ko-KR" altLang="en-US" b="1">
              <a:latin typeface="굴림"/>
              <a:ea typeface="굴림"/>
            </a:endParaRPr>
          </a:p>
          <a:p>
            <a:pPr>
              <a:lnSpc>
                <a:spcPct val="150000"/>
              </a:lnSpc>
              <a:defRPr lang="ko-KR" altLang="en-US"/>
            </a:pPr>
            <a:r>
              <a:rPr lang="en-US" altLang="ko-KR" b="1">
                <a:latin typeface="굴림"/>
                <a:ea typeface="굴림"/>
              </a:rPr>
              <a:t>(</a:t>
            </a:r>
            <a:r>
              <a:rPr lang="ko-KR" altLang="en-US" b="1">
                <a:latin typeface="굴림"/>
                <a:ea typeface="굴림"/>
              </a:rPr>
              <a:t>대상자의 연령, 성별, 지역, 문제의 성격, 서비스기능에 따른 분류</a:t>
            </a:r>
            <a:r>
              <a:rPr lang="en-US" altLang="ko-KR" b="1">
                <a:latin typeface="굴림"/>
                <a:ea typeface="굴림"/>
              </a:rPr>
              <a:t>)</a:t>
            </a:r>
            <a:endParaRPr lang="en-US" altLang="ko-KR" b="1">
              <a:latin typeface="굴림"/>
              <a:ea typeface="굴림"/>
            </a:endParaRPr>
          </a:p>
          <a:p>
            <a:pPr>
              <a:lnSpc>
                <a:spcPct val="150000"/>
              </a:lnSpc>
              <a:defRPr lang="ko-KR" altLang="en-US"/>
            </a:pPr>
            <a:r>
              <a:rPr lang="en-US" altLang="ko-KR" b="1">
                <a:latin typeface="굴림"/>
                <a:ea typeface="굴림"/>
              </a:rPr>
              <a:t>&lt;</a:t>
            </a:r>
            <a:r>
              <a:rPr lang="ko-KR" altLang="en-US" b="1">
                <a:latin typeface="+mn-ea"/>
                <a:ea typeface="(환)돋움중둥근체"/>
              </a:rPr>
              <a:t> </a:t>
            </a:r>
            <a:r>
              <a:rPr lang="ko-KR" altLang="en-US" sz="2000" b="1">
                <a:solidFill>
                  <a:srgbClr val="c00000"/>
                </a:solidFill>
                <a:latin typeface="+mn-ea"/>
                <a:ea typeface="(환)돋움중둥근체"/>
              </a:rPr>
              <a:t>사회복지실천현장</a:t>
            </a:r>
            <a:r>
              <a:rPr lang="en-US" altLang="ko-KR" sz="2000" b="1">
                <a:latin typeface="+mn-ea"/>
                <a:ea typeface="(환)돋움중둥근체"/>
              </a:rPr>
              <a:t>&gt;</a:t>
            </a:r>
            <a:endParaRPr lang="en-US" altLang="ko-KR" sz="2000" b="1">
              <a:latin typeface="+mn-ea"/>
              <a:ea typeface="(환)돋움중둥근체"/>
            </a:endParaRPr>
          </a:p>
          <a:p>
            <a:pPr>
              <a:lnSpc>
                <a:spcPct val="150000"/>
              </a:lnSpc>
              <a:defRPr lang="ko-KR" altLang="en-US"/>
            </a:pPr>
            <a:r>
              <a:rPr lang="en-US" altLang="ko-KR" b="1">
                <a:latin typeface="굴림"/>
                <a:ea typeface="굴림"/>
              </a:rPr>
              <a:t>◦ </a:t>
            </a:r>
            <a:r>
              <a:rPr lang="ko-KR" altLang="en-US" b="1">
                <a:latin typeface="굴림"/>
                <a:ea typeface="굴림"/>
              </a:rPr>
              <a:t>사회복지사가 실천하는 장</a:t>
            </a:r>
            <a:r>
              <a:rPr lang="en-US" altLang="ko-KR" b="1">
                <a:latin typeface="굴림"/>
                <a:ea typeface="굴림"/>
              </a:rPr>
              <a:t>(setting)</a:t>
            </a:r>
            <a:r>
              <a:rPr lang="ko-KR" altLang="en-US" b="1">
                <a:latin typeface="굴림"/>
                <a:ea typeface="굴림"/>
              </a:rPr>
              <a:t>에 대응하여 형성되고 발전된 실천범주</a:t>
            </a:r>
            <a:r>
              <a:rPr lang="en-US" altLang="ko-KR" b="1">
                <a:latin typeface="굴림"/>
                <a:ea typeface="굴림"/>
              </a:rPr>
              <a:t>, </a:t>
            </a:r>
            <a:r>
              <a:rPr lang="ko-KR" altLang="en-US" b="1">
                <a:latin typeface="굴림"/>
                <a:ea typeface="굴림"/>
              </a:rPr>
              <a:t>사회복지사가 개입하는 사회문제</a:t>
            </a:r>
            <a:r>
              <a:rPr lang="en-US" altLang="ko-KR" b="1">
                <a:latin typeface="굴림"/>
                <a:ea typeface="굴림"/>
              </a:rPr>
              <a:t>(problem) </a:t>
            </a:r>
            <a:r>
              <a:rPr lang="ko-KR" altLang="en-US" b="1">
                <a:latin typeface="굴림"/>
                <a:ea typeface="굴림"/>
              </a:rPr>
              <a:t>그리고 사회복지사가 지원하는 클라이언트 집단 </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전문 사회복지인력들에 의해 제공되는 복지서비스가 발생하는 현장</a:t>
            </a:r>
            <a:endParaRPr lang="en-US" altLang="ko-KR" b="1">
              <a:latin typeface="+mn-ea"/>
            </a:endParaRPr>
          </a:p>
        </p:txBody>
      </p:sp>
      <p:sp>
        <p:nvSpPr>
          <p:cNvPr id="6" name="TextBox 5"/>
          <p:cNvSpPr txBox="1"/>
          <p:nvPr/>
        </p:nvSpPr>
        <p:spPr>
          <a:xfrm>
            <a:off x="418362" y="4407763"/>
            <a:ext cx="3037513" cy="418733"/>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사회복지실천의 목표</a:t>
            </a:r>
            <a:endParaRPr lang="ko-KR" altLang="en-US" sz="2200" b="1">
              <a:latin typeface="HY둥근고딕B"/>
              <a:ea typeface="HY둥근고딕B"/>
            </a:endParaRPr>
          </a:p>
        </p:txBody>
      </p:sp>
      <p:sp>
        <p:nvSpPr>
          <p:cNvPr id="7" name="TextBox 6"/>
          <p:cNvSpPr txBox="1"/>
          <p:nvPr/>
        </p:nvSpPr>
        <p:spPr>
          <a:xfrm>
            <a:off x="492125" y="4874651"/>
            <a:ext cx="7632849" cy="1390120"/>
          </a:xfrm>
          <a:prstGeom prst="rect">
            <a:avLst/>
          </a:prstGeom>
          <a:noFill/>
        </p:spPr>
        <p:txBody>
          <a:bodyPr wrap="square">
            <a:spAutoFit/>
          </a:bodyPr>
          <a:lstStyle/>
          <a:p>
            <a:pPr>
              <a:lnSpc>
                <a:spcPct val="150000"/>
              </a:lnSpc>
              <a:defRPr lang="ko-KR" altLang="en-US"/>
            </a:pPr>
            <a:r>
              <a:rPr lang="en-US" altLang="ko-KR" sz="1900" b="1">
                <a:latin typeface="굴림"/>
                <a:ea typeface="굴림"/>
              </a:rPr>
              <a:t>(1) </a:t>
            </a:r>
            <a:r>
              <a:rPr lang="ko-KR" altLang="en-US" sz="1900" b="1">
                <a:latin typeface="굴림"/>
                <a:ea typeface="굴림"/>
              </a:rPr>
              <a:t>사회적 기능의 향상</a:t>
            </a:r>
            <a:endParaRPr lang="ko-KR" altLang="en-US" sz="1900" b="1">
              <a:latin typeface="굴림"/>
              <a:ea typeface="굴림"/>
            </a:endParaRPr>
          </a:p>
          <a:p>
            <a:pPr>
              <a:lnSpc>
                <a:spcPct val="150000"/>
              </a:lnSpc>
              <a:defRPr lang="ko-KR" altLang="en-US"/>
            </a:pPr>
            <a:r>
              <a:rPr lang="en-US" altLang="ko-KR" sz="1900" b="1">
                <a:latin typeface="굴림"/>
                <a:ea typeface="굴림"/>
              </a:rPr>
              <a:t>(2) </a:t>
            </a:r>
            <a:r>
              <a:rPr lang="ko-KR" altLang="en-US" sz="1900" b="1">
                <a:latin typeface="굴림"/>
                <a:ea typeface="굴림"/>
              </a:rPr>
              <a:t>개인의 역기능 치료</a:t>
            </a:r>
            <a:endParaRPr lang="ko-KR" altLang="en-US" sz="1900" b="1">
              <a:latin typeface="굴림"/>
              <a:ea typeface="굴림"/>
            </a:endParaRPr>
          </a:p>
          <a:p>
            <a:pPr>
              <a:lnSpc>
                <a:spcPct val="150000"/>
              </a:lnSpc>
              <a:defRPr lang="ko-KR" altLang="en-US"/>
            </a:pPr>
            <a:r>
              <a:rPr lang="en-US" altLang="ko-KR" sz="1900" b="1">
                <a:latin typeface="굴림"/>
                <a:ea typeface="굴림"/>
              </a:rPr>
              <a:t>(3) </a:t>
            </a:r>
            <a:r>
              <a:rPr lang="ko-KR" altLang="en-US" sz="1900" b="1">
                <a:latin typeface="굴림"/>
                <a:ea typeface="굴림"/>
              </a:rPr>
              <a:t>사회적 정의 실현 향상</a:t>
            </a:r>
            <a:endParaRPr lang="en-US" altLang="ko-KR" sz="1900" b="1">
              <a:latin typeface="굴림"/>
              <a:ea typeface="굴림"/>
            </a:endParaRPr>
          </a:p>
        </p:txBody>
      </p:sp>
      <p:sp>
        <p:nvSpPr>
          <p:cNvPr id="11"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2"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66</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6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96707" y="440668"/>
            <a:ext cx="2687160" cy="430887"/>
          </a:xfrm>
          <a:prstGeom prst="rect">
            <a:avLst/>
          </a:prstGeom>
          <a:noFill/>
        </p:spPr>
        <p:txBody>
          <a:bodyPr wrap="none">
            <a:spAutoFit/>
          </a:bodyPr>
          <a:lstStyle/>
          <a:p>
            <a:pPr lvl="0">
              <a:defRPr lang="ko-KR" altLang="en-US"/>
            </a:pPr>
            <a:r>
              <a:rPr lang="ko-KR" altLang="en-US" sz="2200" b="1">
                <a:latin typeface="HY둥근고딕B"/>
                <a:ea typeface="HY둥근고딕B"/>
              </a:rPr>
              <a:t>4</a:t>
            </a:r>
            <a:r>
              <a:rPr lang="en-US" altLang="ko-KR" sz="2200" b="1">
                <a:latin typeface="HY둥근고딕B"/>
                <a:ea typeface="HY둥근고딕B"/>
              </a:rPr>
              <a:t>) </a:t>
            </a:r>
            <a:r>
              <a:rPr lang="ko-KR" altLang="en-US" sz="2200" b="1">
                <a:latin typeface="HY둥근고딕B"/>
                <a:ea typeface="HY둥근고딕B"/>
              </a:rPr>
              <a:t>사회복지실천기술</a:t>
            </a:r>
            <a:endParaRPr lang="ko-KR" altLang="en-US" sz="2200" b="1">
              <a:latin typeface="HY둥근고딕B"/>
              <a:ea typeface="HY둥근고딕B"/>
            </a:endParaRPr>
          </a:p>
        </p:txBody>
      </p:sp>
      <p:grpSp>
        <p:nvGrpSpPr>
          <p:cNvPr id="14" name=""/>
          <p:cNvGrpSpPr/>
          <p:nvPr/>
        </p:nvGrpSpPr>
        <p:grpSpPr>
          <a:xfrm rot="0">
            <a:off x="503548" y="929055"/>
            <a:ext cx="8280921" cy="5380265"/>
            <a:chOff x="539550" y="908720"/>
            <a:chExt cx="8280921" cy="5380265"/>
          </a:xfrm>
        </p:grpSpPr>
        <p:sp>
          <p:nvSpPr>
            <p:cNvPr id="4" name="TextBox 4"/>
            <p:cNvSpPr txBox="1"/>
            <p:nvPr/>
          </p:nvSpPr>
          <p:spPr>
            <a:xfrm>
              <a:off x="539550" y="908720"/>
              <a:ext cx="8280921" cy="5380265"/>
            </a:xfrm>
            <a:prstGeom prst="rect">
              <a:avLst/>
            </a:prstGeom>
            <a:noFill/>
          </p:spPr>
          <p:txBody>
            <a:bodyPr vert="horz" wrap="square" lIns="91438" tIns="45718" rIns="91438" bIns="45718" anchor="t">
              <a:spAutoFit/>
            </a:bodyPr>
            <a:lstStyle/>
            <a:p>
              <a:pPr>
                <a:lnSpc>
                  <a:spcPct val="130000"/>
                </a:lnSpc>
                <a:defRPr lang="ko-KR" altLang="en-US"/>
              </a:pPr>
              <a:r>
                <a:rPr lang="ko-KR" altLang="en-US" b="1">
                  <a:latin typeface="굴림"/>
                </a:rPr>
                <a:t>(1) 사회복지실천기술의 의미</a:t>
              </a:r>
              <a:endParaRPr lang="ko-KR" altLang="en-US" b="1">
                <a:latin typeface="굴림"/>
              </a:endParaRPr>
            </a:p>
            <a:p>
              <a:pPr>
                <a:lnSpc>
                  <a:spcPct val="130000"/>
                </a:lnSpc>
                <a:defRPr lang="ko-KR" altLang="en-US"/>
              </a:pPr>
              <a:r>
                <a:rPr lang="ko-KR" altLang="en-US" b="1">
                  <a:solidFill>
                    <a:srgbClr val="ff0000"/>
                  </a:solidFill>
                  <a:latin typeface="굴림"/>
                </a:rPr>
                <a:t>&lt;사회복지실천기술&gt;</a:t>
              </a:r>
              <a:endParaRPr lang="ko-KR" altLang="en-US" b="1">
                <a:solidFill>
                  <a:srgbClr val="ff0000"/>
                </a:solidFill>
                <a:latin typeface="굴림"/>
              </a:endParaRPr>
            </a:p>
            <a:p>
              <a:pPr>
                <a:lnSpc>
                  <a:spcPct val="130000"/>
                </a:lnSpc>
                <a:defRPr lang="ko-KR" altLang="en-US"/>
              </a:pPr>
              <a:r>
                <a:rPr lang="ko-KR" altLang="en-US" b="1">
                  <a:latin typeface="굴림"/>
                </a:rPr>
                <a:t>사회복지실천에서 클라이언트의 변화를 위해 개입하고 노력하는 행위를 지원하는 이론적인 체계인 동시에 전문적인 지식과 가치에 기초한 개입기술</a:t>
              </a:r>
              <a:endParaRPr lang="ko-KR" altLang="en-US" b="1">
                <a:latin typeface="굴림"/>
              </a:endParaRPr>
            </a:p>
            <a:p>
              <a:pPr>
                <a:lnSpc>
                  <a:spcPct val="110000"/>
                </a:lnSpc>
                <a:defRPr lang="ko-KR" altLang="en-US"/>
              </a:pPr>
              <a:endParaRPr lang="ko-KR" altLang="en-US" b="1">
                <a:latin typeface="굴림"/>
              </a:endParaRPr>
            </a:p>
            <a:p>
              <a:pPr>
                <a:lnSpc>
                  <a:spcPct val="110000"/>
                </a:lnSpc>
                <a:defRPr lang="ko-KR" altLang="en-US"/>
              </a:pPr>
              <a:r>
                <a:rPr lang="ko-KR" altLang="en-US" b="1">
                  <a:solidFill>
                    <a:srgbClr val="ff0000"/>
                  </a:solidFill>
                  <a:latin typeface="굴림"/>
                </a:rPr>
                <a:t>&lt;기초기술&gt;</a:t>
              </a:r>
              <a:endParaRPr lang="ko-KR" altLang="en-US" b="1">
                <a:solidFill>
                  <a:srgbClr val="ff0000"/>
                </a:solidFill>
                <a:latin typeface="굴림"/>
              </a:endParaRPr>
            </a:p>
            <a:p>
              <a:pPr>
                <a:lnSpc>
                  <a:spcPct val="110000"/>
                </a:lnSpc>
                <a:defRPr lang="ko-KR" altLang="en-US"/>
              </a:pPr>
              <a:r>
                <a:rPr lang="ko-KR" altLang="en-US" b="1">
                  <a:latin typeface="굴림"/>
                </a:rPr>
                <a:t> ◦ 면담기술                ◦ 사정기술           ◦ 개입기술               ◦팀워크기술</a:t>
              </a:r>
              <a:endParaRPr lang="ko-KR" altLang="en-US" b="1">
                <a:latin typeface="굴림"/>
              </a:endParaRPr>
            </a:p>
            <a:p>
              <a:pPr>
                <a:lnSpc>
                  <a:spcPct val="110000"/>
                </a:lnSpc>
                <a:defRPr lang="ko-KR" altLang="en-US"/>
              </a:pPr>
              <a:r>
                <a:rPr lang="ko-KR" altLang="en-US" b="1">
                  <a:latin typeface="굴림"/>
                </a:rPr>
                <a:t> ◦ 지지망 구축기술      ◦ 협상기술           ◦ 평가 및 종결기술</a:t>
              </a:r>
              <a:endParaRPr lang="ko-KR" altLang="en-US" b="1">
                <a:latin typeface="굴림"/>
              </a:endParaRPr>
            </a:p>
            <a:p>
              <a:pPr>
                <a:lnSpc>
                  <a:spcPct val="110000"/>
                </a:lnSpc>
                <a:defRPr lang="ko-KR" altLang="en-US"/>
              </a:pPr>
              <a:endParaRPr lang="ko-KR" altLang="en-US" b="1">
                <a:latin typeface="굴림"/>
              </a:endParaRPr>
            </a:p>
            <a:p>
              <a:pPr>
                <a:lnSpc>
                  <a:spcPct val="110000"/>
                </a:lnSpc>
                <a:defRPr lang="ko-KR" altLang="en-US"/>
              </a:pPr>
              <a:r>
                <a:rPr lang="ko-KR" altLang="en-US" b="1">
                  <a:latin typeface="굴림"/>
                </a:rPr>
                <a:t>(2) 사회복지실천의 과정</a:t>
              </a:r>
              <a:r>
                <a:rPr lang="ko-KR" altLang="en-US" b="1">
                  <a:latin typeface="굴림"/>
                  <a:ea typeface="굴림"/>
                </a:rPr>
                <a:t> </a:t>
              </a:r>
              <a:endParaRPr lang="ko-KR" altLang="en-US" b="1">
                <a:latin typeface="굴림"/>
                <a:ea typeface="굴림"/>
              </a:endParaRPr>
            </a:p>
            <a:p>
              <a:pPr>
                <a:lnSpc>
                  <a:spcPct val="150000"/>
                </a:lnSpc>
                <a:defRPr lang="ko-KR" altLang="en-US"/>
              </a:pPr>
              <a:r>
                <a:rPr lang="ko-KR" altLang="en-US" b="1">
                  <a:latin typeface="굴림"/>
                  <a:ea typeface="굴림"/>
                </a:rPr>
                <a:t>&lt;사회복지실천의 과정&gt;</a:t>
              </a:r>
              <a:endParaRPr lang="ko-KR" altLang="en-US" b="1">
                <a:latin typeface="굴림"/>
                <a:ea typeface="굴림"/>
              </a:endParaRPr>
            </a:p>
            <a:p>
              <a:pPr algn="ctr">
                <a:lnSpc>
                  <a:spcPct val="150000"/>
                </a:lnSpc>
                <a:defRPr lang="ko-KR" altLang="en-US"/>
              </a:pPr>
              <a:r>
                <a:rPr lang="ko-KR" altLang="en-US" b="1">
                  <a:latin typeface="굴림"/>
                  <a:ea typeface="굴림"/>
                </a:rPr>
                <a:t>사회복지 실천의 기초 </a:t>
              </a:r>
              <a:r>
                <a:rPr lang="ko-KR" altLang="en-US" b="1">
                  <a:solidFill>
                    <a:srgbClr val="0000ff"/>
                  </a:solidFill>
                  <a:latin typeface="굴림"/>
                  <a:ea typeface="굴림"/>
                </a:rPr>
                <a:t>( 지식･기술･가치)</a:t>
              </a:r>
              <a:br>
                <a:rPr lang="ko-KR" altLang="en-US" b="1">
                  <a:solidFill>
                    <a:srgbClr val="0000ff"/>
                  </a:solidFill>
                  <a:latin typeface="굴림"/>
                  <a:ea typeface="굴림"/>
                </a:rPr>
              </a:br>
              <a:endParaRPr lang="ko-KR" altLang="en-US" b="1">
                <a:solidFill>
                  <a:srgbClr val="0000ff"/>
                </a:solidFill>
                <a:latin typeface="굴림"/>
                <a:ea typeface="굴림"/>
              </a:endParaRPr>
            </a:p>
            <a:p>
              <a:pPr algn="ctr">
                <a:lnSpc>
                  <a:spcPct val="150000"/>
                </a:lnSpc>
                <a:defRPr lang="ko-KR" altLang="en-US"/>
              </a:pPr>
              <a:r>
                <a:rPr lang="ko-KR" altLang="en-US" b="1">
                  <a:latin typeface="굴림"/>
                  <a:ea typeface="굴림"/>
                </a:rPr>
                <a:t>접수→사정→계획→개입→평가→종결→사후지도→    재사정  </a:t>
              </a:r>
              <a:endParaRPr lang="ko-KR" altLang="en-US" b="1">
                <a:latin typeface="굴림"/>
                <a:ea typeface="굴림"/>
              </a:endParaRPr>
            </a:p>
            <a:p>
              <a:pPr>
                <a:lnSpc>
                  <a:spcPct val="150000"/>
                </a:lnSpc>
                <a:defRPr lang="ko-KR" altLang="en-US"/>
              </a:pPr>
              <a:r>
                <a:rPr lang="ko-KR" altLang="en-US" b="1">
                  <a:latin typeface="굴림"/>
                  <a:ea typeface="굴림"/>
                </a:rPr>
                <a:t>                                                                                     계약종결 </a:t>
              </a:r>
              <a:endParaRPr lang="ko-KR" altLang="en-US" b="1">
                <a:latin typeface="굴림"/>
                <a:ea typeface="굴림"/>
              </a:endParaRPr>
            </a:p>
          </p:txBody>
        </p:sp>
        <p:sp>
          <p:nvSpPr>
            <p:cNvPr id="7" name="왼쪽 대괄호 6"/>
            <p:cNvSpPr/>
            <p:nvPr/>
          </p:nvSpPr>
          <p:spPr>
            <a:xfrm>
              <a:off x="6804248" y="5553236"/>
              <a:ext cx="216024" cy="504056"/>
            </a:xfrm>
            <a:prstGeom prst="leftBracket">
              <a:avLst>
                <a:gd name="adj" fmla="val 8333"/>
              </a:avLst>
            </a:prstGeom>
            <a:noFill/>
            <a:ln w="12700" algn="ctr">
              <a:solidFill>
                <a:schemeClr val="tx1"/>
              </a:solidFill>
            </a:ln>
          </p:spPr>
          <p:style>
            <a:lnRef idx="1">
              <a:schemeClr val="accent1"/>
            </a:lnRef>
            <a:fillRef idx="0">
              <a:schemeClr val="accent1"/>
            </a:fillRef>
            <a:effectRef idx="0">
              <a:schemeClr val="accent1"/>
            </a:effectRef>
            <a:fontRef idx="minor">
              <a:schemeClr val="tx1"/>
            </a:fontRef>
          </p:style>
          <p:txBody>
            <a:bodyPr vert="horz" wrap="square" lIns="91438" tIns="45718" rIns="91438" bIns="45718" anchor="ctr">
              <a:noAutofit/>
            </a:bodyPr>
            <a:lstStyle/>
            <a:p>
              <a:pPr algn="ctr">
                <a:defRPr lang="ko-KR" altLang="en-US"/>
              </a:pPr>
              <a:endParaRPr lang="ko-KR" altLang="en-US"/>
            </a:p>
          </p:txBody>
        </p:sp>
        <p:sp>
          <p:nvSpPr>
            <p:cNvPr id="8" name="화살표: 아래쪽 7"/>
            <p:cNvSpPr/>
            <p:nvPr/>
          </p:nvSpPr>
          <p:spPr>
            <a:xfrm>
              <a:off x="4103948" y="5049180"/>
              <a:ext cx="648072" cy="396044"/>
            </a:xfrm>
            <a:prstGeom prst="downArrow">
              <a:avLst>
                <a:gd name="adj1" fmla="val 50000"/>
                <a:gd name="adj2" fmla="val 50000"/>
              </a:avLst>
            </a:prstGeom>
            <a:solidFill>
              <a:schemeClr val="accent5">
                <a:lumMod val="40000"/>
                <a:lumOff val="60000"/>
              </a:schemeClr>
            </a:solidFill>
            <a:ln w="42545" algn="ctr">
              <a:noFill/>
            </a:ln>
          </p:spPr>
          <p:style>
            <a:lnRef idx="2">
              <a:schemeClr val="accent1">
                <a:shade val="20000"/>
              </a:schemeClr>
            </a:lnRef>
            <a:fillRef idx="1">
              <a:schemeClr val="accent1"/>
            </a:fillRef>
            <a:effectRef idx="0">
              <a:schemeClr val="accent1"/>
            </a:effectRef>
            <a:fontRef idx="minor">
              <a:schemeClr val="lt1"/>
            </a:fontRef>
          </p:style>
          <p:txBody>
            <a:bodyPr vert="horz" wrap="square" lIns="91438" tIns="45718" rIns="91438" bIns="45718" anchor="ctr">
              <a:noAutofit/>
            </a:bodyPr>
            <a:lstStyle/>
            <a:p>
              <a:pPr algn="ctr">
                <a:defRPr lang="ko-KR" altLang="en-US"/>
              </a:pPr>
              <a:endParaRPr lang="ko-KR" altLang="en-US"/>
            </a:p>
          </p:txBody>
        </p:sp>
        <p:sp>
          <p:nvSpPr>
            <p:cNvPr id="9" name="직사각형 8"/>
            <p:cNvSpPr/>
            <p:nvPr/>
          </p:nvSpPr>
          <p:spPr>
            <a:xfrm>
              <a:off x="4896036" y="4653136"/>
              <a:ext cx="1836204" cy="360040"/>
            </a:xfrm>
            <a:prstGeom prst="rect">
              <a:avLst/>
            </a:prstGeom>
            <a:noFill/>
            <a:ln w="42545" algn="ctr">
              <a:solidFill>
                <a:srgbClr val="ff0000"/>
              </a:solidFill>
            </a:ln>
          </p:spPr>
          <p:style>
            <a:lnRef idx="2">
              <a:schemeClr val="accent1">
                <a:shade val="20000"/>
              </a:schemeClr>
            </a:lnRef>
            <a:fillRef idx="1">
              <a:schemeClr val="accent1"/>
            </a:fillRef>
            <a:effectRef idx="0">
              <a:schemeClr val="accent1"/>
            </a:effectRef>
            <a:fontRef idx="minor">
              <a:schemeClr val="lt1"/>
            </a:fontRef>
          </p:style>
          <p:txBody>
            <a:bodyPr vert="horz" wrap="square" lIns="91438" tIns="45718" rIns="91438" bIns="45718" anchor="ctr">
              <a:noAutofit/>
            </a:bodyPr>
            <a:lstStyle/>
            <a:p>
              <a:pPr algn="ctr">
                <a:defRPr lang="ko-KR" altLang="en-US"/>
              </a:pPr>
              <a:endParaRPr lang="ko-KR" altLang="en-US"/>
            </a:p>
          </p:txBody>
        </p:sp>
      </p:grpSp>
      <p:sp>
        <p:nvSpPr>
          <p:cNvPr id="12"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3"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67</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6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39538" y="620688"/>
            <a:ext cx="8100912" cy="4844757"/>
          </a:xfrm>
          <a:prstGeom prst="rect">
            <a:avLst/>
          </a:prstGeom>
          <a:noFill/>
        </p:spPr>
        <p:txBody>
          <a:bodyPr wrap="square">
            <a:spAutoFit/>
          </a:bodyPr>
          <a:lstStyle/>
          <a:p>
            <a:pPr>
              <a:lnSpc>
                <a:spcPct val="150000"/>
              </a:lnSpc>
              <a:defRPr lang="ko-KR" altLang="en-US"/>
            </a:pPr>
            <a:r>
              <a:rPr lang="en-US" altLang="ko-KR" sz="2000" b="1">
                <a:solidFill>
                  <a:srgbClr val="ff0000"/>
                </a:solidFill>
                <a:latin typeface="+mn-ea"/>
                <a:ea typeface="(환)돋움중둥근체"/>
              </a:rPr>
              <a:t>&lt;</a:t>
            </a:r>
            <a:r>
              <a:rPr lang="ko-KR" altLang="en-US" sz="2000" b="1">
                <a:solidFill>
                  <a:srgbClr val="ff0000"/>
                </a:solidFill>
                <a:latin typeface="+mn-ea"/>
                <a:ea typeface="(환)돋움중둥근체"/>
              </a:rPr>
              <a:t> 사정 (査定 : </a:t>
            </a:r>
            <a:r>
              <a:rPr lang="en-US" altLang="ko-KR" sz="2000" b="1">
                <a:solidFill>
                  <a:srgbClr val="ff0000"/>
                </a:solidFill>
                <a:latin typeface="+mn-ea"/>
                <a:ea typeface="(환)돋움중둥근체"/>
              </a:rPr>
              <a:t>assessment) &gt;</a:t>
            </a:r>
            <a:endParaRPr lang="en-US" altLang="ko-KR" sz="2000" b="1">
              <a:solidFill>
                <a:srgbClr val="ff0000"/>
              </a:solidFill>
              <a:latin typeface="+mn-ea"/>
              <a:ea typeface="(환)돋움중둥근체"/>
            </a:endParaRPr>
          </a:p>
          <a:p>
            <a:pPr>
              <a:lnSpc>
                <a:spcPct val="150000"/>
              </a:lnSpc>
              <a:defRPr lang="ko-KR" altLang="en-US"/>
            </a:pPr>
            <a:endParaRPr lang="en-US" altLang="ko-KR" sz="800" b="1">
              <a:latin typeface="굴림"/>
              <a:ea typeface="굴림"/>
            </a:endParaRPr>
          </a:p>
          <a:p>
            <a:pPr>
              <a:lnSpc>
                <a:spcPct val="150000"/>
              </a:lnSpc>
              <a:defRPr lang="ko-KR" altLang="en-US"/>
            </a:pPr>
            <a:r>
              <a:rPr lang="en-US" altLang="ko-KR" b="1">
                <a:latin typeface="굴림"/>
                <a:ea typeface="굴림"/>
              </a:rPr>
              <a:t>◦ Assessment can mean knowing, understanding, evaluating, individualizion, or figuring out. (</a:t>
            </a:r>
            <a:r>
              <a:rPr lang="ko-KR" altLang="en-US" b="1">
                <a:latin typeface="굴림"/>
                <a:ea typeface="굴림"/>
              </a:rPr>
              <a:t>아는 것, 이해하는 것, 평가하는 것, 개별화하는 것, 캐내는 것 등을 의미)</a:t>
            </a:r>
            <a:r>
              <a:rPr lang="en-US" altLang="ko-KR" b="1">
                <a:latin typeface="굴림"/>
                <a:ea typeface="굴림"/>
              </a:rPr>
              <a:t> </a:t>
            </a:r>
            <a:endParaRPr lang="en-US" altLang="ko-KR" b="1">
              <a:latin typeface="굴림"/>
              <a:ea typeface="굴림"/>
            </a:endParaRPr>
          </a:p>
          <a:p>
            <a:pPr>
              <a:lnSpc>
                <a:spcPct val="150000"/>
              </a:lnSpc>
              <a:defRPr lang="ko-KR" altLang="en-US"/>
            </a:pPr>
            <a:endParaRPr lang="ko-KR" altLang="en-US" b="1">
              <a:latin typeface="굴림"/>
              <a:ea typeface="굴림"/>
            </a:endParaRPr>
          </a:p>
          <a:p>
            <a:pPr>
              <a:lnSpc>
                <a:spcPct val="150000"/>
              </a:lnSpc>
              <a:defRPr lang="ko-KR" altLang="en-US"/>
            </a:pPr>
            <a:r>
              <a:rPr lang="ko-KR" altLang="en-US" b="1">
                <a:latin typeface="굴림"/>
                <a:ea typeface="굴림"/>
              </a:rPr>
              <a:t> ◦ 모든 전문직 종사자는 거론되는 상황과 욕구 혹은 문제 등을 이해하고 이에 근거하여 자신이 개입하는 것을 기반으로 하고 있다.</a:t>
            </a:r>
            <a:endParaRPr lang="ko-KR" altLang="en-US" b="1">
              <a:latin typeface="굴림"/>
              <a:ea typeface="굴림"/>
            </a:endParaRPr>
          </a:p>
          <a:p>
            <a:pPr>
              <a:lnSpc>
                <a:spcPct val="150000"/>
              </a:lnSpc>
              <a:defRPr lang="ko-KR" altLang="en-US"/>
            </a:pPr>
            <a:r>
              <a:rPr lang="ko-KR" altLang="en-US" b="1">
                <a:latin typeface="굴림"/>
                <a:ea typeface="굴림"/>
              </a:rPr>
              <a:t> ◦ 모든 전문직에 있어서 査定은 개입의 성질과 방향 그리고 범위를 이상적으로 조절하는 과정이다.</a:t>
            </a:r>
            <a:endParaRPr lang="ko-KR" altLang="en-US" b="1">
              <a:latin typeface="굴림"/>
              <a:ea typeface="굴림"/>
            </a:endParaRPr>
          </a:p>
          <a:p>
            <a:pPr>
              <a:lnSpc>
                <a:spcPct val="150000"/>
              </a:lnSpc>
              <a:defRPr lang="ko-KR" altLang="en-US"/>
            </a:pPr>
            <a:endParaRPr lang="ko-KR" altLang="en-US" b="1">
              <a:latin typeface="굴림"/>
              <a:ea typeface="굴림"/>
            </a:endParaRPr>
          </a:p>
          <a:p>
            <a:pPr>
              <a:lnSpc>
                <a:spcPct val="150000"/>
              </a:lnSpc>
              <a:defRPr lang="ko-KR" altLang="en-US"/>
            </a:pPr>
            <a:endParaRPr lang="en-US" altLang="ko-KR" b="1">
              <a:latin typeface="굴림"/>
              <a:ea typeface="굴림"/>
            </a:endParaRPr>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6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314" y="441829"/>
            <a:ext cx="3621551" cy="430887"/>
          </a:xfrm>
          <a:prstGeom prst="rect">
            <a:avLst/>
          </a:prstGeom>
          <a:noFill/>
        </p:spPr>
        <p:txBody>
          <a:bodyPr wrap="none">
            <a:spAutoFit/>
          </a:bodyPr>
          <a:lstStyle/>
          <a:p>
            <a:pPr lvl="0">
              <a:defRPr lang="ko-KR" altLang="en-US"/>
            </a:pPr>
            <a:r>
              <a:rPr lang="ko-KR" altLang="en-US" sz="2200" b="1">
                <a:latin typeface="HY둥근고딕B"/>
                <a:ea typeface="HY둥근고딕B"/>
              </a:rPr>
              <a:t>5</a:t>
            </a:r>
            <a:r>
              <a:rPr lang="en-US" altLang="ko-KR" sz="2200" b="1">
                <a:latin typeface="HY둥근고딕B"/>
                <a:ea typeface="HY둥근고딕B"/>
              </a:rPr>
              <a:t>) </a:t>
            </a:r>
            <a:r>
              <a:rPr lang="ko-KR" altLang="en-US" sz="2200" b="1">
                <a:latin typeface="굴림"/>
              </a:rPr>
              <a:t>사회복지실천에서의 면담</a:t>
            </a:r>
            <a:endParaRPr lang="ko-KR" altLang="en-US" sz="2200" b="1">
              <a:latin typeface="굴림"/>
            </a:endParaRPr>
          </a:p>
        </p:txBody>
      </p:sp>
      <p:sp>
        <p:nvSpPr>
          <p:cNvPr id="5" name="TextBox 4"/>
          <p:cNvSpPr txBox="1"/>
          <p:nvPr/>
        </p:nvSpPr>
        <p:spPr>
          <a:xfrm>
            <a:off x="683565" y="842456"/>
            <a:ext cx="7992890" cy="6070787"/>
          </a:xfrm>
          <a:prstGeom prst="rect">
            <a:avLst/>
          </a:prstGeom>
          <a:noFill/>
        </p:spPr>
        <p:txBody>
          <a:bodyPr vert="horz" wrap="square" lIns="91438" tIns="45718" rIns="91438" bIns="45718" anchor="t">
            <a:spAutoFit/>
          </a:bodyPr>
          <a:lstStyle/>
          <a:p>
            <a:pPr>
              <a:lnSpc>
                <a:spcPct val="140000"/>
              </a:lnSpc>
              <a:defRPr lang="ko-KR" altLang="en-US"/>
            </a:pPr>
            <a:r>
              <a:rPr lang="ko-KR" altLang="en-US" b="1">
                <a:solidFill>
                  <a:schemeClr val="tx1"/>
                </a:solidFill>
                <a:latin typeface="+mn-ea"/>
                <a:ea typeface="(환)돋움중둥근체"/>
              </a:rPr>
              <a:t>(1)</a:t>
            </a:r>
            <a:r>
              <a:rPr lang="ko-KR" altLang="en-US" b="1">
                <a:solidFill>
                  <a:schemeClr val="tx1"/>
                </a:solidFill>
                <a:latin typeface="굴림"/>
              </a:rPr>
              <a:t> 면담의 의미</a:t>
            </a:r>
            <a:endParaRPr lang="ko-KR" altLang="en-US" b="1">
              <a:solidFill>
                <a:schemeClr val="tx1"/>
              </a:solidFill>
              <a:latin typeface="굴림"/>
            </a:endParaRPr>
          </a:p>
          <a:p>
            <a:pPr>
              <a:lnSpc>
                <a:spcPct val="140000"/>
              </a:lnSpc>
              <a:defRPr lang="ko-KR" altLang="en-US"/>
            </a:pPr>
            <a:r>
              <a:rPr lang="ko-KR" altLang="en-US" sz="2000" b="1">
                <a:solidFill>
                  <a:schemeClr val="tx1"/>
                </a:solidFill>
                <a:latin typeface="+mn-ea"/>
                <a:ea typeface="(환)돋움중둥근체"/>
              </a:rPr>
              <a:t> </a:t>
            </a:r>
            <a:r>
              <a:rPr lang="ko-KR" altLang="en-US" sz="1700" b="1">
                <a:solidFill>
                  <a:schemeClr val="tx1"/>
                </a:solidFill>
                <a:latin typeface="+mn-ea"/>
                <a:ea typeface="(환)돋움중둥근체"/>
              </a:rPr>
              <a:t>◦</a:t>
            </a:r>
            <a:r>
              <a:rPr lang="ko-KR" altLang="en-US" sz="1700" b="1">
                <a:solidFill>
                  <a:schemeClr val="tx1"/>
                </a:solidFill>
                <a:latin typeface="굴림"/>
              </a:rPr>
              <a:t>사회복지사가 사회복지실천현장에서 사용하는 기본적인 도구(가장 중요한 기술 중의 하나)</a:t>
            </a:r>
            <a:endParaRPr lang="ko-KR" altLang="en-US" sz="1700" b="1">
              <a:solidFill>
                <a:schemeClr val="tx1"/>
              </a:solidFill>
              <a:latin typeface="굴림"/>
            </a:endParaRPr>
          </a:p>
          <a:p>
            <a:pPr>
              <a:lnSpc>
                <a:spcPct val="140000"/>
              </a:lnSpc>
              <a:defRPr lang="ko-KR" altLang="en-US"/>
            </a:pPr>
            <a:r>
              <a:rPr lang="ko-KR" altLang="en-US" sz="1700" b="1">
                <a:solidFill>
                  <a:schemeClr val="tx1"/>
                </a:solidFill>
                <a:latin typeface="굴림"/>
              </a:rPr>
              <a:t> ◦상담자와 내담자의 공동 노력에 의해서 내담자의 변화를 초래하기 위한 조력활동(</a:t>
            </a:r>
            <a:r>
              <a:rPr lang="en-US" altLang="ko-KR" sz="1700" b="1">
                <a:solidFill>
                  <a:schemeClr val="tx1"/>
                </a:solidFill>
                <a:latin typeface="굴림"/>
                <a:cs typeface="굴림"/>
              </a:rPr>
              <a:t>helping process)</a:t>
            </a:r>
            <a:endParaRPr lang="en-US" altLang="ko-KR" sz="1700" b="1">
              <a:solidFill>
                <a:schemeClr val="tx1"/>
              </a:solidFill>
              <a:latin typeface="굴림"/>
              <a:cs typeface="굴림"/>
            </a:endParaRPr>
          </a:p>
          <a:p>
            <a:pPr>
              <a:lnSpc>
                <a:spcPct val="140000"/>
              </a:lnSpc>
              <a:defRPr lang="ko-KR" altLang="en-US"/>
            </a:pPr>
            <a:r>
              <a:rPr lang="en-US" altLang="ko-KR" sz="1700" b="1">
                <a:solidFill>
                  <a:schemeClr val="tx1"/>
                </a:solidFill>
                <a:latin typeface="굴림"/>
                <a:cs typeface="굴림"/>
              </a:rPr>
              <a:t> </a:t>
            </a:r>
            <a:r>
              <a:rPr lang="ko-KR" altLang="en-US" sz="1700" b="1">
                <a:solidFill>
                  <a:schemeClr val="tx1"/>
                </a:solidFill>
                <a:latin typeface="굴림"/>
              </a:rPr>
              <a:t>◦도움을 필요로 하는 내담자와 도움을 주는 전문적인 상담자 간의 관계 형성을</a:t>
            </a:r>
            <a:r>
              <a:rPr lang="en-US" altLang="ko-KR" sz="1700" b="1">
                <a:solidFill>
                  <a:schemeClr val="tx1"/>
                </a:solidFill>
                <a:latin typeface="굴림"/>
                <a:cs typeface="굴림"/>
              </a:rPr>
              <a:t> </a:t>
            </a:r>
            <a:r>
              <a:rPr lang="ko-KR" altLang="en-US" sz="1700" b="1">
                <a:solidFill>
                  <a:schemeClr val="tx1"/>
                </a:solidFill>
                <a:latin typeface="굴림"/>
              </a:rPr>
              <a:t>통해 내담자의 자기이해, 문제예방과 해결, 삶의 질 향상 등 바람직한 인간적 성장과변화를 조력하는 과정</a:t>
            </a:r>
            <a:endParaRPr lang="ko-KR" altLang="en-US" sz="1700" b="1">
              <a:solidFill>
                <a:schemeClr val="tx1"/>
              </a:solidFill>
              <a:latin typeface="굴림"/>
            </a:endParaRPr>
          </a:p>
          <a:p>
            <a:pPr>
              <a:lnSpc>
                <a:spcPct val="140000"/>
              </a:lnSpc>
              <a:defRPr lang="ko-KR" altLang="en-US"/>
            </a:pPr>
            <a:r>
              <a:rPr lang="ko-KR" altLang="en-US" sz="1700" b="1">
                <a:solidFill>
                  <a:schemeClr val="tx1"/>
                </a:solidFill>
                <a:latin typeface="굴림"/>
              </a:rPr>
              <a:t> ◦치료적 개입의 기초이며, 목적이 있고, 목표 지향적인 특성을 지닌 전문적인 대화 혹은 커뮤니케이션 과정</a:t>
            </a:r>
            <a:endParaRPr lang="ko-KR" altLang="en-US" sz="1700" b="1">
              <a:solidFill>
                <a:schemeClr val="tx1"/>
              </a:solidFill>
              <a:latin typeface="굴림"/>
            </a:endParaRPr>
          </a:p>
          <a:p>
            <a:pPr>
              <a:lnSpc>
                <a:spcPct val="140000"/>
              </a:lnSpc>
              <a:defRPr lang="ko-KR" altLang="en-US"/>
            </a:pPr>
            <a:r>
              <a:rPr lang="ko-KR" altLang="en-US" sz="1700" b="1">
                <a:solidFill>
                  <a:schemeClr val="tx1"/>
                </a:solidFill>
                <a:latin typeface="굴림"/>
              </a:rPr>
              <a:t> ◦사회적 상호작용과 의사소통과정이며, 인지･정서･행동의 변화를 목적으로 하는 언어적 행동으로서 문제 해결을 위한 개입</a:t>
            </a:r>
            <a:endParaRPr lang="ko-KR" altLang="en-US" sz="1700" b="1">
              <a:solidFill>
                <a:schemeClr val="tx1"/>
              </a:solidFill>
              <a:latin typeface="굴림"/>
            </a:endParaRPr>
          </a:p>
          <a:p>
            <a:pPr>
              <a:lnSpc>
                <a:spcPct val="140000"/>
              </a:lnSpc>
              <a:defRPr lang="ko-KR" altLang="en-US"/>
            </a:pPr>
            <a:r>
              <a:rPr lang="ko-KR" altLang="en-US" b="1">
                <a:solidFill>
                  <a:schemeClr val="tx1"/>
                </a:solidFill>
                <a:latin typeface="굴림"/>
              </a:rPr>
              <a:t> ◦모든 면담은 목적을 가지고 있고, 분야에 따라 구체적인 기술이 적용</a:t>
            </a:r>
            <a:endParaRPr lang="ko-KR" altLang="en-US" b="1">
              <a:solidFill>
                <a:schemeClr val="tx1"/>
              </a:solidFill>
              <a:latin typeface="굴림"/>
            </a:endParaRPr>
          </a:p>
          <a:p>
            <a:pPr>
              <a:lnSpc>
                <a:spcPct val="140000"/>
              </a:lnSpc>
              <a:defRPr lang="ko-KR" altLang="en-US"/>
            </a:pPr>
            <a:endParaRPr lang="ko-KR" altLang="en-US" b="1">
              <a:solidFill>
                <a:schemeClr val="tx1"/>
              </a:solidFill>
              <a:latin typeface="굴림"/>
              <a:ea typeface="굴림"/>
              <a:cs typeface="굴림"/>
            </a:endParaRPr>
          </a:p>
          <a:p>
            <a:pPr>
              <a:lnSpc>
                <a:spcPct val="140000"/>
              </a:lnSpc>
              <a:defRPr lang="ko-KR" altLang="en-US"/>
            </a:pPr>
            <a:endParaRPr lang="ko-KR" altLang="en-US" sz="1800" b="1">
              <a:solidFill>
                <a:schemeClr val="tx1"/>
              </a:solidFill>
              <a:latin typeface="+mn-ea"/>
              <a:ea typeface="(환)돋움중둥근체"/>
            </a:endParaRPr>
          </a:p>
          <a:p>
            <a:pPr>
              <a:lnSpc>
                <a:spcPct val="140000"/>
              </a:lnSpc>
              <a:defRPr lang="ko-KR" altLang="en-US"/>
            </a:pPr>
            <a:endParaRPr lang="ko-KR" altLang="en-US" sz="1800" b="1">
              <a:solidFill>
                <a:schemeClr val="tx1"/>
              </a:solidFill>
              <a:latin typeface="+mn-ea"/>
              <a:ea typeface="(환)돋움중둥근체"/>
            </a:endParaRPr>
          </a:p>
        </p:txBody>
      </p:sp>
      <p:sp>
        <p:nvSpPr>
          <p:cNvPr id="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69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5555" y="510749"/>
            <a:ext cx="7992890" cy="5764319"/>
          </a:xfrm>
          <a:prstGeom prst="rect">
            <a:avLst/>
          </a:prstGeom>
          <a:noFill/>
        </p:spPr>
        <p:txBody>
          <a:bodyPr vert="horz" wrap="square" lIns="91438" tIns="45718" rIns="91438" bIns="45718" anchor="t">
            <a:spAutoFit/>
          </a:bodyPr>
          <a:lstStyle/>
          <a:p>
            <a:pPr>
              <a:lnSpc>
                <a:spcPct val="140000"/>
              </a:lnSpc>
              <a:defRPr lang="ko-KR" altLang="en-US"/>
            </a:pPr>
            <a:r>
              <a:rPr lang="ko-KR" altLang="en-US" sz="1900" b="1">
                <a:solidFill>
                  <a:schemeClr val="tx1"/>
                </a:solidFill>
                <a:latin typeface="굴림"/>
              </a:rPr>
              <a:t>(2) 면담기술의 적용과 활용원칙</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① 관찰                  ② 경청               ③ 질문              ④ 대화 </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⑤ </a:t>
            </a:r>
            <a:r>
              <a:rPr lang="en-US" altLang="ko-KR" sz="1900" b="1">
                <a:solidFill>
                  <a:schemeClr val="tx1"/>
                </a:solidFill>
                <a:latin typeface="굴림"/>
                <a:cs typeface="굴림"/>
              </a:rPr>
              <a:t>worker</a:t>
            </a:r>
            <a:r>
              <a:rPr lang="ko-KR" altLang="en-US" sz="1900" b="1">
                <a:solidFill>
                  <a:schemeClr val="tx1"/>
                </a:solidFill>
                <a:latin typeface="굴림"/>
              </a:rPr>
              <a:t>에 대한 사적 질문에 대한 응답</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⑥ 통솔과 지도        ⑦ 해석</a:t>
            </a:r>
            <a:endParaRPr lang="ko-KR" altLang="en-US" sz="1900" b="1">
              <a:solidFill>
                <a:schemeClr val="tx1"/>
              </a:solidFill>
              <a:latin typeface="굴림"/>
            </a:endParaRPr>
          </a:p>
          <a:p>
            <a:pPr>
              <a:lnSpc>
                <a:spcPct val="140000"/>
              </a:lnSpc>
              <a:defRPr lang="ko-KR" altLang="en-US"/>
            </a:pP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(3) 면담의 목적 </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① 자료수집  </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② 치료관계의 확립과 유지 </a:t>
            </a:r>
            <a:br>
              <a:rPr lang="ko-KR" altLang="en-US" sz="1900" b="1">
                <a:solidFill>
                  <a:schemeClr val="tx1"/>
                </a:solidFill>
                <a:latin typeface="굴림"/>
              </a:rPr>
            </a:br>
            <a:r>
              <a:rPr lang="ko-KR" altLang="en-US" sz="1900" b="1">
                <a:solidFill>
                  <a:schemeClr val="tx1"/>
                </a:solidFill>
                <a:latin typeface="굴림"/>
              </a:rPr>
              <a:t> ③</a:t>
            </a:r>
            <a:r>
              <a:rPr lang="en-US" altLang="ko-KR" sz="1900" b="1">
                <a:solidFill>
                  <a:schemeClr val="tx1"/>
                </a:solidFill>
                <a:latin typeface="굴림"/>
                <a:cs typeface="굴림"/>
              </a:rPr>
              <a:t> </a:t>
            </a:r>
            <a:r>
              <a:rPr lang="ko-KR" altLang="en-US" sz="1900" b="1">
                <a:solidFill>
                  <a:schemeClr val="tx1"/>
                </a:solidFill>
                <a:latin typeface="굴림"/>
              </a:rPr>
              <a:t>클라이언트에게 정보 제공</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④ 원조과정에서 장애를 파악하고 제거   </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⑤ 목표달성을 위한 활동을 파악하고 이해</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⑥ 원조과정을 촉진</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a:t>
            </a:r>
            <a:r>
              <a:rPr lang="en-US" altLang="ko-KR" sz="1900" b="1">
                <a:solidFill>
                  <a:schemeClr val="tx1"/>
                </a:solidFill>
                <a:latin typeface="굴림"/>
              </a:rPr>
              <a:t> </a:t>
            </a:r>
            <a:r>
              <a:rPr lang="ko-KR" altLang="en-US" sz="1900" b="1">
                <a:solidFill>
                  <a:schemeClr val="tx1"/>
                </a:solidFill>
                <a:latin typeface="굴림"/>
              </a:rPr>
              <a:t>해결해야 할 문제를 가지고 고통을 겪고 있는 사람과 그 상황에 대하여 충분히 이해함으로써 그 문제를 효과적으로 해결하는 데 있다.</a:t>
            </a:r>
            <a:endParaRPr lang="ko-KR" altLang="en-US" sz="1900" b="1">
              <a:solidFill>
                <a:schemeClr val="tx1"/>
              </a:solidFill>
              <a:latin typeface="굴림"/>
            </a:endParaRPr>
          </a:p>
        </p:txBody>
      </p:sp>
      <p:sp>
        <p:nvSpPr>
          <p:cNvPr id="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647564" y="656689"/>
            <a:ext cx="7488832" cy="5323105"/>
          </a:xfrm>
          <a:prstGeom prst="rect">
            <a:avLst/>
          </a:prstGeom>
        </p:spPr>
        <p:txBody>
          <a:bodyPr vert="horz" wrap="square" lIns="91440" tIns="45720" rIns="91440" bIns="45720" anchor="t">
            <a:spAutoFit/>
          </a:bodyPr>
          <a:p>
            <a:pPr>
              <a:lnSpc>
                <a:spcPct val="150000"/>
              </a:lnSpc>
              <a:defRPr lang="ko-KR" altLang="en-US"/>
            </a:pPr>
            <a:r>
              <a:rPr lang="ko-KR" altLang="en-US" sz="1900" b="1">
                <a:solidFill>
                  <a:schemeClr val="tx1"/>
                </a:solidFill>
                <a:latin typeface="굴림"/>
              </a:rPr>
              <a:t>(4) 면담의 종류</a:t>
            </a:r>
            <a:endParaRPr lang="ko-KR" altLang="en-US" sz="1900" b="1">
              <a:solidFill>
                <a:schemeClr val="tx1"/>
              </a:solidFill>
              <a:latin typeface="굴림"/>
            </a:endParaRPr>
          </a:p>
          <a:p>
            <a:pPr>
              <a:lnSpc>
                <a:spcPct val="150000"/>
              </a:lnSpc>
              <a:defRPr lang="ko-KR" altLang="en-US"/>
            </a:pPr>
            <a:r>
              <a:rPr lang="ko-KR" altLang="en-US" sz="2000" b="1">
                <a:solidFill>
                  <a:srgbClr val="ff0000"/>
                </a:solidFill>
                <a:latin typeface="굴림"/>
              </a:rPr>
              <a:t> </a:t>
            </a:r>
            <a:r>
              <a:rPr lang="ko-KR" altLang="en-US" sz="1900" b="1">
                <a:solidFill>
                  <a:schemeClr val="tx1"/>
                </a:solidFill>
                <a:latin typeface="굴림"/>
              </a:rPr>
              <a:t>①</a:t>
            </a:r>
            <a:r>
              <a:rPr lang="en-US" altLang="ko-KR" sz="1900" b="1">
                <a:solidFill>
                  <a:schemeClr val="tx1"/>
                </a:solidFill>
                <a:latin typeface="굴림"/>
              </a:rPr>
              <a:t> </a:t>
            </a:r>
            <a:r>
              <a:rPr lang="ko-KR" altLang="en-US" sz="1900" b="1">
                <a:solidFill>
                  <a:schemeClr val="tx1"/>
                </a:solidFill>
                <a:latin typeface="굴림"/>
              </a:rPr>
              <a:t>정보수집 면담</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②</a:t>
            </a:r>
            <a:r>
              <a:rPr lang="en-US" altLang="ko-KR" sz="1900" b="1">
                <a:solidFill>
                  <a:schemeClr val="tx1"/>
                </a:solidFill>
                <a:latin typeface="굴림"/>
              </a:rPr>
              <a:t> </a:t>
            </a:r>
            <a:r>
              <a:rPr lang="ko-KR" altLang="en-US" sz="1900" b="1">
                <a:solidFill>
                  <a:schemeClr val="tx1"/>
                </a:solidFill>
                <a:latin typeface="굴림"/>
              </a:rPr>
              <a:t>사정</a:t>
            </a:r>
            <a:r>
              <a:rPr lang="en-US" altLang="ko-KR" sz="1900" b="1">
                <a:solidFill>
                  <a:schemeClr val="tx1"/>
                </a:solidFill>
                <a:latin typeface="굴림"/>
              </a:rPr>
              <a:t> </a:t>
            </a:r>
            <a:r>
              <a:rPr lang="ko-KR" altLang="en-US" sz="1900" b="1">
                <a:solidFill>
                  <a:schemeClr val="tx1"/>
                </a:solidFill>
                <a:latin typeface="굴림"/>
              </a:rPr>
              <a:t>면담</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③</a:t>
            </a:r>
            <a:r>
              <a:rPr lang="en-US" altLang="ko-KR" sz="1900" b="1">
                <a:solidFill>
                  <a:schemeClr val="tx1"/>
                </a:solidFill>
                <a:latin typeface="굴림"/>
              </a:rPr>
              <a:t> </a:t>
            </a:r>
            <a:r>
              <a:rPr lang="ko-KR" altLang="en-US" sz="1900" b="1">
                <a:solidFill>
                  <a:schemeClr val="tx1"/>
                </a:solidFill>
                <a:latin typeface="굴림"/>
              </a:rPr>
              <a:t>치료적 면담</a:t>
            </a:r>
            <a:endParaRPr lang="ko-KR" altLang="en-US" sz="1900" b="1">
              <a:solidFill>
                <a:schemeClr val="tx1"/>
              </a:solidFill>
              <a:latin typeface="굴림"/>
            </a:endParaRPr>
          </a:p>
          <a:p>
            <a:pPr>
              <a:lnSpc>
                <a:spcPct val="150000"/>
              </a:lnSpc>
              <a:defRPr lang="ko-KR" altLang="en-US"/>
            </a:pP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(5) 면담의 기능</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① 교육적 기능   </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② 발달적 기능   </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③ 진단적 기능 </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④ 예방적 기능  </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⑤ 교정적 기능  </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⑥ 처방적 기능</a:t>
            </a:r>
            <a:endParaRPr lang="ko-KR" altLang="en-US" sz="1900" b="1">
              <a:solidFill>
                <a:schemeClr val="tx1"/>
              </a:solidFill>
              <a:latin typeface="굴림"/>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2336239" cy="446489"/>
          </a:xfrm>
          <a:prstGeom prst="rect">
            <a:avLst/>
          </a:prstGeom>
          <a:noFill/>
        </p:spPr>
        <p:txBody>
          <a:bodyPr wrap="none">
            <a:spAutoFit/>
          </a:bodyPr>
          <a:lstStyle/>
          <a:p>
            <a:pPr lvl="0">
              <a:defRPr lang="ko-KR" altLang="en-US"/>
            </a:pPr>
            <a:r>
              <a:rPr lang="en-US" altLang="ko-KR" sz="2400" b="1">
                <a:latin typeface="굴림"/>
                <a:cs typeface="굴림"/>
              </a:rPr>
              <a:t>2. </a:t>
            </a:r>
            <a:r>
              <a:rPr lang="ko-KR" altLang="en-US" sz="2400" b="1">
                <a:latin typeface="굴림"/>
              </a:rPr>
              <a:t>사회복지사업</a:t>
            </a:r>
            <a:endParaRPr lang="en-US" altLang="ko-KR" sz="2400" b="1">
              <a:latin typeface="굴림"/>
              <a:cs typeface="굴림"/>
            </a:endParaRPr>
          </a:p>
        </p:txBody>
      </p:sp>
      <p:sp>
        <p:nvSpPr>
          <p:cNvPr id="3" name="TextBox 2"/>
          <p:cNvSpPr txBox="1"/>
          <p:nvPr/>
        </p:nvSpPr>
        <p:spPr>
          <a:xfrm>
            <a:off x="971600" y="1423223"/>
            <a:ext cx="7704856" cy="4661347"/>
          </a:xfrm>
          <a:prstGeom prst="rect">
            <a:avLst/>
          </a:prstGeom>
          <a:noFill/>
        </p:spPr>
        <p:txBody>
          <a:bodyPr wrap="square">
            <a:spAutoFit/>
          </a:bodyPr>
          <a:lstStyle/>
          <a:p>
            <a:pPr>
              <a:lnSpc>
                <a:spcPct val="150000"/>
              </a:lnSpc>
              <a:defRPr lang="ko-KR" altLang="en-US"/>
            </a:pPr>
            <a:r>
              <a:rPr lang="en-US" altLang="ko-KR" sz="2000" b="1">
                <a:latin typeface="+mn-ea"/>
                <a:ea typeface="(환)돋움중둥근체"/>
              </a:rPr>
              <a:t>&lt;</a:t>
            </a:r>
            <a:r>
              <a:rPr lang="ko-KR" altLang="en-US" sz="2000" b="1">
                <a:solidFill>
                  <a:srgbClr val="c00000"/>
                </a:solidFill>
                <a:latin typeface="+mn-ea"/>
                <a:ea typeface="(환)돋움중둥근체"/>
              </a:rPr>
              <a:t>사회복지사업</a:t>
            </a:r>
            <a:r>
              <a:rPr lang="en-US" altLang="ko-KR" sz="2000" b="1">
                <a:latin typeface="+mn-ea"/>
                <a:ea typeface="(환)돋움중둥근체"/>
              </a:rPr>
              <a:t>&gt;</a:t>
            </a:r>
            <a:endParaRPr lang="en-US" altLang="ko-KR" sz="2000" b="1">
              <a:latin typeface="+mn-ea"/>
              <a:ea typeface="(환)돋움중둥근체"/>
            </a:endParaRPr>
          </a:p>
          <a:p>
            <a:pPr>
              <a:lnSpc>
                <a:spcPct val="150000"/>
              </a:lnSpc>
              <a:defRPr lang="ko-KR" altLang="en-US"/>
            </a:pPr>
            <a:r>
              <a:rPr lang="en-US" altLang="ko-KR" b="1">
                <a:latin typeface="굴림"/>
                <a:ea typeface="굴림"/>
              </a:rPr>
              <a:t>◦ </a:t>
            </a:r>
            <a:r>
              <a:rPr lang="ko-KR" altLang="en-US" b="1">
                <a:latin typeface="굴림"/>
                <a:ea typeface="굴림"/>
              </a:rPr>
              <a:t>보호∙선도 또는 복지에 관한 사업과 사회복지상담∙부랑인 및 노숙인 보호∙직업보호∙무료숙박∙지역사회복지∙의료복지∙재가복지∙사회복지관운영∙정신질환자 및 한센병력자 사회복지에 관한 사업 등 각종 복지사업과 이에 관련된 자원봉사활동 및 복지시설의 운영 또는 지원을 목적으로 하는 사업 &lt;사회복지사업법&gt;</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현실화된 생활상의 장애를 대상으로 인적∙시설적∙전문적 서비스를 제공하여 개인</a:t>
            </a:r>
            <a:r>
              <a:rPr lang="en-US" altLang="ko-KR" b="1">
                <a:latin typeface="굴림"/>
                <a:ea typeface="굴림"/>
              </a:rPr>
              <a:t>, </a:t>
            </a:r>
            <a:r>
              <a:rPr lang="ko-KR" altLang="en-US" b="1">
                <a:latin typeface="굴림"/>
                <a:ea typeface="굴림"/>
              </a:rPr>
              <a:t>가족</a:t>
            </a:r>
            <a:r>
              <a:rPr lang="en-US" altLang="ko-KR" b="1">
                <a:latin typeface="굴림"/>
                <a:ea typeface="굴림"/>
              </a:rPr>
              <a:t>, </a:t>
            </a:r>
            <a:r>
              <a:rPr lang="ko-KR" altLang="en-US" b="1">
                <a:latin typeface="굴림"/>
                <a:ea typeface="굴림"/>
              </a:rPr>
              <a:t>집단</a:t>
            </a:r>
            <a:r>
              <a:rPr lang="en-US" altLang="ko-KR" b="1">
                <a:latin typeface="굴림"/>
                <a:ea typeface="굴림"/>
              </a:rPr>
              <a:t>,</a:t>
            </a:r>
            <a:r>
              <a:rPr lang="ko-KR" altLang="en-US" b="1">
                <a:latin typeface="굴림"/>
                <a:ea typeface="굴림"/>
              </a:rPr>
              <a:t> 지역사회가 사회적 기능을 성공적으로 수행할 수 있도록 돕는 활동</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solidFill>
                  <a:srgbClr val="0000ff"/>
                </a:solidFill>
                <a:latin typeface="굴림"/>
                <a:ea typeface="굴림"/>
              </a:rPr>
              <a:t>이러한 서비스의 제공에는 사회복지전문가에 의한 사회복지실천 혹은 </a:t>
            </a:r>
            <a:endParaRPr lang="ko-KR" altLang="en-US" b="1">
              <a:solidFill>
                <a:srgbClr val="0000ff"/>
              </a:solidFill>
              <a:latin typeface="굴림"/>
              <a:ea typeface="굴림"/>
            </a:endParaRPr>
          </a:p>
          <a:p>
            <a:pPr>
              <a:lnSpc>
                <a:spcPct val="150000"/>
              </a:lnSpc>
              <a:defRPr lang="ko-KR" altLang="en-US"/>
            </a:pPr>
            <a:r>
              <a:rPr lang="ko-KR" altLang="en-US" b="1">
                <a:solidFill>
                  <a:srgbClr val="0000ff"/>
                </a:solidFill>
                <a:latin typeface="굴림"/>
                <a:ea typeface="굴림"/>
              </a:rPr>
              <a:t>사회사업실천서비스가 필수적</a:t>
            </a:r>
            <a:endParaRPr lang="en-US" altLang="ko-KR" b="1">
              <a:solidFill>
                <a:srgbClr val="0000ff"/>
              </a:solidFill>
              <a:latin typeface="+mn-ea"/>
            </a:endParaRPr>
          </a:p>
        </p:txBody>
      </p:sp>
      <p:sp>
        <p:nvSpPr>
          <p:cNvPr id="4" name="TextBox 3"/>
          <p:cNvSpPr txBox="1"/>
          <p:nvPr/>
        </p:nvSpPr>
        <p:spPr>
          <a:xfrm>
            <a:off x="899248" y="934120"/>
            <a:ext cx="3106967" cy="416525"/>
          </a:xfrm>
          <a:prstGeom prst="rect">
            <a:avLst/>
          </a:prstGeom>
          <a:noFill/>
        </p:spPr>
        <p:txBody>
          <a:bodyPr wrap="none">
            <a:spAutoFit/>
          </a:bodyPr>
          <a:lstStyle/>
          <a:p>
            <a:pPr lvl="0">
              <a:defRPr lang="ko-KR" altLang="en-US"/>
            </a:pPr>
            <a:r>
              <a:rPr lang="en-US" altLang="ko-KR" sz="2200" b="1">
                <a:latin typeface="굴림"/>
                <a:cs typeface="굴림"/>
              </a:rPr>
              <a:t>1) </a:t>
            </a:r>
            <a:r>
              <a:rPr lang="ko-KR" altLang="en-US" sz="2200" b="1">
                <a:latin typeface="굴림"/>
              </a:rPr>
              <a:t>사회복지사업의 의미</a:t>
            </a:r>
            <a:endParaRPr lang="ko-KR" altLang="en-US" sz="2200" b="1">
              <a:latin typeface="굴림"/>
            </a:endParaRPr>
          </a:p>
        </p:txBody>
      </p:sp>
      <p:cxnSp>
        <p:nvCxnSpPr>
          <p:cNvPr id="6" name="직선 연결선 5"/>
          <p:cNvCxnSpPr/>
          <p:nvPr/>
        </p:nvCxnSpPr>
        <p:spPr>
          <a:xfrm>
            <a:off x="1115616" y="5589240"/>
            <a:ext cx="741682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1015760" y="6003182"/>
            <a:ext cx="283616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2"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1079733"/>
            <a:ext cx="7704856" cy="5081037"/>
          </a:xfrm>
          <a:prstGeom prst="rect">
            <a:avLst/>
          </a:prstGeom>
          <a:noFill/>
        </p:spPr>
        <p:txBody>
          <a:bodyPr vert="horz" wrap="square" lIns="91438" tIns="45718" rIns="91438" bIns="45718" anchor="t">
            <a:spAutoFit/>
          </a:bodyPr>
          <a:lstStyle/>
          <a:p>
            <a:pPr>
              <a:lnSpc>
                <a:spcPct val="150000"/>
              </a:lnSpc>
              <a:defRPr lang="ko-KR" altLang="en-US"/>
            </a:pPr>
            <a:r>
              <a:rPr lang="en-US" altLang="ko-KR" sz="2000" b="1">
                <a:latin typeface="+mn-ea"/>
                <a:ea typeface="(환)돋움중둥근체"/>
              </a:rPr>
              <a:t>&lt;</a:t>
            </a:r>
            <a:r>
              <a:rPr lang="ko-KR" altLang="en-US" sz="2000" b="1">
                <a:solidFill>
                  <a:srgbClr val="c00000"/>
                </a:solidFill>
                <a:latin typeface="+mn-ea"/>
                <a:ea typeface="(환)돋움중둥근체"/>
              </a:rPr>
              <a:t>사회서비스</a:t>
            </a:r>
            <a:r>
              <a:rPr lang="en-US" altLang="ko-KR" sz="2000" b="1">
                <a:solidFill>
                  <a:srgbClr val="c00000"/>
                </a:solidFill>
                <a:latin typeface="+mn-ea"/>
                <a:ea typeface="(환)돋움중둥근체"/>
              </a:rPr>
              <a:t>(social service)</a:t>
            </a:r>
            <a:r>
              <a:rPr lang="en-US" altLang="ko-KR" sz="2000" b="1">
                <a:latin typeface="+mn-ea"/>
                <a:ea typeface="(환)돋움중둥근체"/>
              </a:rPr>
              <a:t>&gt;</a:t>
            </a:r>
            <a:endParaRPr lang="en-US" altLang="ko-KR" sz="2000" b="1">
              <a:latin typeface="+mn-ea"/>
              <a:ea typeface="(환)돋움중둥근체"/>
            </a:endParaRPr>
          </a:p>
          <a:p>
            <a:pPr>
              <a:lnSpc>
                <a:spcPct val="150000"/>
              </a:lnSpc>
              <a:defRPr lang="ko-KR" altLang="en-US"/>
            </a:pPr>
            <a:r>
              <a:rPr lang="en-US" altLang="ko-KR" b="1">
                <a:latin typeface="굴림"/>
                <a:ea typeface="굴림"/>
              </a:rPr>
              <a:t>◦ </a:t>
            </a:r>
            <a:r>
              <a:rPr lang="ko-KR" altLang="en-US" b="1">
                <a:latin typeface="굴림"/>
                <a:ea typeface="굴림"/>
              </a:rPr>
              <a:t>국가</a:t>
            </a:r>
            <a:r>
              <a:rPr lang="en-US" altLang="ko-KR" b="1">
                <a:latin typeface="굴림"/>
                <a:ea typeface="굴림"/>
              </a:rPr>
              <a:t>∙</a:t>
            </a:r>
            <a:r>
              <a:rPr lang="ko-KR" altLang="en-US" b="1">
                <a:latin typeface="굴림"/>
                <a:ea typeface="굴림"/>
              </a:rPr>
              <a:t>지방자치단체 및 민간부분의 도움이 필요한 모든 국민에게 </a:t>
            </a:r>
            <a:r>
              <a:rPr lang="ko-KR" altLang="en-US" b="1" u="sng">
                <a:solidFill>
                  <a:srgbClr val="0000ff"/>
                </a:solidFill>
                <a:uFill>
                  <a:solidFill>
                    <a:srgbClr val="ff0000"/>
                  </a:solidFill>
                </a:uFill>
                <a:latin typeface="굴림"/>
              </a:rPr>
              <a:t>복지</a:t>
            </a:r>
            <a:r>
              <a:rPr lang="en-US" altLang="ko-KR" b="1" u="sng">
                <a:solidFill>
                  <a:srgbClr val="0000ff"/>
                </a:solidFill>
                <a:uFill>
                  <a:solidFill>
                    <a:srgbClr val="ff0000"/>
                  </a:solidFill>
                </a:uFill>
                <a:latin typeface="굴림"/>
              </a:rPr>
              <a:t>, </a:t>
            </a:r>
            <a:r>
              <a:rPr lang="ko-KR" altLang="en-US" b="1" u="sng">
                <a:solidFill>
                  <a:srgbClr val="0000ff"/>
                </a:solidFill>
                <a:uFill>
                  <a:solidFill>
                    <a:srgbClr val="ff0000"/>
                  </a:solidFill>
                </a:uFill>
                <a:latin typeface="굴림"/>
              </a:rPr>
              <a:t>보건의료</a:t>
            </a:r>
            <a:r>
              <a:rPr lang="en-US" altLang="ko-KR" b="1" u="sng">
                <a:solidFill>
                  <a:srgbClr val="0000ff"/>
                </a:solidFill>
                <a:uFill>
                  <a:solidFill>
                    <a:srgbClr val="ff0000"/>
                  </a:solidFill>
                </a:uFill>
                <a:latin typeface="굴림"/>
              </a:rPr>
              <a:t>, </a:t>
            </a:r>
            <a:r>
              <a:rPr lang="ko-KR" altLang="en-US" b="1" u="sng">
                <a:solidFill>
                  <a:srgbClr val="0000ff"/>
                </a:solidFill>
                <a:uFill>
                  <a:solidFill>
                    <a:srgbClr val="ff0000"/>
                  </a:solidFill>
                </a:uFill>
                <a:latin typeface="굴림"/>
              </a:rPr>
              <a:t>교육</a:t>
            </a:r>
            <a:r>
              <a:rPr lang="en-US" altLang="ko-KR" b="1" u="sng">
                <a:solidFill>
                  <a:srgbClr val="0000ff"/>
                </a:solidFill>
                <a:uFill>
                  <a:solidFill>
                    <a:srgbClr val="ff0000"/>
                  </a:solidFill>
                </a:uFill>
                <a:latin typeface="굴림"/>
              </a:rPr>
              <a:t>, </a:t>
            </a:r>
            <a:r>
              <a:rPr lang="ko-KR" altLang="en-US" b="1" u="sng">
                <a:solidFill>
                  <a:srgbClr val="0000ff"/>
                </a:solidFill>
                <a:uFill>
                  <a:solidFill>
                    <a:srgbClr val="ff0000"/>
                  </a:solidFill>
                </a:uFill>
                <a:latin typeface="굴림"/>
              </a:rPr>
              <a:t>고용</a:t>
            </a:r>
            <a:r>
              <a:rPr lang="en-US" altLang="ko-KR" b="1" u="sng">
                <a:solidFill>
                  <a:srgbClr val="0000ff"/>
                </a:solidFill>
                <a:uFill>
                  <a:solidFill>
                    <a:srgbClr val="ff0000"/>
                  </a:solidFill>
                </a:uFill>
                <a:latin typeface="굴림"/>
              </a:rPr>
              <a:t>, </a:t>
            </a:r>
            <a:r>
              <a:rPr lang="ko-KR" altLang="en-US" b="1" u="sng">
                <a:solidFill>
                  <a:srgbClr val="0000ff"/>
                </a:solidFill>
                <a:uFill>
                  <a:solidFill>
                    <a:srgbClr val="ff0000"/>
                  </a:solidFill>
                </a:uFill>
                <a:latin typeface="굴림"/>
              </a:rPr>
              <a:t>주거</a:t>
            </a:r>
            <a:r>
              <a:rPr lang="en-US" altLang="ko-KR" b="1" u="sng">
                <a:solidFill>
                  <a:srgbClr val="0000ff"/>
                </a:solidFill>
                <a:uFill>
                  <a:solidFill>
                    <a:srgbClr val="ff0000"/>
                  </a:solidFill>
                </a:uFill>
                <a:latin typeface="굴림"/>
              </a:rPr>
              <a:t>, </a:t>
            </a:r>
            <a:r>
              <a:rPr lang="ko-KR" altLang="en-US" b="1" u="sng">
                <a:solidFill>
                  <a:srgbClr val="0000ff"/>
                </a:solidFill>
                <a:uFill>
                  <a:solidFill>
                    <a:srgbClr val="ff0000"/>
                  </a:solidFill>
                </a:uFill>
                <a:latin typeface="굴림"/>
              </a:rPr>
              <a:t>문화</a:t>
            </a:r>
            <a:r>
              <a:rPr lang="en-US" altLang="ko-KR" b="1" u="sng">
                <a:solidFill>
                  <a:srgbClr val="0000ff"/>
                </a:solidFill>
                <a:uFill>
                  <a:solidFill>
                    <a:srgbClr val="ff0000"/>
                  </a:solidFill>
                </a:uFill>
                <a:latin typeface="굴림"/>
              </a:rPr>
              <a:t>, </a:t>
            </a:r>
            <a:r>
              <a:rPr lang="ko-KR" altLang="en-US" b="1" u="sng">
                <a:solidFill>
                  <a:srgbClr val="0000ff"/>
                </a:solidFill>
                <a:uFill>
                  <a:solidFill>
                    <a:srgbClr val="ff0000"/>
                  </a:solidFill>
                </a:uFill>
                <a:latin typeface="굴림"/>
              </a:rPr>
              <a:t>환경 </a:t>
            </a:r>
            <a:r>
              <a:rPr lang="ko-KR" altLang="en-US" b="1">
                <a:latin typeface="굴림"/>
                <a:ea typeface="굴림"/>
              </a:rPr>
              <a:t>등의 분야에서 인간다운 생활을 보장하고 상담</a:t>
            </a:r>
            <a:r>
              <a:rPr lang="en-US" altLang="ko-KR" b="1">
                <a:latin typeface="굴림"/>
                <a:ea typeface="굴림"/>
              </a:rPr>
              <a:t>, </a:t>
            </a:r>
            <a:r>
              <a:rPr lang="ko-KR" altLang="en-US" b="1">
                <a:latin typeface="굴림"/>
                <a:ea typeface="굴림"/>
              </a:rPr>
              <a:t>재활</a:t>
            </a:r>
            <a:r>
              <a:rPr lang="en-US" altLang="ko-KR" b="1">
                <a:latin typeface="굴림"/>
                <a:ea typeface="굴림"/>
              </a:rPr>
              <a:t>, </a:t>
            </a:r>
            <a:r>
              <a:rPr lang="ko-KR" altLang="en-US" b="1">
                <a:latin typeface="굴림"/>
                <a:ea typeface="굴림"/>
              </a:rPr>
              <a:t>돌봄정보의 제공</a:t>
            </a:r>
            <a:r>
              <a:rPr lang="en-US" altLang="ko-KR" b="1">
                <a:latin typeface="굴림"/>
                <a:ea typeface="굴림"/>
              </a:rPr>
              <a:t>, </a:t>
            </a:r>
            <a:r>
              <a:rPr lang="ko-KR" altLang="en-US" b="1">
                <a:latin typeface="굴림"/>
                <a:ea typeface="굴림"/>
              </a:rPr>
              <a:t>관련시설의 이용</a:t>
            </a:r>
            <a:r>
              <a:rPr lang="en-US" altLang="ko-KR" b="1">
                <a:latin typeface="굴림"/>
                <a:ea typeface="굴림"/>
              </a:rPr>
              <a:t>,</a:t>
            </a:r>
            <a:r>
              <a:rPr lang="ko-KR" altLang="en-US" b="1">
                <a:latin typeface="굴림"/>
                <a:ea typeface="굴림"/>
              </a:rPr>
              <a:t> 역량개발</a:t>
            </a:r>
            <a:r>
              <a:rPr lang="en-US" altLang="ko-KR" b="1">
                <a:latin typeface="굴림"/>
                <a:ea typeface="굴림"/>
              </a:rPr>
              <a:t>, </a:t>
            </a:r>
            <a:r>
              <a:rPr lang="ko-KR" altLang="en-US" b="1">
                <a:latin typeface="굴림"/>
                <a:ea typeface="굴림"/>
              </a:rPr>
              <a:t>사회참여 지원 등을 통하여 국민의 삶의 질이 향상되도록 지원하는 제도 &lt;사회보장기본법&gt;</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사회취약집단이 가지고 있는 문제를 해결하는 데 지원하는 의미</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사회복지사업법에 의한 사회복지서비스</a:t>
            </a:r>
            <a:r>
              <a:rPr lang="en-US" altLang="ko-KR" b="1">
                <a:latin typeface="굴림"/>
                <a:ea typeface="굴림"/>
              </a:rPr>
              <a:t>, </a:t>
            </a:r>
            <a:r>
              <a:rPr lang="ko-KR" altLang="en-US" b="1">
                <a:latin typeface="굴림"/>
                <a:ea typeface="굴림"/>
              </a:rPr>
              <a:t>보건의료기본법에 따른 보건의료서비스</a:t>
            </a:r>
            <a:r>
              <a:rPr lang="en-US" altLang="ko-KR" b="1">
                <a:latin typeface="굴림"/>
                <a:ea typeface="굴림"/>
              </a:rPr>
              <a:t>, </a:t>
            </a:r>
            <a:r>
              <a:rPr lang="ko-KR" altLang="en-US" b="1">
                <a:latin typeface="굴림"/>
                <a:ea typeface="굴림"/>
              </a:rPr>
              <a:t>그 밖에 이에 준하는 대통령령으로 정하는 서비스 &lt;사회서비스 이용 및 이용권 관리에 관한 법률&gt;</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개인 또는 사회 전체의 복지 증진 및 삶의 질 향상을 위해 사회적으로 제공되는 서비스</a:t>
            </a:r>
            <a:endParaRPr lang="en-US" altLang="ko-KR" b="1">
              <a:latin typeface="+mn-ea"/>
            </a:endParaRPr>
          </a:p>
        </p:txBody>
      </p:sp>
      <p:sp>
        <p:nvSpPr>
          <p:cNvPr id="3" name="TextBox 2"/>
          <p:cNvSpPr txBox="1"/>
          <p:nvPr/>
        </p:nvSpPr>
        <p:spPr>
          <a:xfrm>
            <a:off x="899249" y="548680"/>
            <a:ext cx="2764066" cy="420965"/>
          </a:xfrm>
          <a:prstGeom prst="rect">
            <a:avLst/>
          </a:prstGeom>
          <a:noFill/>
        </p:spPr>
        <p:txBody>
          <a:bodyPr wrap="none">
            <a:spAutoFit/>
          </a:bodyPr>
          <a:lstStyle/>
          <a:p>
            <a:pPr lvl="0">
              <a:defRPr lang="ko-KR" altLang="en-US"/>
            </a:pPr>
            <a:r>
              <a:rPr lang="en-US" altLang="ko-KR" sz="2200" b="1">
                <a:latin typeface="HY둥근고딕B"/>
                <a:ea typeface="HY둥근고딕B"/>
              </a:rPr>
              <a:t>2) </a:t>
            </a:r>
            <a:r>
              <a:rPr lang="ko-KR" altLang="en-US" sz="2200" b="1">
                <a:latin typeface="HY둥근고딕B"/>
                <a:ea typeface="HY둥근고딕B"/>
              </a:rPr>
              <a:t>사회서비스의 의미</a:t>
            </a:r>
            <a:endParaRPr lang="ko-KR" altLang="en-US" sz="2200" b="1">
              <a:latin typeface="HY둥근고딕B"/>
              <a:ea typeface="HY둥근고딕B"/>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692696"/>
            <a:ext cx="8352928" cy="5487124"/>
          </a:xfrm>
          <a:prstGeom prst="rect">
            <a:avLst/>
          </a:prstGeom>
          <a:noFill/>
          <a:ln w="28575">
            <a:noFill/>
          </a:ln>
        </p:spPr>
        <p:txBody>
          <a:bodyPr wrap="square">
            <a:spAutoFit/>
          </a:bodyPr>
          <a:lstStyle/>
          <a:p>
            <a:pPr>
              <a:lnSpc>
                <a:spcPct val="150000"/>
              </a:lnSpc>
              <a:defRPr lang="ko-KR" altLang="en-US"/>
            </a:pPr>
            <a:r>
              <a:rPr lang="en-US" altLang="ko-KR" sz="2000" b="1">
                <a:latin typeface="+mn-ea"/>
              </a:rPr>
              <a:t>&lt;</a:t>
            </a:r>
            <a:r>
              <a:rPr lang="ko-KR" altLang="en-US" sz="2000" b="1">
                <a:latin typeface="+mn-ea"/>
              </a:rPr>
              <a:t>사회서비스 관련 용어</a:t>
            </a:r>
            <a:r>
              <a:rPr lang="en-US" altLang="ko-KR" sz="2000" b="1">
                <a:latin typeface="+mn-ea"/>
              </a:rPr>
              <a:t>&gt;</a:t>
            </a:r>
            <a:endParaRPr lang="en-US" altLang="ko-KR" sz="2000" b="1">
              <a:latin typeface="+mn-ea"/>
            </a:endParaRPr>
          </a:p>
          <a:p>
            <a:pPr>
              <a:lnSpc>
                <a:spcPct val="150000"/>
              </a:lnSpc>
              <a:defRPr lang="ko-KR" altLang="en-US"/>
            </a:pPr>
            <a:r>
              <a:rPr lang="en-US" altLang="ko-KR" b="1">
                <a:latin typeface="+mn-ea"/>
              </a:rPr>
              <a:t>◦ </a:t>
            </a:r>
            <a:r>
              <a:rPr lang="ko-KR" altLang="en-US" b="1">
                <a:solidFill>
                  <a:srgbClr val="c00000"/>
                </a:solidFill>
                <a:latin typeface="+mn-ea"/>
              </a:rPr>
              <a:t>대인서비스</a:t>
            </a:r>
            <a:r>
              <a:rPr lang="en-US" altLang="ko-KR" b="1">
                <a:solidFill>
                  <a:srgbClr val="c00000"/>
                </a:solidFill>
                <a:latin typeface="+mn-ea"/>
              </a:rPr>
              <a:t>(human service) </a:t>
            </a:r>
            <a:r>
              <a:rPr lang="en-US" altLang="ko-KR" b="1">
                <a:latin typeface="+mn-ea"/>
              </a:rPr>
              <a:t>= social service, welfare service</a:t>
            </a:r>
            <a:endParaRPr lang="en-US" altLang="ko-KR" b="1">
              <a:latin typeface="+mn-ea"/>
            </a:endParaRPr>
          </a:p>
          <a:p>
            <a:pPr>
              <a:lnSpc>
                <a:spcPct val="150000"/>
              </a:lnSpc>
              <a:defRPr lang="ko-KR" altLang="en-US"/>
            </a:pPr>
            <a:r>
              <a:rPr lang="en-US" altLang="ko-KR" b="1">
                <a:latin typeface="+mn-ea"/>
              </a:rPr>
              <a:t>- </a:t>
            </a:r>
            <a:r>
              <a:rPr lang="ko-KR" altLang="en-US" b="1">
                <a:latin typeface="+mn-ea"/>
              </a:rPr>
              <a:t>사람들의</a:t>
            </a:r>
            <a:r>
              <a:rPr lang="en-US" altLang="ko-KR" b="1">
                <a:latin typeface="+mn-ea"/>
              </a:rPr>
              <a:t> </a:t>
            </a:r>
            <a:r>
              <a:rPr lang="ko-KR" altLang="en-US" b="1">
                <a:latin typeface="+mn-ea"/>
              </a:rPr>
              <a:t>발전과 복지를 위해 고안된 프로그램과 활동</a:t>
            </a:r>
            <a:endParaRPr lang="ko-KR" altLang="en-US" b="1">
              <a:latin typeface="+mn-ea"/>
            </a:endParaRPr>
          </a:p>
          <a:p>
            <a:pPr>
              <a:lnSpc>
                <a:spcPct val="150000"/>
              </a:lnSpc>
              <a:defRPr lang="ko-KR" altLang="en-US"/>
            </a:pPr>
            <a:r>
              <a:rPr lang="en-US" altLang="ko-KR" b="1">
                <a:latin typeface="+mn-ea"/>
              </a:rPr>
              <a:t>- </a:t>
            </a:r>
            <a:r>
              <a:rPr lang="ko-KR" altLang="en-US" b="1">
                <a:latin typeface="+mn-ea"/>
              </a:rPr>
              <a:t>자신들의 욕구를 충족시킬 수 없는 사람들에게 경제적</a:t>
            </a:r>
            <a:r>
              <a:rPr lang="en-US" altLang="ko-KR" b="1">
                <a:latin typeface="+mn-ea"/>
              </a:rPr>
              <a:t>, </a:t>
            </a:r>
            <a:r>
              <a:rPr lang="ko-KR" altLang="en-US" b="1">
                <a:latin typeface="+mn-ea"/>
              </a:rPr>
              <a:t>사회적 원조를 제공하는 활동</a:t>
            </a:r>
            <a:endParaRPr lang="ko-KR" altLang="en-US" b="1">
              <a:latin typeface="+mn-ea"/>
            </a:endParaRPr>
          </a:p>
          <a:p>
            <a:pPr>
              <a:lnSpc>
                <a:spcPct val="150000"/>
              </a:lnSpc>
              <a:defRPr lang="ko-KR" altLang="en-US"/>
            </a:pPr>
            <a:r>
              <a:rPr lang="ko-KR" altLang="en-US" b="1">
                <a:latin typeface="굴림"/>
                <a:ea typeface="굴림"/>
              </a:rPr>
              <a:t>◦ </a:t>
            </a:r>
            <a:r>
              <a:rPr lang="ko-KR" altLang="en-US" b="1">
                <a:solidFill>
                  <a:srgbClr val="c00000"/>
                </a:solidFill>
                <a:latin typeface="굴림"/>
                <a:ea typeface="굴림"/>
              </a:rPr>
              <a:t>대인사회서비스</a:t>
            </a:r>
            <a:r>
              <a:rPr lang="en-US" altLang="ko-KR" b="1">
                <a:solidFill>
                  <a:srgbClr val="c00000"/>
                </a:solidFill>
                <a:latin typeface="굴림"/>
                <a:ea typeface="굴림"/>
              </a:rPr>
              <a:t>(personal social service)</a:t>
            </a:r>
            <a:endParaRPr lang="en-US" altLang="ko-KR" b="1">
              <a:solidFill>
                <a:srgbClr val="c00000"/>
              </a:solidFill>
              <a:latin typeface="굴림"/>
              <a:ea typeface="굴림"/>
            </a:endParaRPr>
          </a:p>
          <a:p>
            <a:pPr>
              <a:lnSpc>
                <a:spcPct val="150000"/>
              </a:lnSpc>
              <a:buChar char="-"/>
              <a:defRPr lang="ko-KR" altLang="en-US"/>
            </a:pPr>
            <a:r>
              <a:rPr lang="ko-KR" altLang="en-US" b="1">
                <a:latin typeface="굴림"/>
                <a:ea typeface="굴림"/>
              </a:rPr>
              <a:t>사람들간</a:t>
            </a:r>
            <a:r>
              <a:rPr lang="en-US" altLang="ko-KR" b="1">
                <a:latin typeface="굴림"/>
                <a:ea typeface="굴림"/>
              </a:rPr>
              <a:t> </a:t>
            </a:r>
            <a:r>
              <a:rPr lang="ko-KR" altLang="en-US" b="1">
                <a:latin typeface="굴림"/>
                <a:ea typeface="굴림"/>
              </a:rPr>
              <a:t>그리고 사람과 환경간의 관계를 강화시키고</a:t>
            </a:r>
            <a:r>
              <a:rPr lang="en-US" altLang="ko-KR" b="1">
                <a:latin typeface="굴림"/>
                <a:ea typeface="굴림"/>
              </a:rPr>
              <a:t>, </a:t>
            </a:r>
            <a:r>
              <a:rPr lang="ko-KR" altLang="en-US" b="1">
                <a:latin typeface="굴림"/>
                <a:ea typeface="굴림"/>
              </a:rPr>
              <a:t>사회적 원숙을 위한 기회를 제공하는 데 기본 목적을 둔 사회서비스</a:t>
            </a:r>
            <a:endParaRPr lang="ko-KR" altLang="en-US" b="1">
              <a:latin typeface="굴림"/>
              <a:ea typeface="굴림"/>
            </a:endParaRPr>
          </a:p>
          <a:p>
            <a:pPr>
              <a:lnSpc>
                <a:spcPct val="150000"/>
              </a:lnSpc>
              <a:defRPr lang="ko-KR" altLang="en-US"/>
            </a:pPr>
            <a:r>
              <a:rPr lang="en-US" altLang="ko-KR" b="1">
                <a:latin typeface="+mn-ea"/>
                <a:ea typeface="굴림"/>
              </a:rPr>
              <a:t>- </a:t>
            </a:r>
            <a:r>
              <a:rPr lang="ko-KR" altLang="en-US" b="1">
                <a:latin typeface="+mn-ea"/>
              </a:rPr>
              <a:t>제도적 서비스</a:t>
            </a:r>
            <a:r>
              <a:rPr lang="en-US" altLang="ko-KR" b="1">
                <a:latin typeface="+mn-ea"/>
              </a:rPr>
              <a:t>(</a:t>
            </a:r>
            <a:r>
              <a:rPr lang="ko-KR" altLang="en-US" b="1">
                <a:latin typeface="+mn-ea"/>
              </a:rPr>
              <a:t>소득유지</a:t>
            </a:r>
            <a:r>
              <a:rPr lang="en-US" altLang="ko-KR" b="1">
                <a:latin typeface="+mn-ea"/>
              </a:rPr>
              <a:t>, </a:t>
            </a:r>
            <a:r>
              <a:rPr lang="ko-KR" altLang="en-US" b="1">
                <a:latin typeface="+mn-ea"/>
              </a:rPr>
              <a:t>건강보호</a:t>
            </a:r>
            <a:r>
              <a:rPr lang="en-US" altLang="ko-KR" b="1">
                <a:latin typeface="+mn-ea"/>
              </a:rPr>
              <a:t>, </a:t>
            </a:r>
            <a:r>
              <a:rPr lang="ko-KR" altLang="en-US" b="1">
                <a:latin typeface="+mn-ea"/>
              </a:rPr>
              <a:t>교육 및 주택</a:t>
            </a:r>
            <a:r>
              <a:rPr lang="en-US" altLang="ko-KR" b="1">
                <a:latin typeface="+mn-ea"/>
              </a:rPr>
              <a:t>)</a:t>
            </a:r>
            <a:r>
              <a:rPr lang="ko-KR" altLang="en-US" b="1">
                <a:latin typeface="+mn-ea"/>
              </a:rPr>
              <a:t>와는 구별되는 상담과 지도</a:t>
            </a:r>
            <a:r>
              <a:rPr lang="en-US" altLang="ko-KR" b="1">
                <a:latin typeface="+mn-ea"/>
              </a:rPr>
              <a:t>, </a:t>
            </a:r>
            <a:r>
              <a:rPr lang="ko-KR" altLang="en-US" b="1">
                <a:latin typeface="+mn-ea"/>
              </a:rPr>
              <a:t>상호부조와 자조집단의 발전</a:t>
            </a:r>
            <a:r>
              <a:rPr lang="en-US" altLang="ko-KR" b="1">
                <a:latin typeface="+mn-ea"/>
              </a:rPr>
              <a:t>, </a:t>
            </a:r>
            <a:r>
              <a:rPr lang="ko-KR" altLang="en-US" b="1">
                <a:latin typeface="+mn-ea"/>
              </a:rPr>
              <a:t>가족계획 및 노인과 아동을 위한 서비스를 포함</a:t>
            </a:r>
            <a:endParaRPr lang="ko-KR" altLang="en-US" b="1">
              <a:latin typeface="+mn-ea"/>
            </a:endParaRPr>
          </a:p>
          <a:p>
            <a:pPr>
              <a:lnSpc>
                <a:spcPct val="150000"/>
              </a:lnSpc>
              <a:defRPr lang="ko-KR" altLang="en-US"/>
            </a:pPr>
            <a:endParaRPr lang="en-US" altLang="ko-KR" b="1">
              <a:latin typeface="+mn-ea"/>
            </a:endParaRPr>
          </a:p>
          <a:p>
            <a:pPr lvl="0">
              <a:defRPr lang="ko-KR" altLang="en-US"/>
            </a:pPr>
            <a:r>
              <a:rPr lang="en-US" altLang="ko-KR" b="1">
                <a:solidFill>
                  <a:srgbClr val="0000ff"/>
                </a:solidFill>
                <a:latin typeface="+mn-ea"/>
              </a:rPr>
              <a:t>※ </a:t>
            </a:r>
            <a:r>
              <a:rPr lang="ko-KR" altLang="en-US" b="1">
                <a:solidFill>
                  <a:srgbClr val="0000ff"/>
                </a:solidFill>
                <a:latin typeface="+mn-ea"/>
              </a:rPr>
              <a:t>한국 </a:t>
            </a:r>
            <a:r>
              <a:rPr lang="en-US" altLang="ko-KR" b="1">
                <a:solidFill>
                  <a:srgbClr val="0000ff"/>
                </a:solidFill>
                <a:latin typeface="+mn-ea"/>
              </a:rPr>
              <a:t>:</a:t>
            </a:r>
            <a:r>
              <a:rPr lang="ko-KR" altLang="en-US" b="1">
                <a:solidFill>
                  <a:srgbClr val="0000ff"/>
                </a:solidFill>
                <a:latin typeface="+mn-ea"/>
              </a:rPr>
              <a:t> 내용면으로는</a:t>
            </a:r>
            <a:r>
              <a:rPr lang="en-US" altLang="ko-KR" b="1">
                <a:solidFill>
                  <a:srgbClr val="0000ff"/>
                </a:solidFill>
                <a:latin typeface="+mn-ea"/>
              </a:rPr>
              <a:t> </a:t>
            </a:r>
            <a:r>
              <a:rPr lang="ko-KR" altLang="en-US" b="1">
                <a:solidFill>
                  <a:srgbClr val="0000ff"/>
                </a:solidFill>
                <a:latin typeface="+mn-ea"/>
              </a:rPr>
              <a:t>돌봄서비스와 연관되고</a:t>
            </a:r>
            <a:r>
              <a:rPr lang="en-US" altLang="ko-KR" b="1">
                <a:solidFill>
                  <a:srgbClr val="0000ff"/>
                </a:solidFill>
                <a:latin typeface="+mn-ea"/>
              </a:rPr>
              <a:t>, </a:t>
            </a:r>
            <a:r>
              <a:rPr lang="ko-KR" altLang="en-US" b="1">
                <a:solidFill>
                  <a:srgbClr val="0000ff"/>
                </a:solidFill>
                <a:latin typeface="+mn-ea"/>
              </a:rPr>
              <a:t>제공방식으로는 </a:t>
            </a:r>
            <a:r>
              <a:rPr lang="en-US" altLang="ko-KR" b="1">
                <a:solidFill>
                  <a:srgbClr val="0000ff"/>
                </a:solidFill>
                <a:latin typeface="+mn-ea"/>
              </a:rPr>
              <a:t>voucher</a:t>
            </a:r>
            <a:r>
              <a:rPr lang="ko-KR" altLang="en-US" b="1">
                <a:solidFill>
                  <a:srgbClr val="0000ff"/>
                </a:solidFill>
                <a:latin typeface="+mn-ea"/>
              </a:rPr>
              <a:t>와 연관</a:t>
            </a:r>
            <a:r>
              <a:rPr lang="en-US" altLang="ko-KR" b="1">
                <a:solidFill>
                  <a:srgbClr val="0000ff"/>
                </a:solidFill>
                <a:latin typeface="+mn-ea"/>
              </a:rPr>
              <a:t>※ </a:t>
            </a:r>
            <a:r>
              <a:rPr lang="ko-KR" altLang="en-US" b="1">
                <a:solidFill>
                  <a:srgbClr val="0000ff"/>
                </a:solidFill>
                <a:latin typeface="+mn-ea"/>
              </a:rPr>
              <a:t>미국 </a:t>
            </a:r>
            <a:r>
              <a:rPr lang="en-US" altLang="ko-KR" b="1">
                <a:solidFill>
                  <a:srgbClr val="0000ff"/>
                </a:solidFill>
                <a:latin typeface="+mn-ea"/>
              </a:rPr>
              <a:t>: social welfare service= social service= human service</a:t>
            </a:r>
            <a:endParaRPr lang="en-US" altLang="ko-KR" b="1">
              <a:solidFill>
                <a:srgbClr val="0000ff"/>
              </a:solidFill>
              <a:latin typeface="+mn-ea"/>
            </a:endParaRPr>
          </a:p>
          <a:p>
            <a:pPr lvl="0">
              <a:defRPr lang="ko-KR" altLang="en-US"/>
            </a:pPr>
            <a:r>
              <a:rPr lang="en-US" altLang="ko-KR" b="1">
                <a:solidFill>
                  <a:srgbClr val="0000ff"/>
                </a:solidFill>
                <a:latin typeface="+mn-ea"/>
              </a:rPr>
              <a:t>※ </a:t>
            </a:r>
            <a:r>
              <a:rPr lang="ko-KR" altLang="en-US" b="1">
                <a:solidFill>
                  <a:srgbClr val="0000ff"/>
                </a:solidFill>
                <a:latin typeface="+mn-ea"/>
              </a:rPr>
              <a:t>유럽 </a:t>
            </a:r>
            <a:r>
              <a:rPr lang="en-US" altLang="ko-KR" b="1">
                <a:solidFill>
                  <a:srgbClr val="0000ff"/>
                </a:solidFill>
                <a:latin typeface="+mn-ea"/>
              </a:rPr>
              <a:t>: social service</a:t>
            </a:r>
            <a:r>
              <a:rPr lang="ko-KR" altLang="en-US" b="1">
                <a:solidFill>
                  <a:srgbClr val="0000ff"/>
                </a:solidFill>
                <a:latin typeface="+mn-ea"/>
              </a:rPr>
              <a:t>는 돌봄서비스의 성격</a:t>
            </a:r>
            <a:r>
              <a:rPr lang="en-US" altLang="ko-KR" b="1">
                <a:solidFill>
                  <a:srgbClr val="0000ff"/>
                </a:solidFill>
                <a:latin typeface="+mn-ea"/>
              </a:rPr>
              <a:t>	    </a:t>
            </a:r>
            <a:r>
              <a:rPr lang="en-US" altLang="ko-KR" b="1">
                <a:solidFill>
                  <a:srgbClr val="c00000"/>
                </a:solidFill>
                <a:latin typeface="+mn-ea"/>
              </a:rPr>
              <a:t>    </a:t>
            </a:r>
            <a:r>
              <a:rPr lang="en-US" altLang="ko-KR" b="1">
                <a:solidFill>
                  <a:srgbClr val="ff0000"/>
                </a:solidFill>
                <a:latin typeface="+mn-ea"/>
              </a:rPr>
              <a:t>	</a:t>
            </a:r>
            <a:endParaRPr lang="en-US" altLang="ko-KR" b="1">
              <a:solidFill>
                <a:srgbClr val="ff0000"/>
              </a:solidFill>
              <a:latin typeface="+mn-ea"/>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74</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81531" y="1309189"/>
            <a:ext cx="1306293" cy="365306"/>
          </a:xfrm>
          <a:prstGeom prst="rect">
            <a:avLst/>
          </a:prstGeom>
          <a:noFill/>
        </p:spPr>
        <p:txBody>
          <a:bodyPr wrap="none">
            <a:spAutoFit/>
          </a:bodyPr>
          <a:lstStyle/>
          <a:p>
            <a:pPr lvl="0">
              <a:defRPr lang="ko-KR" altLang="en-US"/>
            </a:pPr>
            <a:r>
              <a:rPr lang="ko-KR" altLang="en-US" b="1">
                <a:solidFill>
                  <a:srgbClr val="0000ff"/>
                </a:solidFill>
              </a:rPr>
              <a:t>사회서비스</a:t>
            </a:r>
            <a:endParaRPr lang="ko-KR" altLang="en-US" b="1">
              <a:solidFill>
                <a:srgbClr val="0000ff"/>
              </a:solidFill>
            </a:endParaRPr>
          </a:p>
        </p:txBody>
      </p:sp>
      <p:sp>
        <p:nvSpPr>
          <p:cNvPr id="3" name="TextBox 2"/>
          <p:cNvSpPr txBox="1"/>
          <p:nvPr/>
        </p:nvSpPr>
        <p:spPr>
          <a:xfrm>
            <a:off x="4000988" y="1309189"/>
            <a:ext cx="3443752" cy="365306"/>
          </a:xfrm>
          <a:prstGeom prst="rect">
            <a:avLst/>
          </a:prstGeom>
          <a:noFill/>
        </p:spPr>
        <p:txBody>
          <a:bodyPr wrap="none">
            <a:spAutoFit/>
          </a:bodyPr>
          <a:lstStyle/>
          <a:p>
            <a:pPr lvl="0">
              <a:defRPr lang="ko-KR" altLang="en-US"/>
            </a:pPr>
            <a:r>
              <a:rPr lang="ko-KR" altLang="en-US" b="1">
                <a:solidFill>
                  <a:srgbClr val="0000ff"/>
                </a:solidFill>
              </a:rPr>
              <a:t>사회복지서비스 </a:t>
            </a:r>
            <a:r>
              <a:rPr lang="en-US" altLang="ko-KR" b="1">
                <a:solidFill>
                  <a:srgbClr val="0000ff"/>
                </a:solidFill>
              </a:rPr>
              <a:t>= </a:t>
            </a:r>
            <a:r>
              <a:rPr lang="ko-KR" altLang="en-US" b="1">
                <a:solidFill>
                  <a:srgbClr val="0000ff"/>
                </a:solidFill>
              </a:rPr>
              <a:t>사회복지사업</a:t>
            </a:r>
            <a:endParaRPr lang="ko-KR" altLang="en-US" b="1">
              <a:solidFill>
                <a:srgbClr val="0000ff"/>
              </a:solidFill>
            </a:endParaRPr>
          </a:p>
        </p:txBody>
      </p:sp>
      <p:sp>
        <p:nvSpPr>
          <p:cNvPr id="4" name="TextBox 3"/>
          <p:cNvSpPr txBox="1"/>
          <p:nvPr/>
        </p:nvSpPr>
        <p:spPr>
          <a:xfrm>
            <a:off x="1192688" y="1813245"/>
            <a:ext cx="2222977" cy="1023300"/>
          </a:xfrm>
          <a:prstGeom prst="rect">
            <a:avLst/>
          </a:prstGeom>
          <a:noFill/>
        </p:spPr>
        <p:txBody>
          <a:bodyPr vert="horz" wrap="none" lIns="91438" tIns="45718" rIns="91438" bIns="45718" anchor="t">
            <a:spAutoFit/>
          </a:bodyPr>
          <a:lstStyle/>
          <a:p>
            <a:pPr lvl="0">
              <a:lnSpc>
                <a:spcPct val="120000"/>
              </a:lnSpc>
              <a:defRPr lang="ko-KR" altLang="en-US"/>
            </a:pPr>
            <a:r>
              <a:rPr lang="ko-KR" altLang="en-US" sz="1700" b="1">
                <a:solidFill>
                  <a:schemeClr val="tx1"/>
                </a:solidFill>
              </a:rPr>
              <a:t>새롭게 확대된 서비스</a:t>
            </a:r>
            <a:endParaRPr lang="ko-KR" altLang="en-US" sz="1700" b="1">
              <a:solidFill>
                <a:schemeClr val="tx1"/>
              </a:solidFill>
            </a:endParaRPr>
          </a:p>
          <a:p>
            <a:pPr lvl="0">
              <a:lnSpc>
                <a:spcPct val="120000"/>
              </a:lnSpc>
              <a:defRPr lang="ko-KR" altLang="en-US"/>
            </a:pPr>
            <a:r>
              <a:rPr lang="ko-KR" altLang="en-US" sz="1700" b="1">
                <a:solidFill>
                  <a:schemeClr val="tx1"/>
                </a:solidFill>
              </a:rPr>
              <a:t>수요자 중심 서비스</a:t>
            </a:r>
            <a:endParaRPr lang="ko-KR" altLang="en-US" sz="1700" b="1">
              <a:solidFill>
                <a:schemeClr val="tx1"/>
              </a:solidFill>
            </a:endParaRPr>
          </a:p>
          <a:p>
            <a:pPr lvl="0">
              <a:lnSpc>
                <a:spcPct val="120000"/>
              </a:lnSpc>
              <a:defRPr lang="ko-KR" altLang="en-US"/>
            </a:pPr>
            <a:r>
              <a:rPr lang="ko-KR" altLang="en-US" sz="1700" b="1">
                <a:solidFill>
                  <a:schemeClr val="tx1"/>
                </a:solidFill>
              </a:rPr>
              <a:t>보편주의적 서비스</a:t>
            </a:r>
            <a:endParaRPr lang="ko-KR" altLang="en-US" sz="1700" b="1">
              <a:solidFill>
                <a:schemeClr val="tx1"/>
              </a:solidFill>
            </a:endParaRPr>
          </a:p>
        </p:txBody>
      </p:sp>
      <p:sp>
        <p:nvSpPr>
          <p:cNvPr id="5" name="TextBox 4"/>
          <p:cNvSpPr txBox="1"/>
          <p:nvPr/>
        </p:nvSpPr>
        <p:spPr>
          <a:xfrm>
            <a:off x="4552217" y="1813245"/>
            <a:ext cx="2016223" cy="1023300"/>
          </a:xfrm>
          <a:prstGeom prst="rect">
            <a:avLst/>
          </a:prstGeom>
          <a:noFill/>
        </p:spPr>
        <p:txBody>
          <a:bodyPr vert="horz" wrap="none" lIns="91438" tIns="45718" rIns="91438" bIns="45718" anchor="t">
            <a:spAutoFit/>
          </a:bodyPr>
          <a:lstStyle/>
          <a:p>
            <a:pPr lvl="0">
              <a:lnSpc>
                <a:spcPct val="120000"/>
              </a:lnSpc>
              <a:defRPr lang="ko-KR" altLang="en-US"/>
            </a:pPr>
            <a:r>
              <a:rPr lang="ko-KR" altLang="en-US" sz="1700" b="1">
                <a:solidFill>
                  <a:schemeClr val="tx1"/>
                </a:solidFill>
              </a:rPr>
              <a:t>전통적 서비스</a:t>
            </a:r>
            <a:endParaRPr lang="ko-KR" altLang="en-US" sz="1700" b="1">
              <a:solidFill>
                <a:schemeClr val="tx1"/>
              </a:solidFill>
            </a:endParaRPr>
          </a:p>
          <a:p>
            <a:pPr lvl="0">
              <a:lnSpc>
                <a:spcPct val="120000"/>
              </a:lnSpc>
              <a:defRPr lang="ko-KR" altLang="en-US"/>
            </a:pPr>
            <a:r>
              <a:rPr lang="ko-KR" altLang="en-US" sz="1700" b="1">
                <a:solidFill>
                  <a:schemeClr val="tx1"/>
                </a:solidFill>
              </a:rPr>
              <a:t>공급자 중심 서비스</a:t>
            </a:r>
            <a:endParaRPr lang="ko-KR" altLang="en-US" sz="1700" b="1">
              <a:solidFill>
                <a:schemeClr val="tx1"/>
              </a:solidFill>
            </a:endParaRPr>
          </a:p>
          <a:p>
            <a:pPr lvl="0">
              <a:lnSpc>
                <a:spcPct val="120000"/>
              </a:lnSpc>
              <a:defRPr lang="ko-KR" altLang="en-US"/>
            </a:pPr>
            <a:r>
              <a:rPr lang="ko-KR" altLang="en-US" sz="1700" b="1">
                <a:solidFill>
                  <a:schemeClr val="tx1"/>
                </a:solidFill>
              </a:rPr>
              <a:t>선별주의적 서비스</a:t>
            </a:r>
            <a:endParaRPr lang="ko-KR" altLang="en-US" sz="1700" b="1">
              <a:solidFill>
                <a:schemeClr val="tx1"/>
              </a:solidFill>
            </a:endParaRPr>
          </a:p>
        </p:txBody>
      </p:sp>
      <p:cxnSp>
        <p:nvCxnSpPr>
          <p:cNvPr id="7" name="직선 연결선 6"/>
          <p:cNvCxnSpPr/>
          <p:nvPr/>
        </p:nvCxnSpPr>
        <p:spPr>
          <a:xfrm>
            <a:off x="971600" y="1272512"/>
            <a:ext cx="633670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971600" y="1723560"/>
            <a:ext cx="633670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971600" y="2816932"/>
            <a:ext cx="633670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3827443" y="1261356"/>
            <a:ext cx="0" cy="15555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71599" y="476672"/>
            <a:ext cx="4549091" cy="369148"/>
          </a:xfrm>
          <a:prstGeom prst="rect">
            <a:avLst/>
          </a:prstGeom>
          <a:noFill/>
        </p:spPr>
        <p:txBody>
          <a:bodyPr wrap="none">
            <a:spAutoFit/>
          </a:bodyPr>
          <a:lstStyle/>
          <a:p>
            <a:pPr lvl="0">
              <a:defRPr lang="ko-KR" altLang="en-US"/>
            </a:pPr>
            <a:r>
              <a:rPr lang="ko-KR" altLang="en-US" sz="1900" b="1"/>
              <a:t>&lt;사회서비스와 사회복지서비스의 비교&gt;</a:t>
            </a:r>
            <a:endParaRPr lang="ko-KR" altLang="en-US" sz="1900" b="1"/>
          </a:p>
        </p:txBody>
      </p:sp>
      <p:sp>
        <p:nvSpPr>
          <p:cNvPr id="13" name="TextBox 12"/>
          <p:cNvSpPr txBox="1"/>
          <p:nvPr/>
        </p:nvSpPr>
        <p:spPr>
          <a:xfrm>
            <a:off x="968996" y="2989781"/>
            <a:ext cx="5780418" cy="367211"/>
          </a:xfrm>
          <a:prstGeom prst="rect">
            <a:avLst/>
          </a:prstGeom>
          <a:noFill/>
        </p:spPr>
        <p:txBody>
          <a:bodyPr wrap="none">
            <a:spAutoFit/>
          </a:bodyPr>
          <a:lstStyle/>
          <a:p>
            <a:pPr lvl="0">
              <a:defRPr lang="ko-KR" altLang="en-US"/>
            </a:pPr>
            <a:r>
              <a:rPr lang="en-US" altLang="ko-KR" b="1">
                <a:latin typeface="굴림"/>
                <a:ea typeface="굴림"/>
              </a:rPr>
              <a:t>※ </a:t>
            </a:r>
            <a:r>
              <a:rPr lang="ko-KR" altLang="en-US" b="1">
                <a:latin typeface="굴림"/>
                <a:ea typeface="굴림"/>
              </a:rPr>
              <a:t>동일한 개념이면서도 사회서비스가 더 광범위한 개념</a:t>
            </a:r>
            <a:endParaRPr lang="ko-KR" altLang="en-US" b="1"/>
          </a:p>
        </p:txBody>
      </p:sp>
      <p:sp>
        <p:nvSpPr>
          <p:cNvPr id="17" name="TextBox 16"/>
          <p:cNvSpPr txBox="1"/>
          <p:nvPr/>
        </p:nvSpPr>
        <p:spPr>
          <a:xfrm>
            <a:off x="899249" y="3582503"/>
            <a:ext cx="3040291" cy="422561"/>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사회복지사업의 대상</a:t>
            </a:r>
            <a:endParaRPr lang="ko-KR" altLang="en-US" sz="2200" b="1">
              <a:latin typeface="HY둥근고딕B"/>
              <a:ea typeface="HY둥근고딕B"/>
            </a:endParaRPr>
          </a:p>
        </p:txBody>
      </p:sp>
      <p:sp>
        <p:nvSpPr>
          <p:cNvPr id="21" name="TextBox 20"/>
          <p:cNvSpPr txBox="1"/>
          <p:nvPr/>
        </p:nvSpPr>
        <p:spPr>
          <a:xfrm>
            <a:off x="827581" y="4188422"/>
            <a:ext cx="7992890" cy="1328810"/>
          </a:xfrm>
          <a:prstGeom prst="rect">
            <a:avLst/>
          </a:prstGeom>
          <a:noFill/>
          <a:ln w="28575">
            <a:noFill/>
          </a:ln>
        </p:spPr>
        <p:txBody>
          <a:bodyPr wrap="square">
            <a:spAutoFit/>
          </a:bodyPr>
          <a:lstStyle/>
          <a:p>
            <a:pPr>
              <a:lnSpc>
                <a:spcPct val="150000"/>
              </a:lnSpc>
              <a:defRPr lang="ko-KR" altLang="en-US"/>
            </a:pPr>
            <a:r>
              <a:rPr lang="ko-KR" altLang="en-US" b="1">
                <a:latin typeface="굴림"/>
                <a:ea typeface="굴림"/>
              </a:rPr>
              <a:t>◦ 사회적으로 불우하고 열세한 위치에 있는 아동</a:t>
            </a:r>
            <a:r>
              <a:rPr lang="en-US" altLang="ko-KR" b="1">
                <a:latin typeface="굴림"/>
                <a:ea typeface="굴림"/>
              </a:rPr>
              <a:t>, </a:t>
            </a:r>
            <a:r>
              <a:rPr lang="ko-KR" altLang="en-US" b="1">
                <a:latin typeface="굴림"/>
                <a:ea typeface="굴림"/>
              </a:rPr>
              <a:t>노인</a:t>
            </a:r>
            <a:r>
              <a:rPr lang="en-US" altLang="ko-KR" b="1">
                <a:latin typeface="굴림"/>
                <a:ea typeface="굴림"/>
              </a:rPr>
              <a:t>, </a:t>
            </a:r>
            <a:r>
              <a:rPr lang="ko-KR" altLang="en-US" b="1">
                <a:latin typeface="굴림"/>
                <a:ea typeface="굴림"/>
              </a:rPr>
              <a:t>장애인</a:t>
            </a:r>
            <a:r>
              <a:rPr lang="en-US" altLang="ko-KR" b="1">
                <a:latin typeface="굴림"/>
                <a:ea typeface="굴림"/>
              </a:rPr>
              <a:t>,</a:t>
            </a:r>
            <a:r>
              <a:rPr lang="ko-KR" altLang="en-US" b="1">
                <a:latin typeface="굴림"/>
                <a:ea typeface="굴림"/>
              </a:rPr>
              <a:t> 여성 등</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정상적인 일상생활의 수준에서 탈락∙낙오되거나 그러한 우려가 있는 불특정 개인 또는 그 가족이 주 대상</a:t>
            </a:r>
            <a:endParaRPr lang="ko-KR" altLang="en-US" b="1">
              <a:latin typeface="+mn-ea"/>
            </a:endParaRPr>
          </a:p>
        </p:txBody>
      </p:sp>
      <p:sp>
        <p:nvSpPr>
          <p:cNvPr id="2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76672"/>
            <a:ext cx="3847357" cy="416773"/>
          </a:xfrm>
          <a:prstGeom prst="rect">
            <a:avLst/>
          </a:prstGeom>
          <a:noFill/>
        </p:spPr>
        <p:txBody>
          <a:bodyPr wrap="square">
            <a:spAutoFit/>
          </a:bodyPr>
          <a:lstStyle/>
          <a:p>
            <a:pPr lvl="0">
              <a:defRPr lang="ko-KR" altLang="en-US"/>
            </a:pPr>
            <a:r>
              <a:rPr lang="en-US" altLang="ko-KR" sz="2200" b="1">
                <a:latin typeface="HY둥근고딕B"/>
                <a:ea typeface="HY둥근고딕B"/>
              </a:rPr>
              <a:t>4) </a:t>
            </a:r>
            <a:r>
              <a:rPr lang="ko-KR" altLang="en-US" sz="2200" b="1">
                <a:latin typeface="HY둥근고딕B"/>
                <a:ea typeface="HY둥근고딕B"/>
              </a:rPr>
              <a:t>사회복지사업의 기본 원칙</a:t>
            </a:r>
            <a:endParaRPr lang="ko-KR" altLang="en-US" sz="2200" b="1">
              <a:latin typeface="HY둥근고딕B"/>
              <a:ea typeface="HY둥근고딕B"/>
            </a:endParaRPr>
          </a:p>
        </p:txBody>
      </p:sp>
      <p:sp>
        <p:nvSpPr>
          <p:cNvPr id="3" name="TextBox 2"/>
          <p:cNvSpPr txBox="1"/>
          <p:nvPr/>
        </p:nvSpPr>
        <p:spPr>
          <a:xfrm>
            <a:off x="539884" y="980728"/>
            <a:ext cx="8100568" cy="2551142"/>
          </a:xfrm>
          <a:prstGeom prst="rect">
            <a:avLst/>
          </a:prstGeom>
          <a:noFill/>
        </p:spPr>
        <p:txBody>
          <a:bodyPr wrap="square">
            <a:spAutoFit/>
          </a:bodyPr>
          <a:lstStyle/>
          <a:p>
            <a:pPr>
              <a:lnSpc>
                <a:spcPct val="150000"/>
              </a:lnSpc>
              <a:defRPr lang="ko-KR" altLang="en-US"/>
            </a:pPr>
            <a:r>
              <a:rPr lang="en-US" altLang="ko-KR">
                <a:latin typeface="굴림"/>
                <a:ea typeface="굴림"/>
              </a:rPr>
              <a:t>(1) </a:t>
            </a:r>
            <a:r>
              <a:rPr lang="ko-KR" altLang="en-US">
                <a:latin typeface="굴림"/>
                <a:ea typeface="굴림"/>
              </a:rPr>
              <a:t>서비스의 통합성(제반 프로그램과 서비는 통합적으로 상호 보완)</a:t>
            </a:r>
            <a:endParaRPr lang="ko-KR" altLang="en-US">
              <a:latin typeface="굴림"/>
              <a:ea typeface="굴림"/>
            </a:endParaRPr>
          </a:p>
          <a:p>
            <a:pPr>
              <a:lnSpc>
                <a:spcPct val="150000"/>
              </a:lnSpc>
              <a:defRPr lang="ko-KR" altLang="en-US"/>
            </a:pPr>
            <a:r>
              <a:rPr lang="en-US" altLang="ko-KR">
                <a:latin typeface="굴림"/>
                <a:ea typeface="굴림"/>
              </a:rPr>
              <a:t>(2) </a:t>
            </a:r>
            <a:r>
              <a:rPr lang="ko-KR" altLang="en-US">
                <a:latin typeface="굴림"/>
                <a:ea typeface="굴림"/>
              </a:rPr>
              <a:t>서비스의 제도성</a:t>
            </a:r>
            <a:r>
              <a:rPr lang="en-US" altLang="ko-KR">
                <a:latin typeface="굴림"/>
                <a:ea typeface="굴림"/>
              </a:rPr>
              <a:t>(</a:t>
            </a:r>
            <a:r>
              <a:rPr lang="ko-KR" altLang="en-US">
                <a:latin typeface="굴림"/>
                <a:ea typeface="굴림"/>
              </a:rPr>
              <a:t>보편적인 서비스를 일관성과 지속을 유지할 수 있도록</a:t>
            </a:r>
            <a:endParaRPr lang="ko-KR" altLang="en-US">
              <a:latin typeface="굴림"/>
              <a:ea typeface="굴림"/>
            </a:endParaRPr>
          </a:p>
          <a:p>
            <a:pPr>
              <a:lnSpc>
                <a:spcPct val="150000"/>
              </a:lnSpc>
              <a:defRPr lang="ko-KR" altLang="en-US"/>
            </a:pPr>
            <a:r>
              <a:rPr lang="ko-KR" altLang="en-US">
                <a:latin typeface="굴림"/>
                <a:ea typeface="굴림"/>
              </a:rPr>
              <a:t>                            제도화</a:t>
            </a:r>
            <a:r>
              <a:rPr lang="en-US" altLang="ko-KR">
                <a:latin typeface="굴림"/>
                <a:ea typeface="굴림"/>
              </a:rPr>
              <a:t>)</a:t>
            </a:r>
            <a:endParaRPr lang="en-US" altLang="ko-KR">
              <a:latin typeface="굴림"/>
              <a:ea typeface="굴림"/>
            </a:endParaRPr>
          </a:p>
          <a:p>
            <a:pPr>
              <a:lnSpc>
                <a:spcPct val="150000"/>
              </a:lnSpc>
              <a:defRPr lang="ko-KR" altLang="en-US"/>
            </a:pPr>
            <a:r>
              <a:rPr lang="en-US" altLang="ko-KR">
                <a:latin typeface="굴림"/>
                <a:ea typeface="굴림"/>
              </a:rPr>
              <a:t>(3) </a:t>
            </a:r>
            <a:r>
              <a:rPr lang="ko-KR" altLang="en-US">
                <a:latin typeface="굴림"/>
                <a:ea typeface="굴림"/>
              </a:rPr>
              <a:t>서비스의 전문성(조직과 인력의 전문화)</a:t>
            </a:r>
            <a:endParaRPr lang="ko-KR" altLang="en-US">
              <a:latin typeface="굴림"/>
              <a:ea typeface="굴림"/>
            </a:endParaRPr>
          </a:p>
          <a:p>
            <a:pPr>
              <a:lnSpc>
                <a:spcPct val="150000"/>
              </a:lnSpc>
              <a:defRPr lang="ko-KR" altLang="en-US"/>
            </a:pPr>
            <a:r>
              <a:rPr lang="en-US" altLang="ko-KR">
                <a:latin typeface="굴림"/>
                <a:ea typeface="굴림"/>
              </a:rPr>
              <a:t>(4) </a:t>
            </a:r>
            <a:r>
              <a:rPr lang="ko-KR" altLang="en-US">
                <a:latin typeface="굴림"/>
                <a:ea typeface="굴림"/>
              </a:rPr>
              <a:t>서비스의 선별성 </a:t>
            </a:r>
            <a:r>
              <a:rPr lang="en-US" altLang="ko-KR">
                <a:latin typeface="굴림"/>
                <a:ea typeface="굴림"/>
              </a:rPr>
              <a:t>(</a:t>
            </a:r>
            <a:r>
              <a:rPr lang="ko-KR" altLang="en-US">
                <a:latin typeface="굴림"/>
                <a:ea typeface="굴림"/>
              </a:rPr>
              <a:t>대상</a:t>
            </a:r>
            <a:r>
              <a:rPr lang="en-US" altLang="ko-KR">
                <a:latin typeface="굴림"/>
                <a:ea typeface="굴림"/>
              </a:rPr>
              <a:t>, </a:t>
            </a:r>
            <a:r>
              <a:rPr lang="ko-KR" altLang="en-US">
                <a:latin typeface="굴림"/>
                <a:ea typeface="굴림"/>
              </a:rPr>
              <a:t>재원</a:t>
            </a:r>
            <a:r>
              <a:rPr lang="en-US" altLang="ko-KR">
                <a:latin typeface="굴림"/>
                <a:ea typeface="굴림"/>
              </a:rPr>
              <a:t>, </a:t>
            </a:r>
            <a:r>
              <a:rPr lang="ko-KR" altLang="en-US">
                <a:latin typeface="굴림"/>
                <a:ea typeface="굴림"/>
              </a:rPr>
              <a:t>프로그램과 서비스 제공 방법 차원에서 </a:t>
            </a:r>
            <a:r>
              <a:rPr lang="en-US" altLang="ko-KR">
                <a:latin typeface="굴림"/>
                <a:ea typeface="굴림"/>
              </a:rPr>
              <a:t>		    </a:t>
            </a:r>
            <a:r>
              <a:rPr lang="ko-KR" altLang="en-US">
                <a:latin typeface="굴림"/>
                <a:ea typeface="굴림"/>
              </a:rPr>
              <a:t>우선 순위를 고려</a:t>
            </a:r>
            <a:r>
              <a:rPr lang="en-US" altLang="ko-KR">
                <a:latin typeface="굴림"/>
                <a:ea typeface="굴림"/>
              </a:rPr>
              <a:t>) </a:t>
            </a:r>
            <a:endParaRPr lang="en-US" altLang="ko-KR">
              <a:latin typeface="굴림"/>
              <a:ea typeface="굴림"/>
            </a:endParaRPr>
          </a:p>
        </p:txBody>
      </p:sp>
      <p:sp>
        <p:nvSpPr>
          <p:cNvPr id="4" name="TextBox 3"/>
          <p:cNvSpPr txBox="1"/>
          <p:nvPr/>
        </p:nvSpPr>
        <p:spPr>
          <a:xfrm>
            <a:off x="467545" y="3743714"/>
            <a:ext cx="4778675" cy="422295"/>
          </a:xfrm>
          <a:prstGeom prst="rect">
            <a:avLst/>
          </a:prstGeom>
          <a:noFill/>
        </p:spPr>
        <p:txBody>
          <a:bodyPr wrap="square">
            <a:spAutoFit/>
          </a:bodyPr>
          <a:lstStyle/>
          <a:p>
            <a:pPr lvl="0">
              <a:defRPr lang="ko-KR" altLang="en-US"/>
            </a:pPr>
            <a:r>
              <a:rPr lang="en-US" altLang="ko-KR" sz="2200" b="1">
                <a:latin typeface="HY둥근고딕B"/>
                <a:ea typeface="HY둥근고딕B"/>
              </a:rPr>
              <a:t>5) </a:t>
            </a:r>
            <a:r>
              <a:rPr lang="ko-KR" altLang="en-US" sz="2200" b="1">
                <a:latin typeface="HY둥근고딕B"/>
                <a:ea typeface="HY둥근고딕B"/>
              </a:rPr>
              <a:t>사회복지사업과 관련된 주요 사항</a:t>
            </a:r>
            <a:endParaRPr lang="ko-KR" altLang="en-US" sz="2200" b="1">
              <a:latin typeface="HY둥근고딕B"/>
              <a:ea typeface="HY둥근고딕B"/>
            </a:endParaRPr>
          </a:p>
        </p:txBody>
      </p:sp>
      <p:sp>
        <p:nvSpPr>
          <p:cNvPr id="5" name="TextBox 4"/>
          <p:cNvSpPr txBox="1"/>
          <p:nvPr/>
        </p:nvSpPr>
        <p:spPr>
          <a:xfrm>
            <a:off x="539891" y="4247770"/>
            <a:ext cx="8024858" cy="1737514"/>
          </a:xfrm>
          <a:prstGeom prst="rect">
            <a:avLst/>
          </a:prstGeom>
          <a:noFill/>
        </p:spPr>
        <p:txBody>
          <a:bodyPr wrap="square">
            <a:spAutoFit/>
          </a:bodyPr>
          <a:lstStyle/>
          <a:p>
            <a:pPr>
              <a:lnSpc>
                <a:spcPct val="150000"/>
              </a:lnSpc>
              <a:defRPr lang="ko-KR" altLang="en-US"/>
            </a:pPr>
            <a:r>
              <a:rPr lang="en-US" altLang="ko-KR">
                <a:latin typeface="굴림"/>
                <a:ea typeface="굴림"/>
              </a:rPr>
              <a:t>(1) </a:t>
            </a:r>
            <a:r>
              <a:rPr lang="ko-KR" altLang="en-US">
                <a:latin typeface="굴림"/>
                <a:ea typeface="굴림"/>
              </a:rPr>
              <a:t>복지 증진의 책임 </a:t>
            </a:r>
            <a:r>
              <a:rPr lang="en-US" altLang="ko-KR">
                <a:latin typeface="굴림"/>
                <a:ea typeface="굴림"/>
              </a:rPr>
              <a:t>: </a:t>
            </a:r>
            <a:r>
              <a:rPr lang="ko-KR" altLang="en-US">
                <a:latin typeface="굴림"/>
                <a:ea typeface="굴림"/>
              </a:rPr>
              <a:t>국가와 지방자치단체 </a:t>
            </a:r>
            <a:r>
              <a:rPr lang="en-US" altLang="ko-KR">
                <a:latin typeface="굴림"/>
                <a:ea typeface="굴림"/>
              </a:rPr>
              <a:t>– </a:t>
            </a:r>
            <a:r>
              <a:rPr lang="ko-KR" altLang="en-US">
                <a:latin typeface="굴림"/>
                <a:ea typeface="굴림"/>
              </a:rPr>
              <a:t>사회서비스와 보건</a:t>
            </a:r>
            <a:r>
              <a:rPr lang="en-US" altLang="ko-KR">
                <a:latin typeface="굴림"/>
                <a:ea typeface="굴림"/>
              </a:rPr>
              <a:t>	</a:t>
            </a:r>
            <a:endParaRPr lang="en-US" altLang="ko-KR">
              <a:latin typeface="굴림"/>
              <a:ea typeface="굴림"/>
            </a:endParaRPr>
          </a:p>
          <a:p>
            <a:pPr>
              <a:lnSpc>
                <a:spcPct val="150000"/>
              </a:lnSpc>
              <a:defRPr lang="ko-KR" altLang="en-US"/>
            </a:pPr>
            <a:r>
              <a:rPr lang="ko-KR" altLang="en-US">
                <a:latin typeface="굴림"/>
                <a:ea typeface="굴림"/>
              </a:rPr>
              <a:t>    의료서비스의 연계</a:t>
            </a:r>
            <a:endParaRPr lang="ko-KR" altLang="en-US">
              <a:latin typeface="굴림"/>
              <a:ea typeface="굴림"/>
            </a:endParaRPr>
          </a:p>
          <a:p>
            <a:pPr>
              <a:lnSpc>
                <a:spcPct val="150000"/>
              </a:lnSpc>
              <a:defRPr lang="ko-KR" altLang="en-US"/>
            </a:pPr>
            <a:r>
              <a:rPr lang="en-US" altLang="ko-KR">
                <a:latin typeface="굴림"/>
                <a:ea typeface="굴림"/>
              </a:rPr>
              <a:t>(2) </a:t>
            </a:r>
            <a:r>
              <a:rPr lang="ko-KR" altLang="en-US">
                <a:latin typeface="굴림"/>
                <a:ea typeface="굴림"/>
              </a:rPr>
              <a:t>최대 봉사의 원칙</a:t>
            </a:r>
            <a:endParaRPr lang="ko-KR" altLang="en-US">
              <a:latin typeface="굴림"/>
              <a:ea typeface="굴림"/>
            </a:endParaRPr>
          </a:p>
          <a:p>
            <a:pPr>
              <a:lnSpc>
                <a:spcPct val="150000"/>
              </a:lnSpc>
              <a:defRPr lang="ko-KR" altLang="en-US"/>
            </a:pPr>
            <a:r>
              <a:rPr lang="en-US" altLang="ko-KR">
                <a:latin typeface="굴림"/>
                <a:ea typeface="굴림"/>
              </a:rPr>
              <a:t>(3) </a:t>
            </a:r>
            <a:r>
              <a:rPr lang="ko-KR" altLang="en-US">
                <a:latin typeface="굴림"/>
                <a:ea typeface="굴림"/>
              </a:rPr>
              <a:t>시설설치 방해 금지</a:t>
            </a:r>
            <a:endParaRPr lang="en-US" altLang="ko-KR">
              <a:latin typeface="굴림"/>
              <a:ea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2025-03-01</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620688"/>
            <a:ext cx="2345764" cy="444207"/>
          </a:xfrm>
          <a:prstGeom prst="rect">
            <a:avLst/>
          </a:prstGeom>
          <a:noFill/>
        </p:spPr>
        <p:txBody>
          <a:bodyPr wrap="none">
            <a:spAutoFit/>
          </a:bodyPr>
          <a:lstStyle/>
          <a:p>
            <a:pPr lvl="0">
              <a:defRPr lang="ko-KR" altLang="en-US"/>
            </a:pPr>
            <a:r>
              <a:rPr lang="en-US" altLang="ko-KR" sz="2400" b="1">
                <a:latin typeface="굴림"/>
                <a:cs typeface="굴림"/>
              </a:rPr>
              <a:t>3. </a:t>
            </a:r>
            <a:r>
              <a:rPr lang="ko-KR" altLang="en-US" sz="2400" b="1">
                <a:latin typeface="굴림"/>
              </a:rPr>
              <a:t>지역사회복지</a:t>
            </a:r>
            <a:endParaRPr lang="en-US" altLang="ko-KR" sz="2400" b="1">
              <a:latin typeface="굴림"/>
              <a:cs typeface="굴림"/>
            </a:endParaRPr>
          </a:p>
        </p:txBody>
      </p:sp>
      <p:sp>
        <p:nvSpPr>
          <p:cNvPr id="4" name="직사각형 3"/>
          <p:cNvSpPr/>
          <p:nvPr/>
        </p:nvSpPr>
        <p:spPr>
          <a:xfrm>
            <a:off x="899587" y="1563757"/>
            <a:ext cx="7560844" cy="2387213"/>
          </a:xfrm>
          <a:prstGeom prst="rect">
            <a:avLst/>
          </a:prstGeom>
        </p:spPr>
        <p:txBody>
          <a:bodyPr vert="horz" wrap="square" lIns="91438" tIns="45718" rIns="91438" bIns="45718" anchor="t">
            <a:spAutoFit/>
          </a:bodyPr>
          <a:lstStyle/>
          <a:p>
            <a:pPr>
              <a:lnSpc>
                <a:spcPct val="140000"/>
              </a:lnSpc>
              <a:defRPr lang="ko-KR" altLang="en-US"/>
            </a:pPr>
            <a:r>
              <a:rPr lang="en-US" altLang="ko-KR" b="1">
                <a:solidFill>
                  <a:srgbClr val="c00000"/>
                </a:solidFill>
                <a:latin typeface="+mn-ea"/>
              </a:rPr>
              <a:t>&lt;</a:t>
            </a:r>
            <a:r>
              <a:rPr lang="ko-KR" altLang="en-US" b="1">
                <a:solidFill>
                  <a:srgbClr val="c00000"/>
                </a:solidFill>
                <a:latin typeface="+mn-ea"/>
              </a:rPr>
              <a:t>지역사회</a:t>
            </a:r>
            <a:r>
              <a:rPr lang="en-US" altLang="ko-KR" b="1">
                <a:solidFill>
                  <a:srgbClr val="c00000"/>
                </a:solidFill>
                <a:latin typeface="+mn-ea"/>
              </a:rPr>
              <a:t>(community)&gt;</a:t>
            </a:r>
            <a:endParaRPr lang="en-US" altLang="ko-KR" b="1">
              <a:solidFill>
                <a:srgbClr val="c00000"/>
              </a:solidFill>
              <a:latin typeface="+mn-ea"/>
            </a:endParaRPr>
          </a:p>
          <a:p>
            <a:pPr>
              <a:lnSpc>
                <a:spcPct val="140000"/>
              </a:lnSpc>
              <a:defRPr lang="ko-KR" altLang="en-US"/>
            </a:pPr>
            <a:r>
              <a:rPr lang="ko-KR" altLang="en-US" b="1">
                <a:solidFill>
                  <a:srgbClr val="c00000"/>
                </a:solidFill>
                <a:latin typeface="+mn-ea"/>
              </a:rPr>
              <a:t>◦</a:t>
            </a:r>
            <a:r>
              <a:rPr lang="ko-KR" altLang="en-US" b="1">
                <a:latin typeface="+mn-ea"/>
              </a:rPr>
              <a:t> </a:t>
            </a:r>
            <a:r>
              <a:rPr lang="ko-KR" altLang="en-US" b="1">
                <a:solidFill>
                  <a:srgbClr val="0000ff"/>
                </a:solidFill>
                <a:latin typeface="+mn-ea"/>
              </a:rPr>
              <a:t>지리적 영역</a:t>
            </a:r>
            <a:r>
              <a:rPr lang="en-US" altLang="ko-KR" b="1">
                <a:solidFill>
                  <a:srgbClr val="0000ff"/>
                </a:solidFill>
                <a:latin typeface="+mn-ea"/>
              </a:rPr>
              <a:t>(</a:t>
            </a:r>
            <a:r>
              <a:rPr lang="ko-KR" altLang="en-US" b="1">
                <a:solidFill>
                  <a:srgbClr val="0000ff"/>
                </a:solidFill>
                <a:latin typeface="+mn-ea"/>
              </a:rPr>
              <a:t>생활권역</a:t>
            </a:r>
            <a:r>
              <a:rPr lang="en-US" altLang="ko-KR" b="1">
                <a:solidFill>
                  <a:srgbClr val="0000ff"/>
                </a:solidFill>
                <a:latin typeface="+mn-ea"/>
              </a:rPr>
              <a:t>, </a:t>
            </a:r>
            <a:r>
              <a:rPr lang="ko-KR" altLang="en-US" b="1">
                <a:solidFill>
                  <a:srgbClr val="0000ff"/>
                </a:solidFill>
                <a:latin typeface="+mn-ea"/>
              </a:rPr>
              <a:t>물리적 자원</a:t>
            </a:r>
            <a:r>
              <a:rPr lang="en-US" altLang="ko-KR" b="1">
                <a:solidFill>
                  <a:srgbClr val="0000ff"/>
                </a:solidFill>
                <a:latin typeface="+mn-ea"/>
              </a:rPr>
              <a:t>), </a:t>
            </a:r>
            <a:r>
              <a:rPr lang="ko-KR" altLang="en-US" b="1">
                <a:solidFill>
                  <a:srgbClr val="0000ff"/>
                </a:solidFill>
                <a:latin typeface="+mn-ea"/>
              </a:rPr>
              <a:t>사회적 상호작용</a:t>
            </a:r>
            <a:r>
              <a:rPr lang="en-US" altLang="ko-KR" b="1">
                <a:solidFill>
                  <a:srgbClr val="0000ff"/>
                </a:solidFill>
                <a:latin typeface="+mn-ea"/>
              </a:rPr>
              <a:t>(</a:t>
            </a:r>
            <a:r>
              <a:rPr lang="ko-KR" altLang="en-US" b="1">
                <a:solidFill>
                  <a:srgbClr val="0000ff"/>
                </a:solidFill>
                <a:latin typeface="+mn-ea"/>
              </a:rPr>
              <a:t>사회관계</a:t>
            </a:r>
            <a:r>
              <a:rPr lang="en-US" altLang="ko-KR" b="1">
                <a:solidFill>
                  <a:srgbClr val="0000ff"/>
                </a:solidFill>
                <a:latin typeface="+mn-ea"/>
              </a:rPr>
              <a:t>), </a:t>
            </a:r>
            <a:r>
              <a:rPr lang="ko-KR" altLang="en-US" b="1">
                <a:solidFill>
                  <a:srgbClr val="0000ff"/>
                </a:solidFill>
                <a:latin typeface="+mn-ea"/>
              </a:rPr>
              <a:t>공동의 연대감이</a:t>
            </a:r>
            <a:r>
              <a:rPr lang="en-US" altLang="ko-KR" b="1">
                <a:solidFill>
                  <a:srgbClr val="0000ff"/>
                </a:solidFill>
                <a:latin typeface="+mn-ea"/>
              </a:rPr>
              <a:t> </a:t>
            </a:r>
            <a:r>
              <a:rPr lang="ko-KR" altLang="en-US" b="1">
                <a:solidFill>
                  <a:srgbClr val="0000ff"/>
                </a:solidFill>
                <a:latin typeface="+mn-ea"/>
              </a:rPr>
              <a:t>갖추어져 있는 인간집단이며</a:t>
            </a:r>
            <a:r>
              <a:rPr lang="en-US" altLang="ko-KR" b="1">
                <a:solidFill>
                  <a:srgbClr val="0000ff"/>
                </a:solidFill>
                <a:latin typeface="+mn-ea"/>
              </a:rPr>
              <a:t>, </a:t>
            </a:r>
            <a:r>
              <a:rPr lang="ko-KR" altLang="en-US" b="1">
                <a:solidFill>
                  <a:srgbClr val="0000ff"/>
                </a:solidFill>
                <a:latin typeface="+mn-ea"/>
              </a:rPr>
              <a:t>생활공동체로서 더불어 사는 삶의 터전</a:t>
            </a:r>
            <a:r>
              <a:rPr lang="en-US" altLang="ko-KR" b="1">
                <a:latin typeface="+mn-ea"/>
              </a:rPr>
              <a:t>(</a:t>
            </a:r>
            <a:r>
              <a:rPr lang="ko-KR" altLang="en-US" b="1">
                <a:latin typeface="+mn-ea"/>
              </a:rPr>
              <a:t>복지</a:t>
            </a:r>
            <a:r>
              <a:rPr lang="en-US" altLang="ko-KR" b="1">
                <a:latin typeface="+mn-ea"/>
              </a:rPr>
              <a:t>, </a:t>
            </a:r>
            <a:r>
              <a:rPr lang="ko-KR" altLang="en-US" b="1">
                <a:latin typeface="+mn-ea"/>
              </a:rPr>
              <a:t>농업</a:t>
            </a:r>
            <a:r>
              <a:rPr lang="en-US" altLang="ko-KR" b="1">
                <a:latin typeface="+mn-ea"/>
              </a:rPr>
              <a:t>, </a:t>
            </a:r>
            <a:r>
              <a:rPr lang="ko-KR" altLang="en-US" b="1">
                <a:latin typeface="+mn-ea"/>
              </a:rPr>
              <a:t>교육</a:t>
            </a:r>
            <a:r>
              <a:rPr lang="en-US" altLang="ko-KR" b="1">
                <a:latin typeface="+mn-ea"/>
              </a:rPr>
              <a:t>, </a:t>
            </a:r>
            <a:r>
              <a:rPr lang="ko-KR" altLang="en-US" b="1">
                <a:latin typeface="+mn-ea"/>
              </a:rPr>
              <a:t>종교 등의 영역</a:t>
            </a:r>
            <a:r>
              <a:rPr lang="en-US" altLang="ko-KR" b="1">
                <a:latin typeface="+mn-ea"/>
              </a:rPr>
              <a:t>)</a:t>
            </a:r>
            <a:endParaRPr lang="en-US" altLang="ko-KR" b="1">
              <a:latin typeface="+mn-ea"/>
            </a:endParaRPr>
          </a:p>
          <a:p>
            <a:pPr>
              <a:lnSpc>
                <a:spcPct val="140000"/>
              </a:lnSpc>
              <a:defRPr lang="ko-KR" altLang="en-US"/>
            </a:pPr>
            <a:r>
              <a:rPr lang="ko-KR" altLang="en-US" b="1">
                <a:latin typeface="+mn-ea"/>
              </a:rPr>
              <a:t>◦ 사회문제 발생의 원천지이며</a:t>
            </a:r>
            <a:r>
              <a:rPr lang="en-US" altLang="ko-KR" b="1">
                <a:latin typeface="+mn-ea"/>
              </a:rPr>
              <a:t>, </a:t>
            </a:r>
            <a:r>
              <a:rPr lang="ko-KR" altLang="en-US" b="1">
                <a:latin typeface="+mn-ea"/>
              </a:rPr>
              <a:t>사회문제 해결의 자원공급처</a:t>
            </a:r>
            <a:endParaRPr lang="ko-KR" altLang="en-US" b="1">
              <a:latin typeface="+mn-ea"/>
            </a:endParaRPr>
          </a:p>
          <a:p>
            <a:pPr>
              <a:lnSpc>
                <a:spcPct val="140000"/>
              </a:lnSpc>
              <a:defRPr lang="ko-KR" altLang="en-US"/>
            </a:pPr>
            <a:r>
              <a:rPr lang="ko-KR" altLang="en-US" b="1">
                <a:latin typeface="+mn-ea"/>
              </a:rPr>
              <a:t>◦ 주민 모두가 복지의 공급자이며</a:t>
            </a:r>
            <a:r>
              <a:rPr lang="en-US" altLang="ko-KR" b="1">
                <a:latin typeface="+mn-ea"/>
              </a:rPr>
              <a:t>, </a:t>
            </a:r>
            <a:r>
              <a:rPr lang="ko-KR" altLang="en-US" b="1">
                <a:latin typeface="+mn-ea"/>
              </a:rPr>
              <a:t>동시에 수혜자</a:t>
            </a:r>
            <a:endParaRPr lang="en-US" altLang="ko-KR" b="1">
              <a:latin typeface="+mn-ea"/>
            </a:endParaRPr>
          </a:p>
        </p:txBody>
      </p:sp>
      <p:sp>
        <p:nvSpPr>
          <p:cNvPr id="7" name="TextBox 6"/>
          <p:cNvSpPr txBox="1"/>
          <p:nvPr/>
        </p:nvSpPr>
        <p:spPr>
          <a:xfrm>
            <a:off x="899592" y="1124744"/>
            <a:ext cx="3024335" cy="416401"/>
          </a:xfrm>
          <a:prstGeom prst="rect">
            <a:avLst/>
          </a:prstGeom>
          <a:noFill/>
        </p:spPr>
        <p:txBody>
          <a:bodyPr wrap="square">
            <a:spAutoFit/>
          </a:bodyPr>
          <a:lstStyle/>
          <a:p>
            <a:pPr lvl="0">
              <a:defRPr lang="ko-KR" altLang="en-US"/>
            </a:pPr>
            <a:r>
              <a:rPr lang="en-US" altLang="ko-KR" sz="2200" b="1">
                <a:latin typeface="굴림"/>
                <a:cs typeface="굴림"/>
              </a:rPr>
              <a:t>1) </a:t>
            </a:r>
            <a:r>
              <a:rPr lang="ko-KR" altLang="en-US" sz="2200" b="1">
                <a:latin typeface="굴림"/>
              </a:rPr>
              <a:t>지역사회의 의미</a:t>
            </a:r>
            <a:endParaRPr lang="ko-KR" altLang="en-US" sz="2200" b="1">
              <a:latin typeface="굴림"/>
            </a:endParaRPr>
          </a:p>
        </p:txBody>
      </p:sp>
      <p:sp>
        <p:nvSpPr>
          <p:cNvPr id="8" name="직사각형 7"/>
          <p:cNvSpPr/>
          <p:nvPr/>
        </p:nvSpPr>
        <p:spPr>
          <a:xfrm>
            <a:off x="791580" y="4316841"/>
            <a:ext cx="7848872" cy="2148729"/>
          </a:xfrm>
          <a:prstGeom prst="rect">
            <a:avLst/>
          </a:prstGeom>
        </p:spPr>
        <p:txBody>
          <a:bodyPr wrap="square">
            <a:spAutoFit/>
          </a:bodyPr>
          <a:lstStyle/>
          <a:p>
            <a:pPr>
              <a:lnSpc>
                <a:spcPct val="150000"/>
              </a:lnSpc>
              <a:defRPr lang="ko-KR" altLang="en-US"/>
            </a:pPr>
            <a:r>
              <a:rPr lang="en-US" altLang="ko-KR" b="1">
                <a:latin typeface="+mn-ea"/>
                <a:ea typeface="굴림"/>
              </a:rPr>
              <a:t>◦ </a:t>
            </a:r>
            <a:r>
              <a:rPr lang="ko-KR" altLang="en-US" b="1">
                <a:latin typeface="+mn-ea"/>
                <a:ea typeface="굴림"/>
              </a:rPr>
              <a:t>생산</a:t>
            </a:r>
            <a:r>
              <a:rPr lang="en-US" altLang="ko-KR" b="1">
                <a:latin typeface="+mn-ea"/>
                <a:ea typeface="굴림"/>
              </a:rPr>
              <a:t>·</a:t>
            </a:r>
            <a:r>
              <a:rPr lang="ko-KR" altLang="en-US" b="1">
                <a:latin typeface="+mn-ea"/>
                <a:ea typeface="굴림"/>
              </a:rPr>
              <a:t>분배</a:t>
            </a:r>
            <a:r>
              <a:rPr lang="en-US" altLang="ko-KR" b="1">
                <a:latin typeface="+mn-ea"/>
                <a:ea typeface="굴림"/>
              </a:rPr>
              <a:t>·</a:t>
            </a:r>
            <a:r>
              <a:rPr lang="ko-KR" altLang="en-US" b="1">
                <a:latin typeface="+mn-ea"/>
                <a:ea typeface="굴림"/>
              </a:rPr>
              <a:t>소비</a:t>
            </a:r>
            <a:r>
              <a:rPr lang="en-US" altLang="ko-KR" b="1">
                <a:latin typeface="+mn-ea"/>
                <a:ea typeface="굴림"/>
              </a:rPr>
              <a:t>			</a:t>
            </a:r>
            <a:r>
              <a:rPr lang="ko-KR" altLang="ko-KR" b="1">
                <a:latin typeface="+mn-ea"/>
                <a:ea typeface="굴림"/>
              </a:rPr>
              <a:t>◦</a:t>
            </a:r>
            <a:r>
              <a:rPr lang="en-US" altLang="ko-KR" b="1">
                <a:latin typeface="+mn-ea"/>
                <a:ea typeface="굴림"/>
              </a:rPr>
              <a:t> </a:t>
            </a:r>
            <a:r>
              <a:rPr lang="ko-KR" altLang="en-US" b="1">
                <a:solidFill>
                  <a:srgbClr val="c00000"/>
                </a:solidFill>
                <a:latin typeface="+mn-ea"/>
                <a:ea typeface="굴림"/>
              </a:rPr>
              <a:t>사회화 </a:t>
            </a:r>
            <a:r>
              <a:rPr lang="ko-KR" altLang="en-US" b="1">
                <a:solidFill>
                  <a:schemeClr val="tx1"/>
                </a:solidFill>
                <a:latin typeface="+mn-ea"/>
                <a:ea typeface="굴림"/>
              </a:rPr>
              <a:t>(사회단위 조직들간의 관계와                 </a:t>
            </a:r>
            <a:endParaRPr lang="ko-KR" altLang="en-US" b="1">
              <a:solidFill>
                <a:schemeClr val="tx1"/>
              </a:solidFill>
              <a:latin typeface="+mn-ea"/>
              <a:ea typeface="굴림"/>
            </a:endParaRPr>
          </a:p>
          <a:p>
            <a:pPr>
              <a:lnSpc>
                <a:spcPct val="150000"/>
              </a:lnSpc>
              <a:defRPr lang="ko-KR" altLang="en-US"/>
            </a:pPr>
            <a:r>
              <a:rPr lang="ko-KR" altLang="en-US" b="1">
                <a:solidFill>
                  <a:schemeClr val="tx1"/>
                </a:solidFill>
                <a:latin typeface="+mn-ea"/>
                <a:ea typeface="굴림"/>
              </a:rPr>
              <a:t>                                                              관련된 기능)</a:t>
            </a:r>
            <a:endParaRPr lang="ko-KR" altLang="en-US" b="1">
              <a:solidFill>
                <a:schemeClr val="tx1"/>
              </a:solidFill>
              <a:latin typeface="+mn-ea"/>
              <a:ea typeface="굴림"/>
            </a:endParaRPr>
          </a:p>
          <a:p>
            <a:pPr>
              <a:lnSpc>
                <a:spcPct val="150000"/>
              </a:lnSpc>
              <a:defRPr lang="ko-KR" altLang="en-US"/>
            </a:pPr>
            <a:r>
              <a:rPr lang="ko-KR" altLang="ko-KR" b="1">
                <a:latin typeface="+mn-ea"/>
                <a:ea typeface="굴림"/>
              </a:rPr>
              <a:t>◦</a:t>
            </a:r>
            <a:r>
              <a:rPr lang="en-US" altLang="ko-KR" b="1">
                <a:latin typeface="+mn-ea"/>
                <a:ea typeface="굴림"/>
              </a:rPr>
              <a:t> </a:t>
            </a:r>
            <a:r>
              <a:rPr lang="ko-KR" altLang="en-US" b="1">
                <a:latin typeface="+mn-ea"/>
                <a:ea typeface="굴림"/>
              </a:rPr>
              <a:t>사회통제</a:t>
            </a:r>
            <a:r>
              <a:rPr lang="en-US" altLang="ko-KR" b="1">
                <a:latin typeface="+mn-ea"/>
                <a:ea typeface="굴림"/>
              </a:rPr>
              <a:t>			</a:t>
            </a:r>
            <a:r>
              <a:rPr lang="ko-KR" altLang="ko-KR" b="1">
                <a:latin typeface="+mn-ea"/>
                <a:ea typeface="굴림"/>
              </a:rPr>
              <a:t>◦</a:t>
            </a:r>
            <a:r>
              <a:rPr lang="en-US" altLang="ko-KR" b="1">
                <a:latin typeface="+mn-ea"/>
                <a:ea typeface="굴림"/>
              </a:rPr>
              <a:t> </a:t>
            </a:r>
            <a:r>
              <a:rPr lang="ko-KR" altLang="en-US" b="1">
                <a:solidFill>
                  <a:srgbClr val="c00000"/>
                </a:solidFill>
                <a:latin typeface="+mn-ea"/>
                <a:ea typeface="굴림"/>
              </a:rPr>
              <a:t>사회통합</a:t>
            </a:r>
            <a:endParaRPr lang="ko-KR" altLang="en-US" b="1">
              <a:solidFill>
                <a:srgbClr val="c00000"/>
              </a:solidFill>
              <a:latin typeface="+mn-ea"/>
              <a:ea typeface="굴림"/>
            </a:endParaRPr>
          </a:p>
          <a:p>
            <a:pPr>
              <a:lnSpc>
                <a:spcPct val="150000"/>
              </a:lnSpc>
              <a:defRPr lang="ko-KR" altLang="en-US"/>
            </a:pPr>
            <a:r>
              <a:rPr lang="ko-KR" altLang="ko-KR" b="1">
                <a:latin typeface="+mn-ea"/>
                <a:ea typeface="굴림"/>
              </a:rPr>
              <a:t>◦</a:t>
            </a:r>
            <a:r>
              <a:rPr lang="en-US" altLang="ko-KR" b="1">
                <a:latin typeface="+mn-ea"/>
                <a:ea typeface="굴림"/>
              </a:rPr>
              <a:t> </a:t>
            </a:r>
            <a:r>
              <a:rPr lang="ko-KR" altLang="en-US" b="1">
                <a:solidFill>
                  <a:srgbClr val="c00000"/>
                </a:solidFill>
                <a:latin typeface="+mn-ea"/>
                <a:ea typeface="굴림"/>
              </a:rPr>
              <a:t>상부상조</a:t>
            </a:r>
            <a:endParaRPr lang="ko-KR" altLang="en-US" b="1">
              <a:solidFill>
                <a:srgbClr val="c00000"/>
              </a:solidFill>
              <a:latin typeface="+mn-ea"/>
              <a:ea typeface="굴림"/>
            </a:endParaRPr>
          </a:p>
          <a:p>
            <a:pPr>
              <a:lnSpc>
                <a:spcPct val="150000"/>
              </a:lnSpc>
              <a:defRPr lang="ko-KR" altLang="en-US"/>
            </a:pPr>
            <a:r>
              <a:rPr lang="ko-KR" altLang="en-US">
                <a:solidFill>
                  <a:srgbClr val="0000ff"/>
                </a:solidFill>
                <a:latin typeface="+mn-ea"/>
                <a:ea typeface="굴림"/>
              </a:rPr>
              <a:t>※福祉領域에서의 統合 : 특정 개인이나 집단이 혜택에서 배제되지 않는 것</a:t>
            </a:r>
            <a:endParaRPr lang="ko-KR" altLang="en-US">
              <a:solidFill>
                <a:srgbClr val="0000ff"/>
              </a:solidFill>
              <a:latin typeface="+mn-ea"/>
              <a:ea typeface="굴림"/>
            </a:endParaRPr>
          </a:p>
        </p:txBody>
      </p:sp>
      <p:sp>
        <p:nvSpPr>
          <p:cNvPr id="9" name="TextBox 8"/>
          <p:cNvSpPr txBox="1"/>
          <p:nvPr/>
        </p:nvSpPr>
        <p:spPr>
          <a:xfrm>
            <a:off x="899592" y="3982395"/>
            <a:ext cx="2497023" cy="418713"/>
          </a:xfrm>
          <a:prstGeom prst="rect">
            <a:avLst/>
          </a:prstGeom>
          <a:noFill/>
        </p:spPr>
        <p:txBody>
          <a:bodyPr wrap="none">
            <a:spAutoFit/>
          </a:bodyPr>
          <a:lstStyle/>
          <a:p>
            <a:pPr lvl="0">
              <a:defRPr lang="ko-KR" altLang="en-US"/>
            </a:pPr>
            <a:r>
              <a:rPr lang="en-US" altLang="ko-KR" sz="2200" b="1">
                <a:latin typeface="HY둥근고딕B"/>
                <a:ea typeface="HY둥근고딕B"/>
              </a:rPr>
              <a:t>2) </a:t>
            </a:r>
            <a:r>
              <a:rPr lang="ko-KR" altLang="en-US" sz="2200" b="1">
                <a:latin typeface="HY둥근고딕B"/>
                <a:ea typeface="HY둥근고딕B"/>
              </a:rPr>
              <a:t>지역사회의 기능</a:t>
            </a:r>
            <a:endParaRPr lang="ko-KR" altLang="en-US" sz="2200" b="1">
              <a:latin typeface="HY둥근고딕B"/>
              <a:ea typeface="HY둥근고딕B"/>
            </a:endParaRPr>
          </a:p>
        </p:txBody>
      </p:sp>
      <p:grpSp>
        <p:nvGrpSpPr>
          <p:cNvPr id="17" name="그룹 16"/>
          <p:cNvGrpSpPr/>
          <p:nvPr/>
        </p:nvGrpSpPr>
        <p:grpSpPr>
          <a:xfrm rot="0">
            <a:off x="5796136" y="5110991"/>
            <a:ext cx="3096344" cy="910297"/>
            <a:chOff x="5796136" y="4941168"/>
            <a:chExt cx="3096344" cy="910297"/>
          </a:xfrm>
        </p:grpSpPr>
        <p:sp>
          <p:nvSpPr>
            <p:cNvPr id="11" name="직사각형 10"/>
            <p:cNvSpPr/>
            <p:nvPr/>
          </p:nvSpPr>
          <p:spPr>
            <a:xfrm>
              <a:off x="6084168" y="4941168"/>
              <a:ext cx="2808312" cy="910297"/>
            </a:xfrm>
            <a:prstGeom prst="rect">
              <a:avLst/>
            </a:prstGeom>
          </p:spPr>
          <p:txBody>
            <a:bodyPr wrap="square">
              <a:spAutoFit/>
            </a:bodyPr>
            <a:lstStyle/>
            <a:p>
              <a:pPr>
                <a:lnSpc>
                  <a:spcPct val="150000"/>
                </a:lnSpc>
                <a:defRPr lang="ko-KR" altLang="en-US"/>
              </a:pPr>
              <a:r>
                <a:rPr lang="ko-KR" altLang="en-US" b="1">
                  <a:solidFill>
                    <a:srgbClr val="c00000"/>
                  </a:solidFill>
                  <a:latin typeface="+mn-ea"/>
                </a:rPr>
                <a:t>결속력과 사기</a:t>
              </a:r>
              <a:endParaRPr lang="ko-KR" altLang="en-US" b="1">
                <a:solidFill>
                  <a:srgbClr val="c00000"/>
                </a:solidFill>
                <a:latin typeface="+mn-ea"/>
              </a:endParaRPr>
            </a:p>
            <a:p>
              <a:pPr>
                <a:lnSpc>
                  <a:spcPct val="150000"/>
                </a:lnSpc>
                <a:defRPr lang="ko-KR" altLang="en-US"/>
              </a:pPr>
              <a:r>
                <a:rPr lang="ko-KR" altLang="en-US" b="1">
                  <a:solidFill>
                    <a:srgbClr val="c00000"/>
                  </a:solidFill>
                  <a:latin typeface="+mn-ea"/>
                </a:rPr>
                <a:t>사회참여</a:t>
              </a:r>
              <a:endParaRPr lang="ko-KR" altLang="en-US" b="1">
                <a:solidFill>
                  <a:srgbClr val="c00000"/>
                </a:solidFill>
                <a:latin typeface="+mn-ea"/>
              </a:endParaRPr>
            </a:p>
          </p:txBody>
        </p:sp>
        <p:cxnSp>
          <p:nvCxnSpPr>
            <p:cNvPr id="13" name="직선 연결선 12"/>
            <p:cNvCxnSpPr/>
            <p:nvPr/>
          </p:nvCxnSpPr>
          <p:spPr>
            <a:xfrm>
              <a:off x="5796136" y="5319459"/>
              <a:ext cx="2880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940152" y="5697252"/>
              <a:ext cx="1249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944915" y="5324222"/>
              <a:ext cx="0" cy="3600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2"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971600" y="879190"/>
            <a:ext cx="7848872" cy="2195480"/>
          </a:xfrm>
          <a:prstGeom prst="rect">
            <a:avLst/>
          </a:prstGeom>
        </p:spPr>
        <p:txBody>
          <a:bodyPr wrap="square">
            <a:spAutoFit/>
          </a:bodyPr>
          <a:lstStyle/>
          <a:p>
            <a:pPr>
              <a:lnSpc>
                <a:spcPct val="150000"/>
              </a:lnSpc>
              <a:defRPr lang="ko-KR" altLang="en-US"/>
            </a:pPr>
            <a:r>
              <a:rPr lang="en-US" altLang="ko-KR" sz="2000" b="1">
                <a:solidFill>
                  <a:srgbClr val="c00000"/>
                </a:solidFill>
                <a:latin typeface="+mj-ea"/>
                <a:ea typeface="+mj-ea"/>
              </a:rPr>
              <a:t>&lt;</a:t>
            </a:r>
            <a:r>
              <a:rPr lang="ko-KR" altLang="en-US" sz="2000" b="1">
                <a:solidFill>
                  <a:srgbClr val="c00000"/>
                </a:solidFill>
                <a:latin typeface="+mj-ea"/>
                <a:ea typeface="+mj-ea"/>
              </a:rPr>
              <a:t>지역사회복지</a:t>
            </a:r>
            <a:r>
              <a:rPr lang="en-US" altLang="ko-KR" sz="2000" b="1">
                <a:solidFill>
                  <a:srgbClr val="c00000"/>
                </a:solidFill>
                <a:latin typeface="+mj-ea"/>
                <a:ea typeface="+mj-ea"/>
              </a:rPr>
              <a:t>&gt;</a:t>
            </a:r>
            <a:endParaRPr lang="en-US" altLang="ko-KR" sz="2000" b="1">
              <a:solidFill>
                <a:srgbClr val="c00000"/>
              </a:solidFill>
              <a:latin typeface="+mj-ea"/>
              <a:ea typeface="+mj-ea"/>
            </a:endParaRPr>
          </a:p>
          <a:p>
            <a:pPr>
              <a:lnSpc>
                <a:spcPct val="150000"/>
              </a:lnSpc>
              <a:defRPr lang="ko-KR" altLang="en-US"/>
            </a:pPr>
            <a:r>
              <a:rPr lang="en-US" altLang="ko-KR" b="1">
                <a:latin typeface="+mj-ea"/>
                <a:ea typeface="+mj-ea"/>
              </a:rPr>
              <a:t>- </a:t>
            </a:r>
            <a:r>
              <a:rPr lang="ko-KR" altLang="en-US" b="1">
                <a:latin typeface="+mj-ea"/>
                <a:ea typeface="+mj-ea"/>
              </a:rPr>
              <a:t>지역 차원의 사회복지</a:t>
            </a:r>
            <a:r>
              <a:rPr lang="en-US" altLang="ko-KR" b="1">
                <a:latin typeface="+mj-ea"/>
                <a:ea typeface="+mj-ea"/>
              </a:rPr>
              <a:t>: </a:t>
            </a:r>
            <a:r>
              <a:rPr lang="ko-KR" altLang="en-US" b="1">
                <a:latin typeface="+mj-ea"/>
                <a:ea typeface="+mj-ea"/>
              </a:rPr>
              <a:t>지역주민의 복지를 도모하고</a:t>
            </a:r>
            <a:r>
              <a:rPr lang="en-US" altLang="ko-KR" b="1">
                <a:latin typeface="+mj-ea"/>
                <a:ea typeface="+mj-ea"/>
              </a:rPr>
              <a:t>,</a:t>
            </a:r>
            <a:r>
              <a:rPr lang="ko-KR" altLang="en-US" b="1">
                <a:latin typeface="+mj-ea"/>
                <a:ea typeface="+mj-ea"/>
              </a:rPr>
              <a:t> 생활 향상을 목적으로 하는 사회적 시책과 활동</a:t>
            </a:r>
            <a:endParaRPr lang="ko-KR" altLang="en-US" b="1">
              <a:latin typeface="+mj-ea"/>
              <a:ea typeface="+mj-ea"/>
            </a:endParaRPr>
          </a:p>
          <a:p>
            <a:pPr>
              <a:lnSpc>
                <a:spcPct val="150000"/>
              </a:lnSpc>
              <a:defRPr lang="ko-KR" altLang="en-US"/>
            </a:pPr>
            <a:r>
              <a:rPr lang="en-US" altLang="ko-KR" b="1">
                <a:latin typeface="+mj-ea"/>
                <a:ea typeface="+mj-ea"/>
              </a:rPr>
              <a:t>- </a:t>
            </a:r>
            <a:r>
              <a:rPr lang="ko-KR" altLang="en-US" b="1">
                <a:solidFill>
                  <a:srgbClr val="0070c0"/>
                </a:solidFill>
                <a:latin typeface="+mj-ea"/>
                <a:ea typeface="+mj-ea"/>
              </a:rPr>
              <a:t>일정한 지역사회 내에서 주민의 생활문제를 사회복지사와 주민이 함께 공식적</a:t>
            </a:r>
            <a:r>
              <a:rPr lang="en-US" altLang="ko-KR" b="1">
                <a:solidFill>
                  <a:srgbClr val="0070c0"/>
                </a:solidFill>
                <a:latin typeface="+mj-ea"/>
                <a:ea typeface="+mj-ea"/>
              </a:rPr>
              <a:t>·</a:t>
            </a:r>
            <a:r>
              <a:rPr lang="ko-KR" altLang="en-US" b="1">
                <a:solidFill>
                  <a:srgbClr val="0070c0"/>
                </a:solidFill>
                <a:latin typeface="+mj-ea"/>
                <a:ea typeface="+mj-ea"/>
              </a:rPr>
              <a:t>비공식적 자원을 활용</a:t>
            </a:r>
            <a:r>
              <a:rPr lang="en-US" altLang="ko-KR" b="1">
                <a:solidFill>
                  <a:srgbClr val="0070c0"/>
                </a:solidFill>
                <a:latin typeface="+mj-ea"/>
                <a:ea typeface="+mj-ea"/>
              </a:rPr>
              <a:t>·</a:t>
            </a:r>
            <a:r>
              <a:rPr lang="ko-KR" altLang="en-US" b="1">
                <a:solidFill>
                  <a:srgbClr val="0070c0"/>
                </a:solidFill>
                <a:latin typeface="+mj-ea"/>
                <a:ea typeface="+mj-ea"/>
              </a:rPr>
              <a:t>개발하여 해결하거나 예방하는 다양한 노력들</a:t>
            </a:r>
            <a:endParaRPr lang="en-US" altLang="ko-KR" b="1">
              <a:solidFill>
                <a:srgbClr val="0070c0"/>
              </a:solidFill>
              <a:latin typeface="+mj-ea"/>
              <a:ea typeface="+mj-ea"/>
            </a:endParaRPr>
          </a:p>
        </p:txBody>
      </p:sp>
      <p:sp>
        <p:nvSpPr>
          <p:cNvPr id="4" name="TextBox 3"/>
          <p:cNvSpPr txBox="1"/>
          <p:nvPr/>
        </p:nvSpPr>
        <p:spPr>
          <a:xfrm>
            <a:off x="755576" y="463972"/>
            <a:ext cx="3031564" cy="419948"/>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지역사회복지의 의미</a:t>
            </a:r>
            <a:endParaRPr lang="ko-KR" altLang="en-US" sz="2200" b="1">
              <a:latin typeface="HY둥근고딕B"/>
              <a:ea typeface="HY둥근고딕B"/>
            </a:endParaRPr>
          </a:p>
        </p:txBody>
      </p:sp>
      <p:sp>
        <p:nvSpPr>
          <p:cNvPr id="5" name="직사각형 4"/>
          <p:cNvSpPr/>
          <p:nvPr/>
        </p:nvSpPr>
        <p:spPr>
          <a:xfrm>
            <a:off x="1043603" y="3678994"/>
            <a:ext cx="7560844" cy="2557976"/>
          </a:xfrm>
          <a:prstGeom prst="rect">
            <a:avLst/>
          </a:prstGeom>
        </p:spPr>
        <p:txBody>
          <a:bodyPr wrap="square">
            <a:spAutoFit/>
          </a:bodyPr>
          <a:lstStyle/>
          <a:p>
            <a:pPr>
              <a:lnSpc>
                <a:spcPct val="150000"/>
              </a:lnSpc>
              <a:defRPr lang="ko-KR" altLang="en-US"/>
            </a:pPr>
            <a:r>
              <a:rPr lang="en-US" altLang="ko-KR" b="1">
                <a:latin typeface="+mj-ea"/>
                <a:ea typeface="+mj-ea"/>
              </a:rPr>
              <a:t>(1) </a:t>
            </a:r>
            <a:r>
              <a:rPr lang="ko-KR" altLang="en-US" b="1">
                <a:solidFill>
                  <a:srgbClr val="0000ff"/>
                </a:solidFill>
                <a:latin typeface="+mj-ea"/>
                <a:ea typeface="+mj-ea"/>
              </a:rPr>
              <a:t>정상화</a:t>
            </a:r>
            <a:r>
              <a:rPr lang="en-US" altLang="ko-KR" b="1">
                <a:latin typeface="+mj-ea"/>
                <a:ea typeface="+mj-ea"/>
              </a:rPr>
              <a:t>(</a:t>
            </a:r>
            <a:r>
              <a:rPr lang="ko-KR" altLang="en-US" b="1">
                <a:latin typeface="+mj-ea"/>
                <a:ea typeface="+mj-ea"/>
              </a:rPr>
              <a:t>지역사회복지의 이념적 기반</a:t>
            </a:r>
            <a:r>
              <a:rPr lang="en-US" altLang="ko-KR" b="1">
                <a:latin typeface="+mj-ea"/>
                <a:ea typeface="+mj-ea"/>
              </a:rPr>
              <a:t>)</a:t>
            </a:r>
            <a:endParaRPr lang="en-US" altLang="ko-KR" b="1">
              <a:latin typeface="+mj-ea"/>
              <a:ea typeface="+mj-ea"/>
            </a:endParaRPr>
          </a:p>
          <a:p>
            <a:pPr>
              <a:lnSpc>
                <a:spcPct val="150000"/>
              </a:lnSpc>
              <a:defRPr lang="ko-KR" altLang="en-US"/>
            </a:pPr>
            <a:r>
              <a:rPr lang="en-US" altLang="ko-KR" b="1">
                <a:latin typeface="+mj-ea"/>
                <a:ea typeface="+mj-ea"/>
              </a:rPr>
              <a:t>(2) </a:t>
            </a:r>
            <a:r>
              <a:rPr lang="ko-KR" altLang="en-US" b="1">
                <a:solidFill>
                  <a:srgbClr val="0000ff"/>
                </a:solidFill>
                <a:latin typeface="+mj-ea"/>
                <a:ea typeface="+mj-ea"/>
              </a:rPr>
              <a:t>주민참가</a:t>
            </a:r>
            <a:r>
              <a:rPr lang="en-US" altLang="ko-KR" b="1">
                <a:latin typeface="+mj-ea"/>
                <a:ea typeface="+mj-ea"/>
              </a:rPr>
              <a:t>(</a:t>
            </a:r>
            <a:r>
              <a:rPr lang="ko-KR" altLang="en-US" b="1">
                <a:latin typeface="+mj-ea"/>
                <a:ea typeface="+mj-ea"/>
              </a:rPr>
              <a:t>주민의 주체적 참가</a:t>
            </a:r>
            <a:r>
              <a:rPr lang="en-US" altLang="ko-KR" b="1">
                <a:latin typeface="+mj-ea"/>
                <a:ea typeface="+mj-ea"/>
              </a:rPr>
              <a:t>, </a:t>
            </a:r>
            <a:r>
              <a:rPr lang="ko-KR" altLang="en-US" b="1">
                <a:latin typeface="+mj-ea"/>
                <a:ea typeface="+mj-ea"/>
              </a:rPr>
              <a:t>욕구파악</a:t>
            </a:r>
            <a:r>
              <a:rPr lang="en-US" altLang="ko-KR" b="1">
                <a:latin typeface="+mj-ea"/>
                <a:ea typeface="+mj-ea"/>
              </a:rPr>
              <a:t>, </a:t>
            </a:r>
            <a:r>
              <a:rPr lang="ko-KR" altLang="en-US" b="1">
                <a:latin typeface="+mj-ea"/>
                <a:ea typeface="+mj-ea"/>
              </a:rPr>
              <a:t>주민이 지역사회의 주인공</a:t>
            </a:r>
            <a:r>
              <a:rPr lang="en-US" altLang="ko-KR" b="1">
                <a:latin typeface="+mj-ea"/>
                <a:ea typeface="+mj-ea"/>
              </a:rPr>
              <a:t>)</a:t>
            </a:r>
            <a:endParaRPr lang="en-US" altLang="ko-KR" b="1">
              <a:latin typeface="+mj-ea"/>
              <a:ea typeface="+mj-ea"/>
            </a:endParaRPr>
          </a:p>
          <a:p>
            <a:pPr>
              <a:lnSpc>
                <a:spcPct val="150000"/>
              </a:lnSpc>
              <a:defRPr lang="ko-KR" altLang="en-US"/>
            </a:pPr>
            <a:r>
              <a:rPr lang="en-US" altLang="ko-KR" b="1">
                <a:latin typeface="+mj-ea"/>
                <a:ea typeface="+mj-ea"/>
              </a:rPr>
              <a:t>- </a:t>
            </a:r>
            <a:r>
              <a:rPr lang="ko-KR" altLang="en-US" b="1">
                <a:latin typeface="+mj-ea"/>
                <a:ea typeface="+mj-ea"/>
              </a:rPr>
              <a:t>지역사회복지에 있어서 주민참가는 하나의 목표</a:t>
            </a:r>
            <a:r>
              <a:rPr lang="en-US" altLang="ko-KR" b="1">
                <a:latin typeface="+mj-ea"/>
                <a:ea typeface="+mj-ea"/>
              </a:rPr>
              <a:t>, </a:t>
            </a:r>
            <a:r>
              <a:rPr lang="ko-KR" altLang="en-US" b="1">
                <a:latin typeface="+mj-ea"/>
                <a:ea typeface="+mj-ea"/>
              </a:rPr>
              <a:t>과제</a:t>
            </a:r>
            <a:r>
              <a:rPr lang="en-US" altLang="ko-KR" b="1">
                <a:latin typeface="+mj-ea"/>
                <a:ea typeface="+mj-ea"/>
              </a:rPr>
              <a:t>, </a:t>
            </a:r>
            <a:r>
              <a:rPr lang="ko-KR" altLang="en-US" b="1">
                <a:latin typeface="+mj-ea"/>
                <a:ea typeface="+mj-ea"/>
              </a:rPr>
              <a:t>주민협력을 얻어내는 핵심적인 수단</a:t>
            </a:r>
            <a:endParaRPr lang="ko-KR" altLang="en-US" b="1">
              <a:latin typeface="+mj-ea"/>
              <a:ea typeface="+mj-ea"/>
            </a:endParaRPr>
          </a:p>
          <a:p>
            <a:pPr>
              <a:lnSpc>
                <a:spcPct val="150000"/>
              </a:lnSpc>
              <a:defRPr lang="ko-KR" altLang="en-US"/>
            </a:pPr>
            <a:r>
              <a:rPr lang="en-US" altLang="ko-KR" b="1">
                <a:latin typeface="+mj-ea"/>
                <a:ea typeface="+mj-ea"/>
              </a:rPr>
              <a:t>(3) </a:t>
            </a:r>
            <a:r>
              <a:rPr lang="ko-KR" altLang="en-US" b="1">
                <a:solidFill>
                  <a:srgbClr val="0000ff"/>
                </a:solidFill>
                <a:latin typeface="+mj-ea"/>
                <a:ea typeface="+mj-ea"/>
              </a:rPr>
              <a:t>네트워크</a:t>
            </a:r>
            <a:r>
              <a:rPr lang="en-US" altLang="ko-KR" b="1">
                <a:latin typeface="+mj-ea"/>
                <a:ea typeface="+mj-ea"/>
              </a:rPr>
              <a:t>(</a:t>
            </a:r>
            <a:r>
              <a:rPr lang="ko-KR" altLang="en-US" b="1">
                <a:latin typeface="+mj-ea"/>
                <a:ea typeface="+mj-ea"/>
              </a:rPr>
              <a:t>인간관계의 조직화</a:t>
            </a:r>
            <a:r>
              <a:rPr lang="en-US" altLang="ko-KR" b="1">
                <a:latin typeface="+mj-ea"/>
                <a:ea typeface="+mj-ea"/>
              </a:rPr>
              <a:t>, </a:t>
            </a:r>
            <a:r>
              <a:rPr lang="ko-KR" altLang="en-US" b="1">
                <a:latin typeface="+mj-ea"/>
                <a:ea typeface="+mj-ea"/>
              </a:rPr>
              <a:t>기관 및 제도</a:t>
            </a:r>
            <a:r>
              <a:rPr lang="en-US" altLang="ko-KR" b="1">
                <a:latin typeface="+mj-ea"/>
                <a:ea typeface="+mj-ea"/>
              </a:rPr>
              <a:t>, </a:t>
            </a:r>
            <a:r>
              <a:rPr lang="ko-KR" altLang="en-US" b="1">
                <a:latin typeface="+mj-ea"/>
                <a:ea typeface="+mj-ea"/>
              </a:rPr>
              <a:t>프로그램의 연계</a:t>
            </a:r>
            <a:r>
              <a:rPr lang="en-US" altLang="ko-KR" b="1">
                <a:latin typeface="+mj-ea"/>
                <a:ea typeface="+mj-ea"/>
              </a:rPr>
              <a:t> </a:t>
            </a:r>
            <a:r>
              <a:rPr lang="ko-KR" altLang="en-US" b="1">
                <a:latin typeface="+mj-ea"/>
                <a:ea typeface="+mj-ea"/>
              </a:rPr>
              <a:t>등을 포함한 포괄적인 원리</a:t>
            </a:r>
            <a:r>
              <a:rPr lang="en-US" altLang="ko-KR" b="1">
                <a:latin typeface="+mj-ea"/>
                <a:ea typeface="+mj-ea"/>
              </a:rPr>
              <a:t>)</a:t>
            </a:r>
            <a:endParaRPr lang="ko-KR" altLang="en-US" b="1">
              <a:latin typeface="+mj-ea"/>
              <a:ea typeface="+mj-ea"/>
            </a:endParaRPr>
          </a:p>
        </p:txBody>
      </p:sp>
      <p:sp>
        <p:nvSpPr>
          <p:cNvPr id="6" name="TextBox 5"/>
          <p:cNvSpPr txBox="1"/>
          <p:nvPr/>
        </p:nvSpPr>
        <p:spPr>
          <a:xfrm>
            <a:off x="827584" y="3145614"/>
            <a:ext cx="3035756" cy="430887"/>
          </a:xfrm>
          <a:prstGeom prst="rect">
            <a:avLst/>
          </a:prstGeom>
          <a:noFill/>
        </p:spPr>
        <p:txBody>
          <a:bodyPr wrap="none">
            <a:spAutoFit/>
          </a:bodyPr>
          <a:lstStyle/>
          <a:p>
            <a:pPr lvl="0">
              <a:defRPr lang="ko-KR" altLang="en-US"/>
            </a:pPr>
            <a:r>
              <a:rPr lang="en-US" altLang="ko-KR" sz="2200" b="1">
                <a:latin typeface="HY둥근고딕B"/>
                <a:ea typeface="HY둥근고딕B"/>
              </a:rPr>
              <a:t>4) </a:t>
            </a:r>
            <a:r>
              <a:rPr lang="ko-KR" altLang="en-US" sz="2200" b="1">
                <a:latin typeface="HY둥근고딕B"/>
                <a:ea typeface="HY둥근고딕B"/>
              </a:rPr>
              <a:t>지역사회복지의 원리</a:t>
            </a:r>
            <a:endParaRPr lang="ko-KR" altLang="en-US" sz="2200" b="1">
              <a:latin typeface="HY둥근고딕B"/>
              <a:ea typeface="HY둥근고딕B"/>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7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971595" y="1052735"/>
            <a:ext cx="7560844" cy="3793585"/>
          </a:xfrm>
          <a:prstGeom prst="rect">
            <a:avLst/>
          </a:prstGeom>
        </p:spPr>
        <p:txBody>
          <a:bodyPr vert="horz" wrap="square" lIns="91438" tIns="45718" rIns="91438" bIns="45718" anchor="t">
            <a:spAutoFit/>
          </a:bodyPr>
          <a:lstStyle/>
          <a:p>
            <a:pPr>
              <a:lnSpc>
                <a:spcPct val="150000"/>
              </a:lnSpc>
              <a:defRPr lang="ko-KR" altLang="en-US"/>
            </a:pPr>
            <a:r>
              <a:rPr lang="en-US" altLang="ko-KR" b="1">
                <a:latin typeface="+mj-ea"/>
                <a:ea typeface="+mj-ea"/>
              </a:rPr>
              <a:t>(1) </a:t>
            </a:r>
            <a:r>
              <a:rPr lang="ko-KR" altLang="en-US" b="1">
                <a:latin typeface="+mj-ea"/>
                <a:ea typeface="+mj-ea"/>
              </a:rPr>
              <a:t>재가복지 서비스(</a:t>
            </a:r>
            <a:r>
              <a:rPr lang="ko-KR" altLang="en-US" b="1">
                <a:solidFill>
                  <a:srgbClr val="0000ff"/>
                </a:solidFill>
                <a:latin typeface="+mj-ea"/>
                <a:ea typeface="+mj-ea"/>
              </a:rPr>
              <a:t>방문서비스 ･ 통원서비스</a:t>
            </a:r>
            <a:r>
              <a:rPr lang="ko-KR" altLang="en-US" b="1">
                <a:latin typeface="+mj-ea"/>
                <a:ea typeface="+mj-ea"/>
              </a:rPr>
              <a:t>)</a:t>
            </a:r>
            <a:endParaRPr lang="ko-KR" altLang="en-US" b="1">
              <a:latin typeface="+mj-ea"/>
              <a:ea typeface="+mj-ea"/>
            </a:endParaRPr>
          </a:p>
          <a:p>
            <a:pPr>
              <a:lnSpc>
                <a:spcPct val="150000"/>
              </a:lnSpc>
              <a:defRPr lang="ko-KR" altLang="en-US"/>
            </a:pPr>
            <a:r>
              <a:rPr lang="en-US" altLang="ko-KR" b="1">
                <a:latin typeface="+mj-ea"/>
                <a:ea typeface="+mj-ea"/>
              </a:rPr>
              <a:t>(2) </a:t>
            </a:r>
            <a:r>
              <a:rPr lang="ko-KR" altLang="en-US" b="1">
                <a:latin typeface="+mj-ea"/>
                <a:ea typeface="+mj-ea"/>
              </a:rPr>
              <a:t>복지교육</a:t>
            </a:r>
            <a:r>
              <a:rPr lang="en-US" altLang="ko-KR" b="1">
                <a:latin typeface="+mj-ea"/>
                <a:ea typeface="+mj-ea"/>
              </a:rPr>
              <a:t>·</a:t>
            </a:r>
            <a:r>
              <a:rPr lang="ko-KR" altLang="en-US" b="1">
                <a:solidFill>
                  <a:schemeClr val="tx1"/>
                </a:solidFill>
                <a:latin typeface="+mj-ea"/>
                <a:ea typeface="+mj-ea"/>
              </a:rPr>
              <a:t>자원봉사</a:t>
            </a:r>
            <a:endParaRPr lang="ko-KR" altLang="en-US" b="1">
              <a:solidFill>
                <a:schemeClr val="tx1"/>
              </a:solidFill>
              <a:latin typeface="+mj-ea"/>
              <a:ea typeface="+mj-ea"/>
            </a:endParaRPr>
          </a:p>
          <a:p>
            <a:pPr>
              <a:lnSpc>
                <a:spcPct val="150000"/>
              </a:lnSpc>
              <a:defRPr lang="ko-KR" altLang="en-US"/>
            </a:pPr>
            <a:r>
              <a:rPr lang="en-US" altLang="ko-KR" b="1">
                <a:latin typeface="+mj-ea"/>
                <a:ea typeface="+mj-ea"/>
              </a:rPr>
              <a:t>(3) </a:t>
            </a:r>
            <a:r>
              <a:rPr lang="ko-KR" altLang="en-US" b="1">
                <a:solidFill>
                  <a:schemeClr val="tx1"/>
                </a:solidFill>
                <a:latin typeface="+mj-ea"/>
                <a:ea typeface="+mj-ea"/>
              </a:rPr>
              <a:t>지역사회조직화 활동</a:t>
            </a:r>
            <a:r>
              <a:rPr lang="ko-KR" altLang="en-US" b="1">
                <a:solidFill>
                  <a:srgbClr val="0070c0"/>
                </a:solidFill>
                <a:latin typeface="+mj-ea"/>
                <a:ea typeface="+mj-ea"/>
              </a:rPr>
              <a:t> </a:t>
            </a:r>
            <a:r>
              <a:rPr lang="ko-KR" altLang="en-US" b="1">
                <a:solidFill>
                  <a:schemeClr val="tx1"/>
                </a:solidFill>
                <a:latin typeface="+mj-ea"/>
                <a:ea typeface="+mj-ea"/>
              </a:rPr>
              <a:t>(</a:t>
            </a:r>
            <a:r>
              <a:rPr lang="ko-KR" altLang="en-US" b="1">
                <a:solidFill>
                  <a:srgbClr val="0000ff"/>
                </a:solidFill>
                <a:latin typeface="+mj-ea"/>
                <a:ea typeface="+mj-ea"/>
              </a:rPr>
              <a:t>지역조직화 활동 ･ 복지조직화 활동</a:t>
            </a:r>
            <a:r>
              <a:rPr lang="ko-KR" altLang="en-US" b="1">
                <a:solidFill>
                  <a:schemeClr val="tx1"/>
                </a:solidFill>
                <a:latin typeface="+mj-ea"/>
                <a:ea typeface="+mj-ea"/>
              </a:rPr>
              <a:t>)</a:t>
            </a:r>
            <a:endParaRPr lang="ko-KR" altLang="en-US" b="1">
              <a:solidFill>
                <a:schemeClr val="tx1"/>
              </a:solidFill>
              <a:latin typeface="+mj-ea"/>
              <a:ea typeface="+mj-ea"/>
            </a:endParaRPr>
          </a:p>
          <a:p>
            <a:pPr>
              <a:lnSpc>
                <a:spcPct val="150000"/>
              </a:lnSpc>
              <a:defRPr lang="ko-KR" altLang="en-US"/>
            </a:pPr>
            <a:r>
              <a:rPr lang="en-US" altLang="ko-KR" b="1">
                <a:latin typeface="+mj-ea"/>
                <a:ea typeface="+mj-ea"/>
              </a:rPr>
              <a:t>(4) </a:t>
            </a:r>
            <a:r>
              <a:rPr lang="ko-KR" altLang="en-US" b="1">
                <a:latin typeface="+mj-ea"/>
                <a:ea typeface="+mj-ea"/>
              </a:rPr>
              <a:t>예방적 복지 증진 서비스</a:t>
            </a:r>
            <a:endParaRPr lang="ko-KR" altLang="en-US" b="1">
              <a:latin typeface="+mj-ea"/>
              <a:ea typeface="+mj-ea"/>
            </a:endParaRPr>
          </a:p>
          <a:p>
            <a:pPr>
              <a:lnSpc>
                <a:spcPct val="150000"/>
              </a:lnSpc>
              <a:defRPr lang="ko-KR" altLang="en-US"/>
            </a:pPr>
            <a:r>
              <a:rPr lang="en-US" altLang="ko-KR" b="1">
                <a:latin typeface="+mj-ea"/>
                <a:ea typeface="+mj-ea"/>
              </a:rPr>
              <a:t>(5) </a:t>
            </a:r>
            <a:r>
              <a:rPr lang="ko-KR" altLang="en-US" b="1">
                <a:latin typeface="+mj-ea"/>
                <a:ea typeface="+mj-ea"/>
              </a:rPr>
              <a:t>시설보호 서비스 (</a:t>
            </a:r>
            <a:r>
              <a:rPr lang="ko-KR" altLang="en-US" b="1">
                <a:solidFill>
                  <a:srgbClr val="0000ff"/>
                </a:solidFill>
                <a:latin typeface="+mj-ea"/>
                <a:ea typeface="+mj-ea"/>
              </a:rPr>
              <a:t>통원형 시설 ･ 중간형 시설 ･ 생활형 시설</a:t>
            </a:r>
            <a:r>
              <a:rPr lang="ko-KR" altLang="en-US" b="1">
                <a:latin typeface="+mj-ea"/>
                <a:ea typeface="+mj-ea"/>
              </a:rPr>
              <a:t>)</a:t>
            </a:r>
            <a:endParaRPr lang="ko-KR" altLang="en-US" b="1">
              <a:latin typeface="+mj-ea"/>
              <a:ea typeface="+mj-ea"/>
            </a:endParaRPr>
          </a:p>
          <a:p>
            <a:pPr>
              <a:lnSpc>
                <a:spcPct val="150000"/>
              </a:lnSpc>
              <a:defRPr lang="ko-KR" altLang="en-US"/>
            </a:pPr>
            <a:endParaRPr lang="en-US" altLang="ko-KR" b="1">
              <a:latin typeface="+mj-ea"/>
              <a:ea typeface="+mj-ea"/>
            </a:endParaRPr>
          </a:p>
          <a:p>
            <a:pPr>
              <a:lnSpc>
                <a:spcPct val="150000"/>
              </a:lnSpc>
              <a:defRPr lang="ko-KR" altLang="en-US"/>
            </a:pPr>
            <a:r>
              <a:rPr lang="ko-KR" altLang="ko-KR" b="1">
                <a:latin typeface="+mj-ea"/>
                <a:ea typeface="+mj-ea"/>
              </a:rPr>
              <a:t>※</a:t>
            </a:r>
            <a:r>
              <a:rPr lang="en-US" altLang="ko-KR" b="1">
                <a:latin typeface="+mj-ea"/>
                <a:ea typeface="+mj-ea"/>
              </a:rPr>
              <a:t> </a:t>
            </a:r>
            <a:r>
              <a:rPr lang="ko-KR" altLang="en-US" b="1" u="sng">
                <a:solidFill>
                  <a:schemeClr val="tx1"/>
                </a:solidFill>
                <a:uFill>
                  <a:solidFill>
                    <a:srgbClr val="ff0000"/>
                  </a:solidFill>
                </a:uFill>
                <a:latin typeface="+mj-ea"/>
                <a:ea typeface="+mj-ea"/>
              </a:rPr>
              <a:t>지역사회수준에서 정책적 접근방법</a:t>
            </a:r>
            <a:r>
              <a:rPr lang="en-US" altLang="ko-KR" b="1" u="sng">
                <a:solidFill>
                  <a:schemeClr val="tx1"/>
                </a:solidFill>
                <a:uFill>
                  <a:solidFill>
                    <a:srgbClr val="ff0000"/>
                  </a:solidFill>
                </a:uFill>
                <a:latin typeface="+mj-ea"/>
                <a:ea typeface="+mj-ea"/>
              </a:rPr>
              <a:t>(macro approach)</a:t>
            </a:r>
            <a:r>
              <a:rPr lang="ko-KR" altLang="en-US" b="1" u="sng">
                <a:solidFill>
                  <a:schemeClr val="tx1"/>
                </a:solidFill>
                <a:uFill>
                  <a:solidFill>
                    <a:srgbClr val="ff0000"/>
                  </a:solidFill>
                </a:uFill>
                <a:latin typeface="+mj-ea"/>
                <a:ea typeface="+mj-ea"/>
              </a:rPr>
              <a:t>과</a:t>
            </a:r>
            <a:r>
              <a:rPr lang="en-US" altLang="ko-KR" b="1" u="sng">
                <a:solidFill>
                  <a:schemeClr val="tx1"/>
                </a:solidFill>
                <a:uFill>
                  <a:solidFill>
                    <a:srgbClr val="ff0000"/>
                  </a:solidFill>
                </a:uFill>
                <a:latin typeface="+mj-ea"/>
                <a:ea typeface="+mj-ea"/>
              </a:rPr>
              <a:t> </a:t>
            </a:r>
            <a:r>
              <a:rPr lang="ko-KR" altLang="en-US" b="1" u="sng">
                <a:solidFill>
                  <a:schemeClr val="tx1"/>
                </a:solidFill>
                <a:uFill>
                  <a:solidFill>
                    <a:srgbClr val="ff0000"/>
                  </a:solidFill>
                </a:uFill>
                <a:latin typeface="+mj-ea"/>
                <a:ea typeface="+mj-ea"/>
              </a:rPr>
              <a:t>전문기술적 실천기법</a:t>
            </a:r>
            <a:r>
              <a:rPr lang="en-US" altLang="ko-KR" b="1" u="sng">
                <a:solidFill>
                  <a:schemeClr val="tx1"/>
                </a:solidFill>
                <a:uFill>
                  <a:solidFill>
                    <a:srgbClr val="ff0000"/>
                  </a:solidFill>
                </a:uFill>
                <a:latin typeface="+mj-ea"/>
                <a:ea typeface="+mj-ea"/>
              </a:rPr>
              <a:t>(micro approach)</a:t>
            </a:r>
            <a:r>
              <a:rPr lang="ko-KR" altLang="en-US" b="1" u="sng">
                <a:solidFill>
                  <a:schemeClr val="tx1"/>
                </a:solidFill>
                <a:uFill>
                  <a:solidFill>
                    <a:srgbClr val="ff0000"/>
                  </a:solidFill>
                </a:uFill>
                <a:latin typeface="+mj-ea"/>
                <a:ea typeface="+mj-ea"/>
              </a:rPr>
              <a:t>을</a:t>
            </a:r>
            <a:r>
              <a:rPr lang="en-US" altLang="ko-KR" b="1" u="sng">
                <a:solidFill>
                  <a:schemeClr val="tx1"/>
                </a:solidFill>
                <a:uFill>
                  <a:solidFill>
                    <a:srgbClr val="ff0000"/>
                  </a:solidFill>
                </a:uFill>
                <a:latin typeface="+mj-ea"/>
                <a:ea typeface="+mj-ea"/>
              </a:rPr>
              <a:t> </a:t>
            </a:r>
            <a:r>
              <a:rPr lang="ko-KR" altLang="en-US" b="1" u="sng">
                <a:solidFill>
                  <a:schemeClr val="tx1"/>
                </a:solidFill>
                <a:uFill>
                  <a:solidFill>
                    <a:srgbClr val="ff0000"/>
                  </a:solidFill>
                </a:uFill>
                <a:latin typeface="+mj-ea"/>
                <a:ea typeface="+mj-ea"/>
              </a:rPr>
              <a:t>동시에 구사하는 사회복지실천</a:t>
            </a:r>
            <a:r>
              <a:rPr lang="en-US" altLang="ko-KR" b="1" u="sng">
                <a:solidFill>
                  <a:schemeClr val="tx1"/>
                </a:solidFill>
                <a:uFill>
                  <a:solidFill>
                    <a:srgbClr val="ff0000"/>
                  </a:solidFill>
                </a:uFill>
                <a:latin typeface="+mj-ea"/>
                <a:ea typeface="+mj-ea"/>
              </a:rPr>
              <a:t>(mezzo approach)</a:t>
            </a:r>
            <a:endParaRPr lang="ko-KR" altLang="en-US" b="1" u="sng">
              <a:solidFill>
                <a:schemeClr val="tx1"/>
              </a:solidFill>
              <a:uFill>
                <a:solidFill>
                  <a:srgbClr val="ff0000"/>
                </a:solidFill>
              </a:uFill>
              <a:latin typeface="+mj-ea"/>
              <a:ea typeface="+mj-ea"/>
            </a:endParaRPr>
          </a:p>
        </p:txBody>
      </p:sp>
      <p:sp>
        <p:nvSpPr>
          <p:cNvPr id="3" name="TextBox 2"/>
          <p:cNvSpPr txBox="1"/>
          <p:nvPr/>
        </p:nvSpPr>
        <p:spPr>
          <a:xfrm>
            <a:off x="899592" y="519356"/>
            <a:ext cx="3039948" cy="430887"/>
          </a:xfrm>
          <a:prstGeom prst="rect">
            <a:avLst/>
          </a:prstGeom>
          <a:noFill/>
        </p:spPr>
        <p:txBody>
          <a:bodyPr wrap="none">
            <a:spAutoFit/>
          </a:bodyPr>
          <a:lstStyle/>
          <a:p>
            <a:pPr lvl="0">
              <a:defRPr lang="ko-KR" altLang="en-US"/>
            </a:pPr>
            <a:r>
              <a:rPr lang="en-US" altLang="ko-KR" sz="2200" b="1">
                <a:latin typeface="HY둥근고딕B"/>
                <a:ea typeface="HY둥근고딕B"/>
              </a:rPr>
              <a:t>5) </a:t>
            </a:r>
            <a:r>
              <a:rPr lang="ko-KR" altLang="en-US" sz="2200" b="1">
                <a:latin typeface="HY둥근고딕B"/>
                <a:ea typeface="HY둥근고딕B"/>
              </a:rPr>
              <a:t>지역사회복지의 내용</a:t>
            </a:r>
            <a:endParaRPr lang="ko-KR" altLang="en-US" sz="2200" b="1">
              <a:latin typeface="HY둥근고딕B"/>
              <a:ea typeface="HY둥근고딕B"/>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79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3183255" y="1124744"/>
            <a:ext cx="2777490" cy="437899"/>
          </a:xfrm>
          <a:prstGeom prst="rect">
            <a:avLst/>
          </a:prstGeom>
        </p:spPr>
        <p:txBody>
          <a:bodyPr wrap="none">
            <a:spAutoFit/>
          </a:bodyPr>
          <a:p>
            <a:pPr>
              <a:defRPr lang="ko-KR" altLang="en-US"/>
            </a:pPr>
            <a:r>
              <a:rPr lang="en-US" altLang="ko-KR" sz="2300" b="1">
                <a:latin typeface="MS PMincho"/>
                <a:ea typeface="MS PMincho"/>
              </a:rPr>
              <a:t>Ⅳ</a:t>
            </a:r>
            <a:r>
              <a:rPr lang="en-US" altLang="ko-KR" sz="2300" b="1"/>
              <a:t>. </a:t>
            </a:r>
            <a:r>
              <a:rPr lang="ko-KR" altLang="en-US" sz="2300" b="1"/>
              <a:t>사회복지의 역사</a:t>
            </a:r>
            <a:endParaRPr lang="en-US" altLang="ko-KR"/>
          </a:p>
        </p:txBody>
      </p:sp>
      <p:sp>
        <p:nvSpPr>
          <p:cNvPr id="4" name=""/>
          <p:cNvSpPr txBox="1"/>
          <p:nvPr/>
        </p:nvSpPr>
        <p:spPr>
          <a:xfrm>
            <a:off x="2303748" y="1772815"/>
            <a:ext cx="5365950" cy="4254605"/>
          </a:xfrm>
          <a:prstGeom prst="rect">
            <a:avLst/>
          </a:prstGeom>
        </p:spPr>
        <p:txBody>
          <a:bodyPr vert="horz" wrap="square" lIns="91440" tIns="45720" rIns="91440" bIns="45720" anchor="t">
            <a:spAutoFit/>
          </a:bodyPr>
          <a:p>
            <a:pPr>
              <a:lnSpc>
                <a:spcPct val="160000"/>
              </a:lnSpc>
              <a:defRPr lang="ko-KR" altLang="en-US"/>
            </a:pPr>
            <a:r>
              <a:rPr lang="ko-KR" altLang="en-US" sz="1900" b="1">
                <a:latin typeface="굴림"/>
                <a:ea typeface="굴림"/>
                <a:cs typeface="굴림"/>
              </a:rPr>
              <a:t>  </a:t>
            </a:r>
            <a:r>
              <a:rPr lang="ko-KR" altLang="en-US" sz="1900" b="1" spc="24">
                <a:solidFill>
                  <a:schemeClr val="tx1"/>
                </a:solidFill>
                <a:latin typeface="굴림"/>
              </a:rPr>
              <a:t>1. 인류생활과 사회복지</a:t>
            </a:r>
            <a:endParaRPr lang="ko-KR" altLang="en-US" sz="1900" b="1" spc="24">
              <a:solidFill>
                <a:schemeClr val="tx1"/>
              </a:solidFill>
              <a:latin typeface="굴림"/>
            </a:endParaRPr>
          </a:p>
          <a:p>
            <a:pPr>
              <a:lnSpc>
                <a:spcPct val="160000"/>
              </a:lnSpc>
              <a:defRPr lang="ko-KR" altLang="en-US"/>
            </a:pPr>
            <a:r>
              <a:rPr lang="en-US" altLang="ko-KR" sz="1900" b="1" spc="24">
                <a:solidFill>
                  <a:schemeClr val="tx1"/>
                </a:solidFill>
                <a:latin typeface="굴림"/>
                <a:cs typeface="굴림"/>
              </a:rPr>
              <a:t>  2. </a:t>
            </a:r>
            <a:r>
              <a:rPr lang="ko-KR" altLang="en-US" sz="1900" b="1" spc="24">
                <a:solidFill>
                  <a:schemeClr val="tx1"/>
                </a:solidFill>
                <a:latin typeface="굴림"/>
              </a:rPr>
              <a:t>사회복지역사 연구의 의의와 목적</a:t>
            </a:r>
            <a:endParaRPr lang="ko-KR" altLang="en-US" sz="1900" b="1" spc="24">
              <a:solidFill>
                <a:schemeClr val="tx1"/>
              </a:solidFill>
              <a:latin typeface="굴림"/>
            </a:endParaRPr>
          </a:p>
          <a:p>
            <a:pPr>
              <a:lnSpc>
                <a:spcPct val="160000"/>
              </a:lnSpc>
              <a:defRPr lang="ko-KR" altLang="en-US"/>
            </a:pPr>
            <a:r>
              <a:rPr lang="ko-KR" altLang="en-US" sz="1900" b="1" spc="24">
                <a:solidFill>
                  <a:schemeClr val="tx1"/>
                </a:solidFill>
                <a:latin typeface="굴림"/>
              </a:rPr>
              <a:t>  3. 사회복지제도의 생성 배경</a:t>
            </a:r>
            <a:endParaRPr lang="ko-KR" altLang="en-US" sz="1900" b="1" spc="24">
              <a:solidFill>
                <a:schemeClr val="tx1"/>
              </a:solidFill>
              <a:latin typeface="굴림"/>
            </a:endParaRPr>
          </a:p>
          <a:p>
            <a:pPr>
              <a:lnSpc>
                <a:spcPct val="160000"/>
              </a:lnSpc>
              <a:defRPr lang="ko-KR" altLang="en-US"/>
            </a:pPr>
            <a:r>
              <a:rPr lang="ko-KR" altLang="en-US" sz="1900" b="1" spc="24">
                <a:solidFill>
                  <a:schemeClr val="tx1"/>
                </a:solidFill>
                <a:latin typeface="굴림"/>
              </a:rPr>
              <a:t>  4. 사회복지 발달단계</a:t>
            </a:r>
            <a:endParaRPr lang="ko-KR" altLang="en-US" sz="1900" b="1" spc="24">
              <a:solidFill>
                <a:schemeClr val="tx1"/>
              </a:solidFill>
              <a:latin typeface="굴림"/>
            </a:endParaRPr>
          </a:p>
          <a:p>
            <a:pPr>
              <a:lnSpc>
                <a:spcPct val="160000"/>
              </a:lnSpc>
              <a:defRPr lang="ko-KR" altLang="en-US"/>
            </a:pPr>
            <a:r>
              <a:rPr lang="ko-KR" altLang="en-US" sz="1900" b="1" spc="24">
                <a:solidFill>
                  <a:schemeClr val="tx1"/>
                </a:solidFill>
                <a:latin typeface="굴림"/>
              </a:rPr>
              <a:t>  5. 사회복지 전개과정</a:t>
            </a:r>
            <a:endParaRPr lang="ko-KR" altLang="en-US" sz="1900" b="1" spc="24">
              <a:solidFill>
                <a:schemeClr val="tx1"/>
              </a:solidFill>
              <a:latin typeface="굴림"/>
            </a:endParaRPr>
          </a:p>
          <a:p>
            <a:pPr>
              <a:lnSpc>
                <a:spcPct val="160000"/>
              </a:lnSpc>
              <a:defRPr lang="ko-KR" altLang="en-US"/>
            </a:pPr>
            <a:r>
              <a:rPr lang="ko-KR" altLang="en-US" sz="1900" b="1" spc="24">
                <a:solidFill>
                  <a:schemeClr val="tx1"/>
                </a:solidFill>
                <a:latin typeface="굴림"/>
              </a:rPr>
              <a:t>  6. 사회복지를 생성 · 발전시킨 역사적 계기</a:t>
            </a:r>
            <a:endParaRPr lang="ko-KR" altLang="en-US" sz="1900" b="1" spc="24">
              <a:solidFill>
                <a:schemeClr val="tx1"/>
              </a:solidFill>
              <a:latin typeface="굴림"/>
            </a:endParaRPr>
          </a:p>
          <a:p>
            <a:pPr>
              <a:lnSpc>
                <a:spcPct val="160000"/>
              </a:lnSpc>
              <a:defRPr lang="ko-KR" altLang="en-US"/>
            </a:pPr>
            <a:r>
              <a:rPr lang="ko-KR" altLang="en-US" sz="1900" b="1" spc="24">
                <a:solidFill>
                  <a:schemeClr val="tx1"/>
                </a:solidFill>
                <a:latin typeface="굴림"/>
              </a:rPr>
              <a:t>  7. 사회복지제도의 변화</a:t>
            </a:r>
            <a:endParaRPr lang="ko-KR" altLang="en-US" sz="1900" b="1" spc="24">
              <a:solidFill>
                <a:schemeClr val="tx1"/>
              </a:solidFill>
              <a:latin typeface="굴림"/>
            </a:endParaRPr>
          </a:p>
          <a:p>
            <a:pPr>
              <a:lnSpc>
                <a:spcPct val="160000"/>
              </a:lnSpc>
              <a:defRPr lang="ko-KR" altLang="en-US"/>
            </a:pPr>
            <a:r>
              <a:rPr lang="ko-KR" altLang="en-US" sz="1900" b="1" spc="24">
                <a:solidFill>
                  <a:schemeClr val="tx1"/>
                </a:solidFill>
                <a:latin typeface="굴림"/>
              </a:rPr>
              <a:t>  8. 우리나라 사회복지발달사의 특징</a:t>
            </a:r>
            <a:endParaRPr lang="ko-KR" altLang="en-US" sz="1900" b="1" spc="24">
              <a:solidFill>
                <a:schemeClr val="tx1"/>
              </a:solidFill>
              <a:latin typeface="굴림"/>
            </a:endParaRPr>
          </a:p>
          <a:p>
            <a:pPr>
              <a:lnSpc>
                <a:spcPct val="160000"/>
              </a:lnSpc>
              <a:defRPr lang="ko-KR" altLang="en-US"/>
            </a:pPr>
            <a:r>
              <a:rPr lang="ko-KR" altLang="en-US" sz="1900" b="1" spc="24">
                <a:solidFill>
                  <a:schemeClr val="tx1"/>
                </a:solidFill>
                <a:latin typeface="굴림"/>
              </a:rPr>
              <a:t>  9. 복지국가와 복지사회</a:t>
            </a:r>
            <a:endParaRPr lang="ko-KR" altLang="en-US" sz="1900" b="1" spc="24">
              <a:solidFill>
                <a:schemeClr val="tx1"/>
              </a:solidFill>
              <a:latin typeface="굴림"/>
            </a:endParaRPr>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5559" y="332656"/>
            <a:ext cx="8352882" cy="5809064"/>
          </a:xfrm>
          <a:prstGeom prst="rect">
            <a:avLst/>
          </a:prstGeom>
          <a:noFill/>
        </p:spPr>
        <p:txBody>
          <a:bodyPr wrap="square">
            <a:spAutoFit/>
          </a:bodyPr>
          <a:lstStyle/>
          <a:p>
            <a:pPr>
              <a:lnSpc>
                <a:spcPct val="150000"/>
              </a:lnSpc>
              <a:defRPr lang="ko-KR" altLang="en-US"/>
            </a:pPr>
            <a:r>
              <a:rPr lang="ko-KR" altLang="en-US" sz="1900" b="1">
                <a:latin typeface="굴림"/>
                <a:ea typeface="굴림"/>
                <a:cs typeface="굴림"/>
              </a:rPr>
              <a:t>  1. 인류생활과 사회복지</a:t>
            </a:r>
            <a:endParaRPr lang="ko-KR" altLang="en-US" sz="1900" b="1">
              <a:latin typeface="굴림"/>
              <a:ea typeface="굴림"/>
              <a:cs typeface="굴림"/>
            </a:endParaRPr>
          </a:p>
          <a:p>
            <a:pPr>
              <a:lnSpc>
                <a:spcPct val="150000"/>
              </a:lnSpc>
              <a:defRPr lang="ko-KR" altLang="en-US"/>
            </a:pPr>
            <a:endParaRPr lang="ko-KR" altLang="en-US" sz="700" b="1">
              <a:latin typeface="굴림"/>
              <a:ea typeface="굴림"/>
              <a:cs typeface="굴림"/>
            </a:endParaRPr>
          </a:p>
          <a:p>
            <a:pPr>
              <a:lnSpc>
                <a:spcPct val="150000"/>
              </a:lnSpc>
              <a:defRPr lang="ko-KR" altLang="en-US"/>
            </a:pPr>
            <a:r>
              <a:rPr lang="ko-KR" altLang="en-US" sz="1900" b="1">
                <a:latin typeface="굴림"/>
                <a:ea typeface="굴림"/>
                <a:cs typeface="굴림"/>
              </a:rPr>
              <a:t> </a:t>
            </a:r>
            <a:r>
              <a:rPr lang="ko-KR" altLang="en-US">
                <a:latin typeface="굴림"/>
                <a:ea typeface="굴림"/>
                <a:cs typeface="굴림"/>
              </a:rPr>
              <a:t> </a:t>
            </a:r>
            <a:r>
              <a:rPr lang="ko-KR" altLang="en-US" b="1">
                <a:latin typeface="굴림"/>
                <a:ea typeface="굴림"/>
                <a:cs typeface="굴림"/>
              </a:rPr>
              <a:t>◦ </a:t>
            </a:r>
            <a:r>
              <a:rPr lang="ko-KR" altLang="en-US" b="1">
                <a:solidFill>
                  <a:srgbClr val="0000ff"/>
                </a:solidFill>
                <a:latin typeface="굴림"/>
                <a:ea typeface="굴림"/>
                <a:cs typeface="굴림"/>
              </a:rPr>
              <a:t>인류의 역사</a:t>
            </a:r>
            <a:endParaRPr lang="ko-KR" altLang="en-US" b="1">
              <a:solidFill>
                <a:srgbClr val="0000ff"/>
              </a:solidFill>
              <a:latin typeface="굴림"/>
              <a:ea typeface="굴림"/>
              <a:cs typeface="굴림"/>
            </a:endParaRPr>
          </a:p>
          <a:p>
            <a:pPr>
              <a:lnSpc>
                <a:spcPct val="150000"/>
              </a:lnSpc>
              <a:defRPr lang="ko-KR" altLang="en-US"/>
            </a:pPr>
            <a:r>
              <a:rPr lang="ko-KR" altLang="en-US" b="1">
                <a:latin typeface="굴림"/>
                <a:ea typeface="굴림"/>
                <a:cs typeface="굴림"/>
              </a:rPr>
              <a:t>    歷史는 流轉이요 時間인 것이다. 다시 말하면 시대의 기록이요, 현실의 </a:t>
            </a:r>
            <a:endParaRPr lang="ko-KR" altLang="en-US" b="1">
              <a:latin typeface="굴림"/>
              <a:ea typeface="굴림"/>
              <a:cs typeface="굴림"/>
            </a:endParaRPr>
          </a:p>
          <a:p>
            <a:pPr>
              <a:lnSpc>
                <a:spcPct val="150000"/>
              </a:lnSpc>
              <a:defRPr lang="ko-KR" altLang="en-US"/>
            </a:pPr>
            <a:r>
              <a:rPr lang="ko-KR" altLang="en-US" b="1">
                <a:latin typeface="굴림"/>
                <a:ea typeface="굴림"/>
                <a:cs typeface="굴림"/>
              </a:rPr>
              <a:t>   파악인 것이다.</a:t>
            </a:r>
            <a:endParaRPr lang="ko-KR" altLang="en-US" b="1">
              <a:latin typeface="굴림"/>
              <a:ea typeface="굴림"/>
              <a:cs typeface="굴림"/>
            </a:endParaRPr>
          </a:p>
          <a:p>
            <a:pPr>
              <a:lnSpc>
                <a:spcPct val="150000"/>
              </a:lnSpc>
              <a:defRPr lang="ko-KR" altLang="en-US"/>
            </a:pPr>
            <a:endParaRPr lang="ko-KR" altLang="en-US" sz="200" b="1">
              <a:latin typeface="굴림"/>
              <a:ea typeface="굴림"/>
              <a:cs typeface="굴림"/>
            </a:endParaRPr>
          </a:p>
          <a:p>
            <a:pPr>
              <a:lnSpc>
                <a:spcPct val="150000"/>
              </a:lnSpc>
              <a:defRPr lang="ko-KR" altLang="en-US"/>
            </a:pPr>
            <a:r>
              <a:rPr lang="ko-KR" altLang="en-US" b="1">
                <a:latin typeface="굴림"/>
                <a:ea typeface="굴림"/>
                <a:cs typeface="굴림"/>
              </a:rPr>
              <a:t>  ◦ </a:t>
            </a:r>
            <a:r>
              <a:rPr lang="ko-KR" altLang="en-US" b="1">
                <a:solidFill>
                  <a:srgbClr val="0000ff"/>
                </a:solidFill>
                <a:latin typeface="굴림"/>
                <a:ea typeface="굴림"/>
                <a:cs typeface="굴림"/>
              </a:rPr>
              <a:t>사회복지의 생성･변화･발달과정</a:t>
            </a:r>
            <a:endParaRPr lang="ko-KR" altLang="en-US" b="1">
              <a:solidFill>
                <a:srgbClr val="0000ff"/>
              </a:solidFill>
              <a:latin typeface="굴림"/>
              <a:ea typeface="굴림"/>
              <a:cs typeface="굴림"/>
            </a:endParaRPr>
          </a:p>
          <a:p>
            <a:pPr>
              <a:lnSpc>
                <a:spcPct val="150000"/>
              </a:lnSpc>
              <a:defRPr lang="ko-KR" altLang="en-US"/>
            </a:pPr>
            <a:r>
              <a:rPr lang="ko-KR" altLang="en-US" b="1">
                <a:latin typeface="굴림"/>
                <a:ea typeface="굴림"/>
                <a:cs typeface="굴림"/>
              </a:rPr>
              <a:t>   빈번하게 발생한 전쟁, 자연재해와 질병, 산업화의 진전에 따른 경제사회적 </a:t>
            </a:r>
            <a:endParaRPr lang="ko-KR" altLang="en-US" b="1">
              <a:latin typeface="굴림"/>
              <a:ea typeface="굴림"/>
              <a:cs typeface="굴림"/>
            </a:endParaRPr>
          </a:p>
          <a:p>
            <a:pPr>
              <a:lnSpc>
                <a:spcPct val="150000"/>
              </a:lnSpc>
              <a:defRPr lang="ko-KR" altLang="en-US"/>
            </a:pPr>
            <a:r>
              <a:rPr lang="ko-KR" altLang="en-US" b="1">
                <a:latin typeface="굴림"/>
                <a:ea typeface="굴림"/>
                <a:cs typeface="굴림"/>
              </a:rPr>
              <a:t>   환경의 변화 그리고 각종 이념의 생성과 관련하여 그 시대적 사회구조와</a:t>
            </a:r>
            <a:endParaRPr lang="ko-KR" altLang="en-US" b="1">
              <a:latin typeface="굴림"/>
              <a:ea typeface="굴림"/>
              <a:cs typeface="굴림"/>
            </a:endParaRPr>
          </a:p>
          <a:p>
            <a:pPr>
              <a:lnSpc>
                <a:spcPct val="150000"/>
              </a:lnSpc>
              <a:defRPr lang="ko-KR" altLang="en-US"/>
            </a:pPr>
            <a:r>
              <a:rPr lang="ko-KR" altLang="en-US" b="1">
                <a:latin typeface="굴림"/>
                <a:ea typeface="굴림"/>
                <a:cs typeface="굴림"/>
              </a:rPr>
              <a:t>   사상적 흐름 속에서 정치적, 경제적, 사회적 상황에 따라 특정한 형태와 </a:t>
            </a:r>
            <a:endParaRPr lang="ko-KR" altLang="en-US" b="1">
              <a:latin typeface="굴림"/>
              <a:ea typeface="굴림"/>
              <a:cs typeface="굴림"/>
            </a:endParaRPr>
          </a:p>
          <a:p>
            <a:pPr>
              <a:lnSpc>
                <a:spcPct val="150000"/>
              </a:lnSpc>
              <a:defRPr lang="ko-KR" altLang="en-US"/>
            </a:pPr>
            <a:r>
              <a:rPr lang="ko-KR" altLang="en-US" b="1">
                <a:latin typeface="굴림"/>
                <a:ea typeface="굴림"/>
                <a:cs typeface="굴림"/>
              </a:rPr>
              <a:t>   방법으로 생성･변화･전개되고 또는 소멸하였다. </a:t>
            </a:r>
            <a:endParaRPr lang="ko-KR" altLang="en-US" b="1">
              <a:latin typeface="굴림"/>
              <a:ea typeface="굴림"/>
              <a:cs typeface="굴림"/>
            </a:endParaRPr>
          </a:p>
          <a:p>
            <a:pPr>
              <a:lnSpc>
                <a:spcPct val="150000"/>
              </a:lnSpc>
              <a:defRPr lang="ko-KR" altLang="en-US"/>
            </a:pPr>
            <a:endParaRPr lang="ko-KR" altLang="en-US" sz="500" b="1">
              <a:latin typeface="굴림"/>
              <a:ea typeface="굴림"/>
              <a:cs typeface="굴림"/>
            </a:endParaRPr>
          </a:p>
          <a:p>
            <a:pPr>
              <a:lnSpc>
                <a:spcPct val="150000"/>
              </a:lnSpc>
              <a:defRPr lang="ko-KR" altLang="en-US"/>
            </a:pPr>
            <a:r>
              <a:rPr lang="ko-KR" altLang="en-US" b="1">
                <a:latin typeface="굴림"/>
                <a:ea typeface="굴림"/>
                <a:cs typeface="굴림"/>
              </a:rPr>
              <a:t>  ◦ </a:t>
            </a:r>
            <a:r>
              <a:rPr lang="ko-KR" altLang="en-US" b="1">
                <a:solidFill>
                  <a:srgbClr val="0000ff"/>
                </a:solidFill>
                <a:latin typeface="굴림"/>
                <a:ea typeface="굴림"/>
                <a:cs typeface="굴림"/>
              </a:rPr>
              <a:t>사회복지의 역사</a:t>
            </a:r>
            <a:endParaRPr lang="ko-KR" altLang="en-US" b="1">
              <a:solidFill>
                <a:srgbClr val="0000ff"/>
              </a:solidFill>
              <a:latin typeface="굴림"/>
              <a:ea typeface="굴림"/>
              <a:cs typeface="굴림"/>
            </a:endParaRPr>
          </a:p>
          <a:p>
            <a:pPr>
              <a:lnSpc>
                <a:spcPct val="150000"/>
              </a:lnSpc>
              <a:defRPr lang="ko-KR" altLang="en-US"/>
            </a:pPr>
            <a:r>
              <a:rPr lang="ko-KR" altLang="en-US" b="1">
                <a:latin typeface="굴림"/>
                <a:ea typeface="굴림"/>
                <a:cs typeface="굴림"/>
              </a:rPr>
              <a:t>   사회복지의 역사는 우발적인 계기에서 생성◦전개된 것이 아니라 사회적 </a:t>
            </a:r>
            <a:endParaRPr lang="ko-KR" altLang="en-US" b="1">
              <a:latin typeface="굴림"/>
              <a:ea typeface="굴림"/>
              <a:cs typeface="굴림"/>
            </a:endParaRPr>
          </a:p>
          <a:p>
            <a:pPr>
              <a:lnSpc>
                <a:spcPct val="150000"/>
              </a:lnSpc>
              <a:defRPr lang="ko-KR" altLang="en-US"/>
            </a:pPr>
            <a:r>
              <a:rPr lang="ko-KR" altLang="en-US" b="1">
                <a:latin typeface="굴림"/>
                <a:ea typeface="굴림"/>
                <a:cs typeface="굴림"/>
              </a:rPr>
              <a:t>   여건에  </a:t>
            </a:r>
            <a:r>
              <a:rPr lang="ko-KR" altLang="en-US" b="1" spc="-41">
                <a:solidFill>
                  <a:schemeClr val="tx1"/>
                </a:solidFill>
                <a:latin typeface="굴림"/>
                <a:ea typeface="굴림"/>
                <a:cs typeface="굴림"/>
              </a:rPr>
              <a:t>따라 인간의 삶의 질적 향상을 향해 나가는 인류 역사의  발전적 </a:t>
            </a:r>
            <a:endParaRPr lang="ko-KR" altLang="en-US" b="1" spc="-41">
              <a:solidFill>
                <a:schemeClr val="tx1"/>
              </a:solidFill>
              <a:latin typeface="굴림"/>
              <a:ea typeface="굴림"/>
              <a:cs typeface="굴림"/>
            </a:endParaRPr>
          </a:p>
          <a:p>
            <a:pPr>
              <a:lnSpc>
                <a:spcPct val="150000"/>
              </a:lnSpc>
              <a:defRPr lang="ko-KR" altLang="en-US"/>
            </a:pPr>
            <a:r>
              <a:rPr lang="ko-KR" altLang="en-US" b="1" spc="-41">
                <a:solidFill>
                  <a:schemeClr val="tx1"/>
                </a:solidFill>
                <a:latin typeface="굴림"/>
                <a:ea typeface="굴림"/>
                <a:cs typeface="굴림"/>
              </a:rPr>
              <a:t>   의미를 갖고 있다.   </a:t>
            </a:r>
            <a:endParaRPr lang="ko-KR" altLang="en-US" b="1" spc="-41">
              <a:solidFill>
                <a:schemeClr val="tx1"/>
              </a:solidFill>
              <a:latin typeface="굴림"/>
              <a:ea typeface="굴림"/>
              <a:cs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5556" y="620644"/>
            <a:ext cx="8064896" cy="5025774"/>
          </a:xfrm>
          <a:prstGeom prst="rect">
            <a:avLst/>
          </a:prstGeom>
          <a:noFill/>
        </p:spPr>
        <p:txBody>
          <a:bodyPr vert="horz" wrap="square" lIns="91438" tIns="45718" rIns="91438" bIns="45718" anchor="t">
            <a:spAutoFit/>
          </a:bodyPr>
          <a:lstStyle/>
          <a:p>
            <a:pPr>
              <a:lnSpc>
                <a:spcPct val="150000"/>
              </a:lnSpc>
              <a:defRPr lang="ko-KR" altLang="en-US"/>
            </a:pPr>
            <a:r>
              <a:rPr lang="ko-KR" altLang="en-US" b="1" i="1" u="sng">
                <a:solidFill>
                  <a:schemeClr val="tx1"/>
                </a:solidFill>
                <a:latin typeface="굴림"/>
                <a:ea typeface="굴림"/>
                <a:cs typeface="굴림"/>
              </a:rPr>
              <a:t>전쟁, 빈곤, 질병, 고통 등에 대한 투쟁의 역사</a:t>
            </a:r>
            <a:endParaRPr lang="ko-KR" altLang="en-US" b="1" i="1">
              <a:solidFill>
                <a:schemeClr val="tx1"/>
              </a:solidFill>
              <a:latin typeface="굴림"/>
              <a:ea typeface="굴림"/>
              <a:cs typeface="굴림"/>
            </a:endParaRPr>
          </a:p>
          <a:p>
            <a:pPr>
              <a:lnSpc>
                <a:spcPct val="150000"/>
              </a:lnSpc>
              <a:defRPr lang="ko-KR" altLang="en-US"/>
            </a:pPr>
            <a:r>
              <a:rPr lang="ko-KR" altLang="en-US" b="1">
                <a:latin typeface="굴림"/>
                <a:ea typeface="굴림"/>
                <a:cs typeface="굴림"/>
              </a:rPr>
              <a:t>사회복지는 삶의 각종 재난에 대응하기 위한 여러 제도 가운데   인간의 생존을 위한 제도와 행위로서 사회현상</a:t>
            </a:r>
            <a:endParaRPr lang="ko-KR" altLang="en-US" sz="1100">
              <a:latin typeface="굴림"/>
              <a:ea typeface="굴림"/>
              <a:cs typeface="굴림"/>
            </a:endParaRPr>
          </a:p>
          <a:p>
            <a:pPr>
              <a:lnSpc>
                <a:spcPct val="150000"/>
              </a:lnSpc>
              <a:defRPr lang="ko-KR" altLang="en-US"/>
            </a:pPr>
            <a:r>
              <a:rPr lang="ko-KR" altLang="en-US" sz="1900" b="1" i="1" u="sng">
                <a:solidFill>
                  <a:schemeClr val="tx1"/>
                </a:solidFill>
                <a:latin typeface="굴림"/>
                <a:ea typeface="굴림"/>
                <a:cs typeface="굴림"/>
              </a:rPr>
              <a:t>사회복지의 가치 실현을 위한 활동의 역사</a:t>
            </a:r>
            <a:endParaRPr lang="ko-KR" altLang="en-US" sz="1900" i="1" u="sng">
              <a:solidFill>
                <a:schemeClr val="tx1"/>
              </a:solidFill>
              <a:latin typeface="굴림"/>
              <a:ea typeface="굴림"/>
              <a:cs typeface="굴림"/>
            </a:endParaRPr>
          </a:p>
          <a:p>
            <a:pPr>
              <a:lnSpc>
                <a:spcPct val="150000"/>
              </a:lnSpc>
              <a:defRPr lang="ko-KR" altLang="en-US"/>
            </a:pPr>
            <a:r>
              <a:rPr lang="ko-KR" altLang="en-US" sz="1900">
                <a:latin typeface="굴림"/>
                <a:ea typeface="굴림"/>
                <a:cs typeface="굴림"/>
              </a:rPr>
              <a:t>사회복지가 추구하는 가치는 인간의 존엄성, 사회적 공평 그리고 사회적 효과 등이다. </a:t>
            </a:r>
            <a:endParaRPr lang="ko-KR" altLang="en-US" sz="1900">
              <a:latin typeface="굴림"/>
              <a:ea typeface="굴림"/>
              <a:cs typeface="굴림"/>
            </a:endParaRPr>
          </a:p>
          <a:p>
            <a:pPr>
              <a:lnSpc>
                <a:spcPct val="150000"/>
              </a:lnSpc>
              <a:defRPr lang="ko-KR" altLang="en-US"/>
            </a:pPr>
            <a:r>
              <a:rPr lang="ko-KR" altLang="en-US" sz="1900">
                <a:solidFill>
                  <a:srgbClr val="0000ff"/>
                </a:solidFill>
                <a:latin typeface="굴림"/>
                <a:ea typeface="굴림"/>
                <a:cs typeface="굴림"/>
              </a:rPr>
              <a:t>사회복지의 가장 기본적인 가치는 인간의 존엄성(</a:t>
            </a:r>
            <a:r>
              <a:rPr lang="en-US" altLang="ko-KR" sz="1900">
                <a:solidFill>
                  <a:srgbClr val="0000ff"/>
                </a:solidFill>
                <a:latin typeface="굴림"/>
                <a:ea typeface="굴림"/>
                <a:cs typeface="굴림"/>
              </a:rPr>
              <a:t>human dignity)</a:t>
            </a:r>
            <a:r>
              <a:rPr lang="ko-KR" altLang="en-US" sz="1900">
                <a:solidFill>
                  <a:srgbClr val="0000ff"/>
                </a:solidFill>
                <a:latin typeface="굴림"/>
                <a:ea typeface="굴림"/>
                <a:cs typeface="굴림"/>
              </a:rPr>
              <a:t>이다. </a:t>
            </a:r>
            <a:endParaRPr lang="ko-KR" altLang="en-US" sz="1900">
              <a:solidFill>
                <a:srgbClr val="0000ff"/>
              </a:solidFill>
              <a:latin typeface="굴림"/>
              <a:ea typeface="굴림"/>
              <a:cs typeface="굴림"/>
            </a:endParaRPr>
          </a:p>
          <a:p>
            <a:pPr>
              <a:lnSpc>
                <a:spcPct val="150000"/>
              </a:lnSpc>
              <a:defRPr lang="ko-KR" altLang="en-US"/>
            </a:pPr>
            <a:r>
              <a:rPr lang="ko-KR" altLang="en-US" sz="1900">
                <a:latin typeface="굴림"/>
                <a:ea typeface="굴림"/>
                <a:cs typeface="굴림"/>
              </a:rPr>
              <a:t>이것은 인간다운 생활의 실현을 목표로 하므로 인류역사를 통해 지속적으로 추구해 왔고 앞으로도 계속될 것이다. </a:t>
            </a:r>
            <a:endParaRPr lang="ko-KR" altLang="en-US" sz="1900">
              <a:latin typeface="굴림"/>
              <a:ea typeface="굴림"/>
              <a:cs typeface="굴림"/>
            </a:endParaRPr>
          </a:p>
          <a:p>
            <a:pPr>
              <a:lnSpc>
                <a:spcPct val="150000"/>
              </a:lnSpc>
              <a:defRPr lang="ko-KR" altLang="en-US"/>
            </a:pPr>
            <a:endParaRPr lang="ko-KR" altLang="en-US" sz="1000" i="1">
              <a:solidFill>
                <a:schemeClr val="tx1"/>
              </a:solidFill>
              <a:latin typeface="굴림"/>
              <a:ea typeface="굴림"/>
              <a:cs typeface="굴림"/>
            </a:endParaRPr>
          </a:p>
          <a:p>
            <a:pPr>
              <a:lnSpc>
                <a:spcPct val="150000"/>
              </a:lnSpc>
              <a:defRPr lang="ko-KR" altLang="en-US"/>
            </a:pPr>
            <a:r>
              <a:rPr lang="ko-KR" altLang="en-US" sz="1900">
                <a:solidFill>
                  <a:srgbClr val="0000ff"/>
                </a:solidFill>
                <a:latin typeface="굴림"/>
                <a:ea typeface="굴림"/>
                <a:cs typeface="굴림"/>
              </a:rPr>
              <a:t>※사회복지제도 혹은 사회정책은 그 사회의 가치 혹은 사상의 표현물이기도 하다.</a:t>
            </a:r>
            <a:endParaRPr lang="ko-KR" altLang="en-US" sz="1900">
              <a:solidFill>
                <a:srgbClr val="0000ff"/>
              </a:solidFill>
              <a:latin typeface="굴림"/>
              <a:ea typeface="굴림"/>
              <a:cs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3528" y="332609"/>
            <a:ext cx="8460940" cy="6485383"/>
          </a:xfrm>
          <a:prstGeom prst="rect">
            <a:avLst/>
          </a:prstGeom>
          <a:noFill/>
        </p:spPr>
        <p:txBody>
          <a:bodyPr vert="horz" wrap="square" lIns="91438" tIns="45718" rIns="91438" bIns="45718" anchor="t">
            <a:spAutoFit/>
          </a:bodyPr>
          <a:lstStyle/>
          <a:p>
            <a:pPr>
              <a:lnSpc>
                <a:spcPct val="150000"/>
              </a:lnSpc>
              <a:defRPr lang="ko-KR" altLang="en-US"/>
            </a:pPr>
            <a:r>
              <a:rPr lang="ko-KR" altLang="en-US" sz="2200" b="1">
                <a:latin typeface="굴림"/>
                <a:ea typeface="굴림"/>
                <a:cs typeface="굴림"/>
              </a:rPr>
              <a:t>2. 사회복지역사 연구의 의의와 목적</a:t>
            </a:r>
            <a:endParaRPr lang="ko-KR" altLang="en-US" sz="2200" b="1">
              <a:latin typeface="굴림"/>
              <a:ea typeface="굴림"/>
              <a:cs typeface="굴림"/>
            </a:endParaRPr>
          </a:p>
          <a:p>
            <a:pPr>
              <a:lnSpc>
                <a:spcPct val="150000"/>
              </a:lnSpc>
              <a:defRPr lang="ko-KR" altLang="en-US"/>
            </a:pPr>
            <a:r>
              <a:rPr lang="ko-KR" altLang="en-US" sz="2200" b="1">
                <a:latin typeface="굴림"/>
                <a:ea typeface="굴림"/>
                <a:cs typeface="굴림"/>
              </a:rPr>
              <a:t> </a:t>
            </a:r>
            <a:r>
              <a:rPr lang="ko-KR" altLang="en-US" b="1">
                <a:latin typeface="굴림"/>
                <a:ea typeface="굴림"/>
                <a:cs typeface="굴림"/>
              </a:rPr>
              <a:t>1) 사회복지역사 연구의 의의</a:t>
            </a:r>
            <a:endParaRPr lang="ko-KR" altLang="en-US" b="1">
              <a:latin typeface="굴림"/>
              <a:ea typeface="굴림"/>
              <a:cs typeface="굴림"/>
            </a:endParaRPr>
          </a:p>
          <a:p>
            <a:pPr marL="179959" indent="-359918">
              <a:lnSpc>
                <a:spcPct val="150000"/>
              </a:lnSpc>
              <a:spcBef>
                <a:spcPts val="0"/>
              </a:spcBef>
              <a:defRPr lang="ko-KR" altLang="en-US"/>
            </a:pPr>
            <a:r>
              <a:rPr lang="ko-KR" altLang="en-US" b="1">
                <a:latin typeface="굴림"/>
                <a:ea typeface="굴림"/>
                <a:cs typeface="굴림"/>
              </a:rPr>
              <a:t>   </a:t>
            </a:r>
            <a:r>
              <a:rPr lang="ko-KR" altLang="en-US" b="1" spc="-50">
                <a:solidFill>
                  <a:schemeClr val="tx1"/>
                </a:solidFill>
                <a:latin typeface="굴림"/>
              </a:rPr>
              <a:t>사회복지의 본질, 개념, 사회에서 사회복지가 차지하는 역할과 비중 등을 정확하게 파악하기 위해서는 사회복지가 발달해 온 과정을 깊이 연구하고 이해하는 것이 필요하다.</a:t>
            </a:r>
            <a:endParaRPr lang="ko-KR" altLang="en-US" b="1" spc="-50">
              <a:solidFill>
                <a:schemeClr val="tx1"/>
              </a:solidFill>
              <a:latin typeface="굴림"/>
            </a:endParaRPr>
          </a:p>
          <a:p>
            <a:pPr marL="179959" indent="-359918">
              <a:lnSpc>
                <a:spcPct val="150000"/>
              </a:lnSpc>
              <a:defRPr lang="ko-KR" altLang="en-US"/>
            </a:pPr>
            <a:r>
              <a:rPr lang="ko-KR" altLang="en-US" b="1">
                <a:latin typeface="굴림"/>
                <a:ea typeface="굴림"/>
                <a:cs typeface="굴림"/>
              </a:rPr>
              <a:t> </a:t>
            </a:r>
            <a:endParaRPr lang="ko-KR" altLang="en-US" b="1">
              <a:latin typeface="굴림"/>
              <a:ea typeface="굴림"/>
              <a:cs typeface="굴림"/>
            </a:endParaRPr>
          </a:p>
          <a:p>
            <a:pPr marL="179959" indent="-359918">
              <a:lnSpc>
                <a:spcPct val="150000"/>
              </a:lnSpc>
              <a:defRPr lang="ko-KR" altLang="en-US"/>
            </a:pPr>
            <a:r>
              <a:rPr lang="ko-KR" altLang="en-US" b="1">
                <a:latin typeface="굴림"/>
                <a:ea typeface="굴림"/>
                <a:cs typeface="굴림"/>
              </a:rPr>
              <a:t>  </a:t>
            </a:r>
            <a:r>
              <a:rPr lang="ko-KR" altLang="en-US" b="1">
                <a:solidFill>
                  <a:srgbClr val="0000ff"/>
                </a:solidFill>
                <a:latin typeface="굴림"/>
                <a:ea typeface="굴림"/>
                <a:cs typeface="굴림"/>
              </a:rPr>
              <a:t>(1) 사회복지 생성 및 발달과정 그리고 역사적 특성의 이해</a:t>
            </a:r>
            <a:endParaRPr lang="ko-KR" altLang="en-US" b="1">
              <a:solidFill>
                <a:srgbClr val="0000ff"/>
              </a:solidFill>
              <a:latin typeface="굴림"/>
              <a:ea typeface="굴림"/>
              <a:cs typeface="굴림"/>
            </a:endParaRPr>
          </a:p>
          <a:p>
            <a:pPr marL="359918" indent="-359918">
              <a:lnSpc>
                <a:spcPct val="150000"/>
              </a:lnSpc>
              <a:defRPr lang="ko-KR" altLang="en-US"/>
            </a:pPr>
            <a:r>
              <a:rPr lang="ko-KR" altLang="en-US" b="1">
                <a:solidFill>
                  <a:srgbClr val="0000ff"/>
                </a:solidFill>
                <a:latin typeface="굴림"/>
                <a:ea typeface="굴림"/>
                <a:cs typeface="굴림"/>
              </a:rPr>
              <a:t>    </a:t>
            </a:r>
            <a:endParaRPr lang="ko-KR" altLang="en-US" b="1">
              <a:solidFill>
                <a:srgbClr val="0000ff"/>
              </a:solidFill>
              <a:latin typeface="굴림"/>
              <a:ea typeface="굴림"/>
              <a:cs typeface="굴림"/>
            </a:endParaRPr>
          </a:p>
          <a:p>
            <a:pPr marL="359918" indent="-359918">
              <a:lnSpc>
                <a:spcPct val="150000"/>
              </a:lnSpc>
              <a:defRPr lang="ko-KR" altLang="en-US"/>
            </a:pPr>
            <a:r>
              <a:rPr lang="ko-KR" altLang="en-US" b="1">
                <a:solidFill>
                  <a:srgbClr val="0000ff"/>
                </a:solidFill>
                <a:latin typeface="굴림"/>
                <a:ea typeface="굴림"/>
                <a:cs typeface="굴림"/>
              </a:rPr>
              <a:t>  (2) 사회문제 및 사회적 욕구 그리고 이에 대응했던 사회복지제도 및 프로그램의 등장과 변천과정에서 나타난 성공 및 실패 원인, 조건, 배경에 대한 자료를 통해 정책 및 제도, 프로그램 개발에 활용</a:t>
            </a:r>
            <a:endParaRPr lang="ko-KR" altLang="en-US" b="1">
              <a:solidFill>
                <a:srgbClr val="0000ff"/>
              </a:solidFill>
              <a:latin typeface="굴림"/>
              <a:ea typeface="굴림"/>
              <a:cs typeface="굴림"/>
            </a:endParaRPr>
          </a:p>
          <a:p>
            <a:pPr marL="179959" indent="-359918">
              <a:lnSpc>
                <a:spcPct val="150000"/>
              </a:lnSpc>
              <a:defRPr lang="ko-KR" altLang="en-US"/>
            </a:pPr>
            <a:r>
              <a:rPr lang="ko-KR" altLang="en-US" b="1">
                <a:solidFill>
                  <a:srgbClr val="0000ff"/>
                </a:solidFill>
                <a:latin typeface="굴림"/>
                <a:ea typeface="굴림"/>
                <a:cs typeface="굴림"/>
              </a:rPr>
              <a:t>   </a:t>
            </a:r>
            <a:endParaRPr lang="ko-KR" altLang="en-US" b="1">
              <a:solidFill>
                <a:srgbClr val="0000ff"/>
              </a:solidFill>
              <a:latin typeface="굴림"/>
              <a:ea typeface="굴림"/>
              <a:cs typeface="굴림"/>
            </a:endParaRPr>
          </a:p>
          <a:p>
            <a:pPr marL="179959" indent="-359918">
              <a:lnSpc>
                <a:spcPct val="150000"/>
              </a:lnSpc>
              <a:defRPr lang="ko-KR" altLang="en-US"/>
            </a:pPr>
            <a:r>
              <a:rPr lang="ko-KR" altLang="en-US" b="1">
                <a:solidFill>
                  <a:srgbClr val="0000ff"/>
                </a:solidFill>
                <a:latin typeface="굴림"/>
                <a:ea typeface="굴림"/>
                <a:cs typeface="굴림"/>
              </a:rPr>
              <a:t>  (3) 이를 통해 사회복지제도와 관련된 제반 현상에 대한 이론 개발</a:t>
            </a:r>
            <a:endParaRPr lang="ko-KR" altLang="en-US" b="1">
              <a:solidFill>
                <a:srgbClr val="0000ff"/>
              </a:solidFill>
              <a:latin typeface="굴림"/>
              <a:ea typeface="굴림"/>
              <a:cs typeface="굴림"/>
            </a:endParaRPr>
          </a:p>
          <a:p>
            <a:pPr>
              <a:lnSpc>
                <a:spcPct val="150000"/>
              </a:lnSpc>
              <a:defRPr lang="ko-KR" altLang="en-US"/>
            </a:pPr>
            <a:r>
              <a:rPr lang="ko-KR" altLang="en-US" sz="1900" b="1">
                <a:latin typeface="굴림"/>
                <a:ea typeface="굴림"/>
                <a:cs typeface="굴림"/>
              </a:rPr>
              <a:t> </a:t>
            </a:r>
            <a:endParaRPr lang="ko-KR" altLang="en-US" sz="1900" b="1">
              <a:latin typeface="굴림"/>
              <a:ea typeface="굴림"/>
              <a:cs typeface="굴림"/>
            </a:endParaRPr>
          </a:p>
          <a:p>
            <a:pPr marL="179959" indent="-359918">
              <a:lnSpc>
                <a:spcPct val="150000"/>
              </a:lnSpc>
              <a:defRPr lang="ko-KR" altLang="en-US"/>
            </a:pPr>
            <a:r>
              <a:rPr lang="ko-KR" altLang="en-US" sz="1900" b="1">
                <a:solidFill>
                  <a:schemeClr val="tx1"/>
                </a:solidFill>
                <a:latin typeface="굴림"/>
                <a:ea typeface="굴림"/>
                <a:cs typeface="굴림"/>
              </a:rPr>
              <a:t>   </a:t>
            </a:r>
            <a:endParaRPr lang="ko-KR" altLang="en-US" sz="1900" b="1">
              <a:solidFill>
                <a:schemeClr val="tx1"/>
              </a:solidFill>
              <a:latin typeface="굴림"/>
              <a:ea typeface="굴림"/>
              <a:cs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83</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8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31535" y="332609"/>
            <a:ext cx="8244918" cy="522734"/>
          </a:xfrm>
          <a:prstGeom prst="rect">
            <a:avLst/>
          </a:prstGeom>
          <a:noFill/>
        </p:spPr>
        <p:txBody>
          <a:bodyPr vert="horz" wrap="square" lIns="91438" tIns="45718" rIns="91438" bIns="45718" anchor="t">
            <a:spAutoFit/>
          </a:bodyPr>
          <a:lstStyle/>
          <a:p>
            <a:pPr>
              <a:lnSpc>
                <a:spcPct val="150000"/>
              </a:lnSpc>
              <a:defRPr lang="ko-KR" altLang="en-US"/>
            </a:pPr>
            <a:r>
              <a:rPr lang="ko-KR" altLang="en-US" sz="1900" b="1">
                <a:latin typeface="굴림"/>
                <a:ea typeface="굴림"/>
                <a:cs typeface="굴림"/>
              </a:rPr>
              <a:t> </a:t>
            </a:r>
            <a:endParaRPr lang="ko-KR" altLang="en-US" sz="1900" b="1">
              <a:latin typeface="굴림"/>
              <a:ea typeface="굴림"/>
              <a:cs typeface="굴림"/>
            </a:endParaRPr>
          </a:p>
        </p:txBody>
      </p:sp>
      <p:sp>
        <p:nvSpPr>
          <p:cNvPr id="9" name=""/>
          <p:cNvSpPr txBox="1"/>
          <p:nvPr/>
        </p:nvSpPr>
        <p:spPr>
          <a:xfrm>
            <a:off x="431540" y="651671"/>
            <a:ext cx="8100900" cy="4432774"/>
          </a:xfrm>
          <a:prstGeom prst="rect">
            <a:avLst/>
          </a:prstGeom>
        </p:spPr>
        <p:txBody>
          <a:bodyPr vert="horz" wrap="square" lIns="91440" tIns="45720" rIns="91440" bIns="45720" anchor="t">
            <a:spAutoFit/>
          </a:bodyPr>
          <a:p>
            <a:pPr indent="-359918">
              <a:lnSpc>
                <a:spcPct val="150000"/>
              </a:lnSpc>
              <a:defRPr lang="ko-KR" altLang="en-US"/>
            </a:pPr>
            <a:r>
              <a:rPr lang="ko-KR" altLang="en-US" sz="1900" b="1">
                <a:latin typeface="굴림"/>
                <a:ea typeface="굴림"/>
                <a:cs typeface="굴림"/>
              </a:rPr>
              <a:t> 2) </a:t>
            </a:r>
            <a:r>
              <a:rPr lang="ko-KR" altLang="en-US" sz="1900" b="1">
                <a:latin typeface="굴림"/>
              </a:rPr>
              <a:t>사회복지역사 연구의 목적</a:t>
            </a:r>
            <a:endParaRPr lang="ko-KR" altLang="en-US" sz="1900" b="1">
              <a:latin typeface="굴림"/>
            </a:endParaRPr>
          </a:p>
          <a:p>
            <a:pPr>
              <a:lnSpc>
                <a:spcPct val="150000"/>
              </a:lnSpc>
              <a:defRPr lang="ko-KR" altLang="en-US"/>
            </a:pPr>
            <a:r>
              <a:rPr lang="ko-KR" altLang="en-US" sz="1900" b="1">
                <a:latin typeface="굴림"/>
              </a:rPr>
              <a:t>  </a:t>
            </a:r>
            <a:r>
              <a:rPr lang="ko-KR" altLang="en-US" sz="1900" b="1">
                <a:solidFill>
                  <a:schemeClr val="tx1"/>
                </a:solidFill>
                <a:latin typeface="굴림"/>
              </a:rPr>
              <a:t>사회복지역사 연구는 단순히 역사적 과정을 검토하는 것으로 끝나는 것이 아니라 그 시대와 상황에서의 사회문제를 이해하고 그러한 사회문제에 대한 대응으로서의 사회복지제도와 활동  등을 고찰하고 나아가 그러한 대응책이 어떤 이념하에서 생성･변화･전개되어 왔으며, 또한 대응책의 효과가 어떠했는가를 이해함으로써 향후 </a:t>
            </a:r>
            <a:r>
              <a:rPr lang="ko-KR" altLang="en-US" sz="1900" b="1">
                <a:solidFill>
                  <a:srgbClr val="0000ff"/>
                </a:solidFill>
                <a:latin typeface="굴림"/>
              </a:rPr>
              <a:t>전개되는 시대상황을 예견하고 이에 따른 사회복지문제의 발생 예방과 효과적인 대응책을 수립하는 데 있다. </a:t>
            </a:r>
            <a:endParaRPr lang="ko-KR" altLang="en-US" sz="1900" b="1">
              <a:solidFill>
                <a:srgbClr val="0000ff"/>
              </a:solidFill>
              <a:latin typeface="굴림"/>
            </a:endParaRPr>
          </a:p>
          <a:p>
            <a:pPr>
              <a:lnSpc>
                <a:spcPct val="150000"/>
              </a:lnSpc>
              <a:defRPr lang="ko-KR" altLang="en-US"/>
            </a:pPr>
            <a:r>
              <a:rPr lang="ko-KR" altLang="en-US" sz="1900" b="1" i="1">
                <a:solidFill>
                  <a:schemeClr val="tx1"/>
                </a:solidFill>
                <a:latin typeface="굴림"/>
              </a:rPr>
              <a:t> </a:t>
            </a:r>
            <a:r>
              <a:rPr lang="ko-KR" altLang="en-US" sz="1900" b="1">
                <a:solidFill>
                  <a:schemeClr val="tx1"/>
                </a:solidFill>
                <a:latin typeface="굴림"/>
              </a:rPr>
              <a:t>또한 사회복지에 관한 제 사실들을 역사적 배경과의 관계하에서 그 특징을 확인함과 동시에 그 사실들간의 인과관계를 구명(究明)하여 </a:t>
            </a:r>
            <a:r>
              <a:rPr lang="ko-KR" altLang="en-US" sz="1900" b="1">
                <a:solidFill>
                  <a:srgbClr val="0000ff"/>
                </a:solidFill>
                <a:latin typeface="굴림"/>
              </a:rPr>
              <a:t>사회복지의 </a:t>
            </a:r>
            <a:endParaRPr lang="ko-KR" altLang="en-US" sz="1900" b="1">
              <a:solidFill>
                <a:srgbClr val="0000ff"/>
              </a:solidFill>
              <a:latin typeface="굴림"/>
            </a:endParaRPr>
          </a:p>
          <a:p>
            <a:pPr>
              <a:lnSpc>
                <a:spcPct val="150000"/>
              </a:lnSpc>
              <a:defRPr lang="ko-KR" altLang="en-US"/>
            </a:pPr>
            <a:r>
              <a:rPr lang="ko-KR" altLang="en-US" sz="1900" b="1">
                <a:solidFill>
                  <a:srgbClr val="0000ff"/>
                </a:solidFill>
                <a:latin typeface="굴림"/>
              </a:rPr>
              <a:t>학문적 성격을 구명하는 것을 목적으로 한다.</a:t>
            </a:r>
            <a:endParaRPr lang="ko-KR" altLang="en-US" sz="1900" b="1">
              <a:solidFill>
                <a:srgbClr val="0000ff"/>
              </a:solidFill>
              <a:latin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84</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8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4591" y="893465"/>
            <a:ext cx="3566874" cy="409555"/>
          </a:xfrm>
          <a:prstGeom prst="rect">
            <a:avLst/>
          </a:prstGeom>
          <a:noFill/>
        </p:spPr>
        <p:txBody>
          <a:bodyPr wrap="none">
            <a:spAutoFit/>
          </a:bodyPr>
          <a:lstStyle/>
          <a:p>
            <a:pPr lvl="0">
              <a:defRPr lang="ko-KR" altLang="en-US"/>
            </a:pPr>
            <a:r>
              <a:rPr lang="ko-KR" altLang="en-US" sz="2100" b="1">
                <a:latin typeface="굴림"/>
                <a:ea typeface="굴림"/>
                <a:cs typeface="굴림"/>
              </a:rPr>
              <a:t>3</a:t>
            </a:r>
            <a:r>
              <a:rPr lang="en-US" altLang="ko-KR" sz="2100" b="1">
                <a:latin typeface="굴림"/>
                <a:ea typeface="굴림"/>
                <a:cs typeface="굴림"/>
              </a:rPr>
              <a:t>. </a:t>
            </a:r>
            <a:r>
              <a:rPr lang="ko-KR" altLang="en-US" sz="2100" b="1">
                <a:latin typeface="굴림"/>
                <a:ea typeface="굴림"/>
                <a:cs typeface="굴림"/>
              </a:rPr>
              <a:t>사회복지제도의 생성 배경</a:t>
            </a:r>
            <a:endParaRPr lang="ko-KR" altLang="en-US" sz="2100" b="1">
              <a:latin typeface="굴림"/>
              <a:ea typeface="굴림"/>
              <a:cs typeface="굴림"/>
            </a:endParaRPr>
          </a:p>
        </p:txBody>
      </p:sp>
      <p:sp>
        <p:nvSpPr>
          <p:cNvPr id="6" name="TextBox 5"/>
          <p:cNvSpPr txBox="1"/>
          <p:nvPr/>
        </p:nvSpPr>
        <p:spPr>
          <a:xfrm>
            <a:off x="791574" y="1484756"/>
            <a:ext cx="4716543" cy="389764"/>
          </a:xfrm>
          <a:prstGeom prst="rect">
            <a:avLst/>
          </a:prstGeom>
          <a:noFill/>
        </p:spPr>
        <p:txBody>
          <a:bodyPr wrap="square">
            <a:spAutoFit/>
          </a:bodyPr>
          <a:lstStyle/>
          <a:p>
            <a:pPr lvl="0">
              <a:defRPr lang="ko-KR" altLang="en-US"/>
            </a:pPr>
            <a:r>
              <a:rPr lang="en-US" altLang="ko-KR" sz="2000" b="1">
                <a:latin typeface="굴림"/>
                <a:ea typeface="굴림"/>
                <a:cs typeface="굴림"/>
              </a:rPr>
              <a:t>1) </a:t>
            </a:r>
            <a:r>
              <a:rPr lang="ko-KR" altLang="en-US" sz="2000" b="1">
                <a:latin typeface="굴림"/>
                <a:ea typeface="굴림"/>
                <a:cs typeface="굴림"/>
              </a:rPr>
              <a:t>사회복지제도의 생성･변화 배경</a:t>
            </a:r>
            <a:endParaRPr lang="ko-KR" altLang="en-US" sz="2000" b="1">
              <a:latin typeface="굴림"/>
              <a:ea typeface="굴림"/>
              <a:cs typeface="굴림"/>
            </a:endParaRPr>
          </a:p>
        </p:txBody>
      </p:sp>
      <p:sp>
        <p:nvSpPr>
          <p:cNvPr id="9" name="TextBox 8"/>
          <p:cNvSpPr txBox="1"/>
          <p:nvPr/>
        </p:nvSpPr>
        <p:spPr>
          <a:xfrm>
            <a:off x="978268" y="1844801"/>
            <a:ext cx="7560843" cy="2344294"/>
          </a:xfrm>
          <a:prstGeom prst="rect">
            <a:avLst/>
          </a:prstGeom>
          <a:noFill/>
        </p:spPr>
        <p:txBody>
          <a:bodyPr vert="horz" wrap="square" lIns="91438" tIns="45718" rIns="91438" bIns="45718" anchor="t">
            <a:spAutoFit/>
          </a:bodyPr>
          <a:lstStyle/>
          <a:p>
            <a:pPr>
              <a:lnSpc>
                <a:spcPct val="130000"/>
              </a:lnSpc>
              <a:defRPr lang="ko-KR" altLang="en-US"/>
            </a:pP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전쟁(십자군 원정, 제2차 세계대전, 6.25동란 등)에 의한 황폐</a:t>
            </a:r>
            <a:endParaRPr lang="ko-KR" altLang="en-US" sz="1900" b="1">
              <a:solidFill>
                <a:schemeClr val="tx1"/>
              </a:solidFill>
              <a:latin typeface="굴림"/>
              <a:ea typeface="굴림"/>
              <a:cs typeface="굴림"/>
            </a:endParaRPr>
          </a:p>
          <a:p>
            <a:pPr>
              <a:lnSpc>
                <a:spcPct val="130000"/>
              </a:lnSpc>
              <a:defRPr lang="ko-KR" altLang="en-US"/>
            </a:pPr>
            <a:r>
              <a:rPr lang="ko-KR" altLang="ko-KR" sz="1900" b="1">
                <a:solidFill>
                  <a:schemeClr val="tx1"/>
                </a:solidFill>
                <a:latin typeface="굴림"/>
                <a:ea typeface="굴림"/>
                <a:cs typeface="굴림"/>
              </a:rPr>
              <a:t>◦</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빈곤과 기아(걸인 및 부랑인 발생)</a:t>
            </a:r>
            <a:endParaRPr lang="ko-KR" altLang="en-US" sz="1900" b="1">
              <a:solidFill>
                <a:schemeClr val="tx1"/>
              </a:solidFill>
              <a:latin typeface="굴림"/>
              <a:ea typeface="굴림"/>
              <a:cs typeface="굴림"/>
            </a:endParaRPr>
          </a:p>
          <a:p>
            <a:pPr>
              <a:lnSpc>
                <a:spcPct val="130000"/>
              </a:lnSpc>
              <a:defRPr lang="ko-KR" altLang="en-US"/>
            </a:pPr>
            <a:r>
              <a:rPr lang="ko-KR" altLang="ko-KR" sz="1900" b="1">
                <a:solidFill>
                  <a:schemeClr val="tx1"/>
                </a:solidFill>
                <a:latin typeface="굴림"/>
                <a:ea typeface="굴림"/>
                <a:cs typeface="굴림"/>
              </a:rPr>
              <a:t>◦</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질병 특히 전염병의 집단 발생</a:t>
            </a:r>
            <a:r>
              <a:rPr lang="en-US" altLang="ko-KR" sz="1900" b="1">
                <a:solidFill>
                  <a:schemeClr val="tx1"/>
                </a:solidFill>
                <a:latin typeface="굴림"/>
                <a:ea typeface="굴림"/>
                <a:cs typeface="굴림"/>
              </a:rPr>
              <a:t>(</a:t>
            </a:r>
            <a:r>
              <a:rPr lang="ko-KR" altLang="en-US" sz="1900" b="1">
                <a:solidFill>
                  <a:schemeClr val="tx1"/>
                </a:solidFill>
                <a:latin typeface="굴림"/>
                <a:ea typeface="굴림"/>
                <a:cs typeface="굴림"/>
              </a:rPr>
              <a:t>예</a:t>
            </a:r>
            <a:r>
              <a:rPr lang="en-US" altLang="ko-KR" sz="1900" b="1">
                <a:solidFill>
                  <a:schemeClr val="tx1"/>
                </a:solidFill>
                <a:latin typeface="굴림"/>
                <a:ea typeface="굴림"/>
                <a:cs typeface="굴림"/>
              </a:rPr>
              <a:t>:1348</a:t>
            </a:r>
            <a:r>
              <a:rPr lang="ko-KR" altLang="en-US" sz="1900" b="1">
                <a:solidFill>
                  <a:schemeClr val="tx1"/>
                </a:solidFill>
                <a:latin typeface="굴림"/>
                <a:ea typeface="굴림"/>
                <a:cs typeface="굴림"/>
              </a:rPr>
              <a:t>년의 흑사병</a:t>
            </a:r>
            <a:r>
              <a:rPr lang="en-US" altLang="ko-KR" sz="1900" b="1">
                <a:solidFill>
                  <a:schemeClr val="tx1"/>
                </a:solidFill>
                <a:latin typeface="굴림"/>
                <a:ea typeface="굴림"/>
                <a:cs typeface="굴림"/>
              </a:rPr>
              <a:t>)</a:t>
            </a:r>
            <a:endParaRPr lang="en-US" altLang="ko-KR" sz="1900" b="1">
              <a:solidFill>
                <a:schemeClr val="tx1"/>
              </a:solidFill>
              <a:latin typeface="굴림"/>
              <a:ea typeface="굴림"/>
              <a:cs typeface="굴림"/>
            </a:endParaRPr>
          </a:p>
          <a:p>
            <a:pPr>
              <a:lnSpc>
                <a:spcPct val="130000"/>
              </a:lnSpc>
              <a:defRPr lang="ko-KR" altLang="en-US"/>
            </a:pP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자연재해</a:t>
            </a:r>
            <a:r>
              <a:rPr lang="en-US" altLang="ko-KR" sz="1900" b="1">
                <a:solidFill>
                  <a:schemeClr val="tx1"/>
                </a:solidFill>
                <a:latin typeface="굴림"/>
                <a:ea typeface="굴림"/>
                <a:cs typeface="굴림"/>
              </a:rPr>
              <a:t>			</a:t>
            </a:r>
            <a:r>
              <a:rPr lang="ko-KR" altLang="ko-KR" sz="1900" b="1">
                <a:solidFill>
                  <a:schemeClr val="tx1"/>
                </a:solidFill>
                <a:latin typeface="굴림"/>
                <a:ea typeface="굴림"/>
                <a:cs typeface="굴림"/>
              </a:rPr>
              <a:t>◦</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노예제도</a:t>
            </a:r>
            <a:r>
              <a:rPr lang="en-US" altLang="ko-KR" sz="1900" b="1">
                <a:solidFill>
                  <a:schemeClr val="tx1"/>
                </a:solidFill>
                <a:latin typeface="굴림"/>
                <a:ea typeface="굴림"/>
                <a:cs typeface="굴림"/>
              </a:rPr>
              <a:t>(</a:t>
            </a:r>
            <a:r>
              <a:rPr lang="ko-KR" altLang="en-US" sz="1900" b="1">
                <a:solidFill>
                  <a:schemeClr val="tx1"/>
                </a:solidFill>
                <a:latin typeface="굴림"/>
                <a:ea typeface="굴림"/>
                <a:cs typeface="굴림"/>
              </a:rPr>
              <a:t>사유재산제도</a:t>
            </a:r>
            <a:r>
              <a:rPr lang="en-US" altLang="ko-KR" sz="1900" b="1">
                <a:solidFill>
                  <a:schemeClr val="tx1"/>
                </a:solidFill>
                <a:latin typeface="굴림"/>
                <a:ea typeface="굴림"/>
                <a:cs typeface="굴림"/>
              </a:rPr>
              <a:t>)</a:t>
            </a:r>
            <a:br>
              <a:rPr lang="en-US" altLang="ko-KR" sz="1900" b="1">
                <a:solidFill>
                  <a:schemeClr val="tx1"/>
                </a:solidFill>
                <a:latin typeface="굴림"/>
                <a:ea typeface="굴림"/>
                <a:cs typeface="굴림"/>
              </a:rPr>
            </a:b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산업혁명 </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경제∙사회구조 및 환경 변화(노동문제의 심각)</a:t>
            </a:r>
            <a:r>
              <a:rPr lang="en-US" altLang="ko-KR" sz="1900" b="1">
                <a:solidFill>
                  <a:schemeClr val="tx1"/>
                </a:solidFill>
                <a:latin typeface="굴림"/>
                <a:ea typeface="굴림"/>
                <a:cs typeface="굴림"/>
              </a:rPr>
              <a:t>	</a:t>
            </a:r>
            <a:endParaRPr lang="en-US" altLang="ko-KR" sz="1900" b="1">
              <a:solidFill>
                <a:schemeClr val="tx1"/>
              </a:solidFill>
              <a:latin typeface="굴림"/>
              <a:ea typeface="굴림"/>
              <a:cs typeface="굴림"/>
            </a:endParaRPr>
          </a:p>
          <a:p>
            <a:pPr>
              <a:lnSpc>
                <a:spcPct val="130000"/>
              </a:lnSpc>
              <a:defRPr lang="ko-KR" altLang="en-US"/>
            </a:pPr>
            <a:r>
              <a:rPr lang="ko-KR" altLang="ko-KR" sz="1900" b="1">
                <a:solidFill>
                  <a:schemeClr val="tx1"/>
                </a:solidFill>
                <a:latin typeface="굴림"/>
                <a:ea typeface="굴림"/>
                <a:cs typeface="굴림"/>
              </a:rPr>
              <a:t>◦</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다양한 이념(</a:t>
            </a:r>
            <a:r>
              <a:rPr lang="en-US" altLang="ko-KR" sz="1900" b="1">
                <a:solidFill>
                  <a:schemeClr val="tx1"/>
                </a:solidFill>
                <a:latin typeface="굴림"/>
                <a:ea typeface="굴림"/>
                <a:cs typeface="굴림"/>
              </a:rPr>
              <a:t>idelogy)</a:t>
            </a:r>
            <a:r>
              <a:rPr lang="ko-KR" altLang="en-US" sz="1900" b="1">
                <a:solidFill>
                  <a:schemeClr val="tx1"/>
                </a:solidFill>
                <a:latin typeface="굴림"/>
                <a:ea typeface="굴림"/>
                <a:cs typeface="굴림"/>
              </a:rPr>
              <a:t>의 생성</a:t>
            </a:r>
            <a:endParaRPr lang="ko-KR" altLang="en-US" sz="1900" b="1">
              <a:solidFill>
                <a:schemeClr val="tx1"/>
              </a:solidFill>
              <a:latin typeface="굴림"/>
              <a:ea typeface="굴림"/>
              <a:cs typeface="굴림"/>
            </a:endParaRPr>
          </a:p>
        </p:txBody>
      </p:sp>
      <p:sp>
        <p:nvSpPr>
          <p:cNvPr id="10" name="TextBox 9"/>
          <p:cNvSpPr txBox="1"/>
          <p:nvPr/>
        </p:nvSpPr>
        <p:spPr>
          <a:xfrm>
            <a:off x="978266" y="4841368"/>
            <a:ext cx="7560843" cy="1395983"/>
          </a:xfrm>
          <a:prstGeom prst="rect">
            <a:avLst/>
          </a:prstGeom>
          <a:noFill/>
        </p:spPr>
        <p:txBody>
          <a:bodyPr wrap="square">
            <a:spAutoFit/>
          </a:bodyPr>
          <a:lstStyle/>
          <a:p>
            <a:pPr marL="457200" indent="-457200">
              <a:lnSpc>
                <a:spcPct val="150000"/>
              </a:lnSpc>
              <a:defRPr lang="ko-KR" altLang="en-US"/>
            </a:pPr>
            <a:r>
              <a:rPr lang="en-US" altLang="ko-KR" b="1">
                <a:latin typeface="굴림"/>
                <a:ea typeface="굴림"/>
                <a:cs typeface="굴림"/>
              </a:rPr>
              <a:t>◦</a:t>
            </a:r>
            <a:r>
              <a:rPr lang="en-US" altLang="ko-KR" b="1">
                <a:latin typeface="굴림"/>
              </a:rPr>
              <a:t> </a:t>
            </a:r>
            <a:r>
              <a:rPr lang="ko-KR" altLang="en-US" sz="1900" b="1">
                <a:latin typeface="굴림"/>
                <a:ea typeface="굴림"/>
                <a:cs typeface="굴림"/>
              </a:rPr>
              <a:t>상부상조의 정신</a:t>
            </a:r>
            <a:r>
              <a:rPr lang="en-US" altLang="ko-KR" sz="1900" b="1">
                <a:latin typeface="굴림"/>
                <a:ea typeface="굴림"/>
                <a:cs typeface="굴림"/>
              </a:rPr>
              <a:t>(</a:t>
            </a:r>
            <a:r>
              <a:rPr lang="ko-KR" altLang="en-US" sz="1900" b="1">
                <a:latin typeface="굴림"/>
                <a:ea typeface="굴림"/>
                <a:cs typeface="굴림"/>
              </a:rPr>
              <a:t>동류의식</a:t>
            </a:r>
            <a:r>
              <a:rPr lang="en-US" altLang="ko-KR" sz="1900" b="1">
                <a:latin typeface="굴림"/>
                <a:ea typeface="굴림"/>
                <a:cs typeface="굴림"/>
              </a:rPr>
              <a:t>(</a:t>
            </a:r>
            <a:r>
              <a:rPr lang="ko-KR" altLang="en-US" sz="1900" b="1">
                <a:latin typeface="굴림"/>
                <a:ea typeface="굴림"/>
                <a:cs typeface="굴림"/>
              </a:rPr>
              <a:t>同類意識)과 공속</a:t>
            </a:r>
            <a:r>
              <a:rPr lang="en-US" altLang="ko-KR" sz="1900" b="1">
                <a:latin typeface="굴림"/>
                <a:ea typeface="굴림"/>
                <a:cs typeface="굴림"/>
              </a:rPr>
              <a:t>(</a:t>
            </a:r>
            <a:r>
              <a:rPr lang="ko-KR" altLang="en-US" sz="1900" b="1">
                <a:latin typeface="굴림"/>
                <a:ea typeface="굴림"/>
                <a:cs typeface="굴림"/>
              </a:rPr>
              <a:t>共屬</a:t>
            </a:r>
            <a:r>
              <a:rPr lang="en-US" altLang="ko-KR" sz="1900" b="1">
                <a:latin typeface="굴림"/>
                <a:ea typeface="굴림"/>
                <a:cs typeface="굴림"/>
              </a:rPr>
              <a:t>)</a:t>
            </a:r>
            <a:r>
              <a:rPr lang="ko-KR" altLang="en-US" sz="1900" b="1">
                <a:latin typeface="굴림"/>
                <a:ea typeface="굴림"/>
                <a:cs typeface="굴림"/>
              </a:rPr>
              <a:t>의 감정</a:t>
            </a:r>
            <a:r>
              <a:rPr lang="en-US" altLang="ko-KR" sz="1900" b="1">
                <a:latin typeface="굴림"/>
                <a:ea typeface="굴림"/>
                <a:cs typeface="굴림"/>
              </a:rPr>
              <a:t>)</a:t>
            </a:r>
            <a:endParaRPr lang="en-US" altLang="ko-KR" sz="1900" b="1">
              <a:latin typeface="굴림"/>
              <a:ea typeface="굴림"/>
              <a:cs typeface="굴림"/>
            </a:endParaRPr>
          </a:p>
          <a:p>
            <a:pPr marL="342900" indent="-342900">
              <a:lnSpc>
                <a:spcPct val="150000"/>
              </a:lnSpc>
              <a:defRPr lang="ko-KR" altLang="en-US"/>
            </a:pPr>
            <a:r>
              <a:rPr lang="en-US" altLang="ko-KR" sz="1900" b="1">
                <a:latin typeface="굴림"/>
                <a:ea typeface="굴림"/>
                <a:cs typeface="굴림"/>
              </a:rPr>
              <a:t>◦ </a:t>
            </a:r>
            <a:r>
              <a:rPr lang="ko-KR" altLang="en-US" sz="1900" b="1">
                <a:latin typeface="굴림"/>
                <a:ea typeface="굴림"/>
                <a:cs typeface="굴림"/>
              </a:rPr>
              <a:t>종교적 誡命</a:t>
            </a:r>
            <a:r>
              <a:rPr lang="en-US" altLang="ko-KR" sz="1900" b="1">
                <a:latin typeface="굴림"/>
                <a:ea typeface="굴림"/>
                <a:cs typeface="굴림"/>
              </a:rPr>
              <a:t>	◦ </a:t>
            </a:r>
            <a:r>
              <a:rPr lang="ko-KR" altLang="en-US" sz="1900" b="1">
                <a:latin typeface="굴림"/>
                <a:ea typeface="굴림"/>
                <a:cs typeface="굴림"/>
              </a:rPr>
              <a:t>정치적 이익 추구    </a:t>
            </a:r>
            <a:r>
              <a:rPr lang="en-US" altLang="ko-KR" sz="1900" b="1">
                <a:latin typeface="굴림"/>
                <a:ea typeface="굴림"/>
                <a:cs typeface="굴림"/>
              </a:rPr>
              <a:t>◦ </a:t>
            </a:r>
            <a:r>
              <a:rPr lang="ko-KR" altLang="en-US" sz="1900" b="1">
                <a:latin typeface="굴림"/>
                <a:ea typeface="굴림"/>
                <a:cs typeface="굴림"/>
              </a:rPr>
              <a:t>경제적 고려</a:t>
            </a:r>
            <a:r>
              <a:rPr lang="en-US" altLang="ko-KR" sz="1900" b="1">
                <a:latin typeface="굴림"/>
                <a:ea typeface="굴림"/>
                <a:cs typeface="굴림"/>
              </a:rPr>
              <a:t>	</a:t>
            </a:r>
            <a:endParaRPr lang="en-US" altLang="ko-KR" sz="1900" b="1">
              <a:latin typeface="굴림"/>
              <a:ea typeface="굴림"/>
              <a:cs typeface="굴림"/>
            </a:endParaRPr>
          </a:p>
          <a:p>
            <a:pPr marL="342900" indent="-342900">
              <a:lnSpc>
                <a:spcPct val="150000"/>
              </a:lnSpc>
              <a:defRPr lang="ko-KR" altLang="en-US"/>
            </a:pPr>
            <a:r>
              <a:rPr lang="en-US" altLang="ko-KR" sz="1900" b="1">
                <a:latin typeface="굴림"/>
                <a:ea typeface="굴림"/>
                <a:cs typeface="굴림"/>
              </a:rPr>
              <a:t>◦ </a:t>
            </a:r>
            <a:r>
              <a:rPr lang="ko-KR" altLang="en-US" sz="1900" b="1">
                <a:latin typeface="굴림"/>
                <a:ea typeface="굴림"/>
                <a:cs typeface="굴림"/>
              </a:rPr>
              <a:t>이념적 요인      </a:t>
            </a:r>
            <a:r>
              <a:rPr lang="en-US" altLang="ko-KR" sz="1900" b="1">
                <a:latin typeface="굴림"/>
                <a:ea typeface="굴림"/>
                <a:cs typeface="굴림"/>
              </a:rPr>
              <a:t>◦ </a:t>
            </a:r>
            <a:r>
              <a:rPr lang="ko-KR" altLang="en-US" sz="1900" b="1">
                <a:latin typeface="굴림"/>
                <a:ea typeface="굴림"/>
                <a:cs typeface="굴림"/>
              </a:rPr>
              <a:t>전문직업적 동기</a:t>
            </a:r>
            <a:endParaRPr lang="ko-KR" altLang="en-US" sz="1900" b="1">
              <a:latin typeface="굴림"/>
              <a:ea typeface="굴림"/>
              <a:cs typeface="굴림"/>
            </a:endParaRPr>
          </a:p>
        </p:txBody>
      </p:sp>
      <p:sp>
        <p:nvSpPr>
          <p:cNvPr id="11" name="TextBox 10"/>
          <p:cNvSpPr txBox="1"/>
          <p:nvPr/>
        </p:nvSpPr>
        <p:spPr>
          <a:xfrm>
            <a:off x="791573" y="4549902"/>
            <a:ext cx="2909842" cy="391668"/>
          </a:xfrm>
          <a:prstGeom prst="rect">
            <a:avLst/>
          </a:prstGeom>
          <a:noFill/>
        </p:spPr>
        <p:txBody>
          <a:bodyPr wrap="none">
            <a:spAutoFit/>
          </a:bodyPr>
          <a:lstStyle/>
          <a:p>
            <a:pPr lvl="0">
              <a:defRPr lang="ko-KR" altLang="en-US"/>
            </a:pPr>
            <a:r>
              <a:rPr lang="en-US" altLang="ko-KR" sz="2000" b="1">
                <a:latin typeface="굴림"/>
                <a:ea typeface="굴림"/>
                <a:cs typeface="굴림"/>
              </a:rPr>
              <a:t>2) </a:t>
            </a:r>
            <a:r>
              <a:rPr lang="ko-KR" altLang="en-US" sz="2000" b="1">
                <a:latin typeface="굴림"/>
                <a:ea typeface="굴림"/>
                <a:cs typeface="굴림"/>
              </a:rPr>
              <a:t>사회복지 발달의 동기</a:t>
            </a:r>
            <a:endParaRPr lang="ko-KR" altLang="en-US" sz="2000" b="1">
              <a:latin typeface="굴림"/>
              <a:ea typeface="굴림"/>
              <a:cs typeface="굴림"/>
            </a:endParaRPr>
          </a:p>
        </p:txBody>
      </p:sp>
      <p:sp>
        <p:nvSpPr>
          <p:cNvPr id="2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20688"/>
            <a:ext cx="2926789" cy="434682"/>
          </a:xfrm>
          <a:prstGeom prst="rect">
            <a:avLst/>
          </a:prstGeom>
          <a:noFill/>
        </p:spPr>
        <p:txBody>
          <a:bodyPr wrap="none">
            <a:spAutoFit/>
          </a:bodyPr>
          <a:lstStyle/>
          <a:p>
            <a:pPr lvl="0">
              <a:defRPr lang="ko-KR" altLang="en-US"/>
            </a:pPr>
            <a:r>
              <a:rPr lang="ko-KR" altLang="en-US" sz="2300" b="1">
                <a:latin typeface="굴림"/>
                <a:ea typeface="굴림"/>
                <a:cs typeface="굴림"/>
              </a:rPr>
              <a:t>4</a:t>
            </a:r>
            <a:r>
              <a:rPr lang="en-US" altLang="ko-KR" sz="2300" b="1">
                <a:latin typeface="굴림"/>
                <a:ea typeface="굴림"/>
                <a:cs typeface="굴림"/>
              </a:rPr>
              <a:t>. </a:t>
            </a:r>
            <a:r>
              <a:rPr lang="ko-KR" altLang="en-US" sz="2300" b="1">
                <a:latin typeface="굴림"/>
                <a:ea typeface="굴림"/>
                <a:cs typeface="굴림"/>
              </a:rPr>
              <a:t>사회복지 발달단계</a:t>
            </a:r>
            <a:endParaRPr lang="ko-KR" altLang="en-US" sz="2300" b="1">
              <a:latin typeface="굴림"/>
              <a:ea typeface="굴림"/>
              <a:cs typeface="굴림"/>
            </a:endParaRPr>
          </a:p>
        </p:txBody>
      </p:sp>
      <p:sp>
        <p:nvSpPr>
          <p:cNvPr id="3" name="TextBox 2"/>
          <p:cNvSpPr txBox="1"/>
          <p:nvPr/>
        </p:nvSpPr>
        <p:spPr>
          <a:xfrm>
            <a:off x="1064159" y="1628800"/>
            <a:ext cx="7612297" cy="2255495"/>
          </a:xfrm>
          <a:prstGeom prst="rect">
            <a:avLst/>
          </a:prstGeom>
          <a:noFill/>
        </p:spPr>
        <p:txBody>
          <a:bodyPr wrap="square">
            <a:spAutoFit/>
          </a:bodyPr>
          <a:lstStyle/>
          <a:p>
            <a:pPr>
              <a:lnSpc>
                <a:spcPct val="150000"/>
              </a:lnSpc>
              <a:defRPr lang="ko-KR" altLang="en-US"/>
            </a:pPr>
            <a:r>
              <a:rPr lang="en-US" altLang="ko-KR" b="1">
                <a:latin typeface="+mn-ea"/>
              </a:rPr>
              <a:t> </a:t>
            </a:r>
            <a:r>
              <a:rPr lang="en-US" altLang="ko-KR" sz="1900" b="1">
                <a:latin typeface="굴림"/>
                <a:ea typeface="굴림"/>
                <a:cs typeface="굴림"/>
              </a:rPr>
              <a:t>◦ </a:t>
            </a:r>
            <a:r>
              <a:rPr lang="ko-KR" altLang="en-US" sz="1900" b="1">
                <a:solidFill>
                  <a:srgbClr val="0000ff"/>
                </a:solidFill>
                <a:latin typeface="굴림"/>
                <a:ea typeface="굴림"/>
                <a:cs typeface="굴림"/>
              </a:rPr>
              <a:t>상부상조</a:t>
            </a:r>
            <a:r>
              <a:rPr lang="en-US" altLang="ko-KR" sz="1900" b="1">
                <a:solidFill>
                  <a:srgbClr val="0000ff"/>
                </a:solidFill>
                <a:latin typeface="굴림"/>
                <a:ea typeface="굴림"/>
                <a:cs typeface="굴림"/>
              </a:rPr>
              <a:t>(mutual aid)</a:t>
            </a:r>
            <a:r>
              <a:rPr lang="en-US" altLang="ko-KR" sz="1900" b="1">
                <a:latin typeface="굴림"/>
                <a:ea typeface="굴림"/>
                <a:cs typeface="굴림"/>
              </a:rPr>
              <a:t> : guild, parish, manor, </a:t>
            </a:r>
            <a:r>
              <a:rPr lang="ko-KR" altLang="en-US" sz="1900" b="1">
                <a:latin typeface="굴림"/>
                <a:ea typeface="굴림"/>
                <a:cs typeface="굴림"/>
              </a:rPr>
              <a:t>두레</a:t>
            </a:r>
            <a:r>
              <a:rPr lang="en-US" altLang="ko-KR" sz="1900" b="1">
                <a:latin typeface="굴림"/>
                <a:ea typeface="굴림"/>
                <a:cs typeface="굴림"/>
              </a:rPr>
              <a:t>, </a:t>
            </a:r>
            <a:r>
              <a:rPr lang="ko-KR" altLang="en-US" sz="1900" b="1">
                <a:latin typeface="굴림"/>
                <a:ea typeface="굴림"/>
                <a:cs typeface="굴림"/>
              </a:rPr>
              <a:t>契</a:t>
            </a:r>
            <a:r>
              <a:rPr lang="en-US" altLang="ko-KR" sz="1900" b="1">
                <a:latin typeface="굴림"/>
                <a:ea typeface="굴림"/>
                <a:cs typeface="굴림"/>
              </a:rPr>
              <a:t>, </a:t>
            </a:r>
            <a:r>
              <a:rPr lang="ko-KR" altLang="en-US" sz="1900" b="1">
                <a:latin typeface="굴림"/>
                <a:ea typeface="굴림"/>
                <a:cs typeface="굴림"/>
              </a:rPr>
              <a:t>鄕約</a:t>
            </a:r>
            <a:endParaRPr lang="ko-KR" altLang="en-US" sz="1900" b="1">
              <a:latin typeface="굴림"/>
              <a:ea typeface="굴림"/>
              <a:cs typeface="굴림"/>
            </a:endParaRPr>
          </a:p>
          <a:p>
            <a:pPr>
              <a:lnSpc>
                <a:spcPct val="150000"/>
              </a:lnSpc>
              <a:defRPr lang="ko-KR" altLang="en-US"/>
            </a:pPr>
            <a:r>
              <a:rPr lang="en-US" altLang="ko-KR" sz="1900" b="1">
                <a:latin typeface="굴림"/>
                <a:ea typeface="굴림"/>
                <a:cs typeface="굴림"/>
              </a:rPr>
              <a:t> ◦ </a:t>
            </a:r>
            <a:r>
              <a:rPr lang="ko-KR" altLang="en-US" sz="1900" b="1">
                <a:solidFill>
                  <a:srgbClr val="0000ff"/>
                </a:solidFill>
                <a:latin typeface="굴림"/>
                <a:ea typeface="굴림"/>
                <a:cs typeface="굴림"/>
              </a:rPr>
              <a:t>자선사업</a:t>
            </a:r>
            <a:r>
              <a:rPr lang="en-US" altLang="ko-KR" sz="1900" b="1">
                <a:solidFill>
                  <a:srgbClr val="0000ff"/>
                </a:solidFill>
                <a:latin typeface="굴림"/>
                <a:ea typeface="굴림"/>
                <a:cs typeface="굴림"/>
              </a:rPr>
              <a:t>(charity work) </a:t>
            </a:r>
            <a:r>
              <a:rPr lang="en-US" altLang="ko-KR" sz="1900" b="1">
                <a:latin typeface="굴림"/>
                <a:ea typeface="굴림"/>
                <a:cs typeface="굴림"/>
              </a:rPr>
              <a:t>: </a:t>
            </a:r>
            <a:r>
              <a:rPr lang="ko-KR" altLang="en-US" sz="1900" b="1">
                <a:latin typeface="굴림"/>
                <a:ea typeface="굴림"/>
                <a:cs typeface="굴림"/>
              </a:rPr>
              <a:t>기독교의 종교적 계명</a:t>
            </a:r>
            <a:endParaRPr lang="ko-KR" altLang="en-US" sz="1900" b="1">
              <a:latin typeface="굴림"/>
              <a:ea typeface="굴림"/>
              <a:cs typeface="굴림"/>
            </a:endParaRPr>
          </a:p>
          <a:p>
            <a:pPr>
              <a:lnSpc>
                <a:spcPct val="150000"/>
              </a:lnSpc>
              <a:defRPr lang="ko-KR" altLang="en-US"/>
            </a:pPr>
            <a:r>
              <a:rPr lang="en-US" altLang="ko-KR" sz="1900" b="1">
                <a:latin typeface="굴림"/>
                <a:ea typeface="굴림"/>
                <a:cs typeface="굴림"/>
              </a:rPr>
              <a:t> ◦ </a:t>
            </a:r>
            <a:r>
              <a:rPr lang="ko-KR" altLang="en-US" sz="1900" b="1">
                <a:solidFill>
                  <a:srgbClr val="0000ff"/>
                </a:solidFill>
                <a:latin typeface="굴림"/>
                <a:ea typeface="굴림"/>
                <a:cs typeface="굴림"/>
              </a:rPr>
              <a:t>박애사업</a:t>
            </a:r>
            <a:r>
              <a:rPr lang="en-US" altLang="ko-KR" sz="1900" b="1">
                <a:solidFill>
                  <a:srgbClr val="0000ff"/>
                </a:solidFill>
                <a:latin typeface="굴림"/>
                <a:ea typeface="굴림"/>
                <a:cs typeface="굴림"/>
              </a:rPr>
              <a:t>(philanthropy work)</a:t>
            </a:r>
            <a:r>
              <a:rPr lang="en-US" altLang="ko-KR" sz="1900" b="1">
                <a:latin typeface="굴림"/>
                <a:ea typeface="굴림"/>
                <a:cs typeface="굴림"/>
              </a:rPr>
              <a:t> :</a:t>
            </a:r>
            <a:r>
              <a:rPr lang="ko-KR" altLang="en-US" sz="1900" b="1">
                <a:latin typeface="굴림"/>
                <a:ea typeface="굴림"/>
                <a:cs typeface="굴림"/>
              </a:rPr>
              <a:t>인도주의적 도덕관에서 출발한 사회개량적 운동</a:t>
            </a:r>
            <a:r>
              <a:rPr lang="en-US" altLang="ko-KR" sz="1900" b="1">
                <a:latin typeface="굴림"/>
                <a:ea typeface="굴림"/>
                <a:cs typeface="굴림"/>
              </a:rPr>
              <a:t> – </a:t>
            </a:r>
            <a:r>
              <a:rPr lang="ko-KR" altLang="en-US" sz="1900" b="1">
                <a:latin typeface="굴림"/>
                <a:ea typeface="굴림"/>
                <a:cs typeface="굴림"/>
              </a:rPr>
              <a:t>자유와 평등 그리고 인간의 존엄성은 르네상스 이래 현대에 이르기까지 강조되어온 기본 개념</a:t>
            </a:r>
            <a:endParaRPr lang="en-US" altLang="ko-KR" sz="1900" b="1">
              <a:latin typeface="굴림"/>
              <a:ea typeface="굴림"/>
              <a:cs typeface="굴림"/>
            </a:endParaRPr>
          </a:p>
        </p:txBody>
      </p:sp>
      <p:sp>
        <p:nvSpPr>
          <p:cNvPr id="5" name="TextBox 4"/>
          <p:cNvSpPr txBox="1"/>
          <p:nvPr/>
        </p:nvSpPr>
        <p:spPr>
          <a:xfrm>
            <a:off x="827584" y="1280256"/>
            <a:ext cx="5607506" cy="413289"/>
          </a:xfrm>
          <a:prstGeom prst="rect">
            <a:avLst/>
          </a:prstGeom>
          <a:noFill/>
        </p:spPr>
        <p:txBody>
          <a:bodyPr wrap="none">
            <a:spAutoFit/>
          </a:bodyPr>
          <a:lstStyle/>
          <a:p>
            <a:pPr lvl="0">
              <a:defRPr lang="ko-KR" altLang="en-US"/>
            </a:pPr>
            <a:r>
              <a:rPr lang="en-US" altLang="ko-KR" sz="2100" b="1">
                <a:latin typeface="굴림"/>
                <a:ea typeface="굴림"/>
                <a:cs typeface="굴림"/>
              </a:rPr>
              <a:t>1) </a:t>
            </a:r>
            <a:r>
              <a:rPr lang="ko-KR" altLang="en-US" sz="2100" b="1">
                <a:latin typeface="굴림"/>
                <a:ea typeface="굴림"/>
                <a:cs typeface="굴림"/>
              </a:rPr>
              <a:t>사회복지 이전단계</a:t>
            </a:r>
            <a:r>
              <a:rPr lang="en-US" altLang="ko-KR" sz="2100" b="1">
                <a:latin typeface="굴림"/>
                <a:ea typeface="굴림"/>
                <a:cs typeface="굴림"/>
              </a:rPr>
              <a:t>(</a:t>
            </a:r>
            <a:r>
              <a:rPr lang="ko-KR" altLang="en-US" sz="2100" b="1">
                <a:latin typeface="굴림"/>
                <a:ea typeface="굴림"/>
                <a:cs typeface="굴림"/>
              </a:rPr>
              <a:t>전근대적 사회복지단계</a:t>
            </a:r>
            <a:r>
              <a:rPr lang="en-US" altLang="ko-KR" sz="2100" b="1">
                <a:latin typeface="굴림"/>
                <a:ea typeface="굴림"/>
                <a:cs typeface="굴림"/>
              </a:rPr>
              <a:t>)</a:t>
            </a:r>
            <a:endParaRPr lang="ko-KR" altLang="en-US" sz="2100" b="1">
              <a:latin typeface="굴림"/>
              <a:ea typeface="굴림"/>
              <a:cs typeface="굴림"/>
            </a:endParaRPr>
          </a:p>
        </p:txBody>
      </p:sp>
      <p:sp>
        <p:nvSpPr>
          <p:cNvPr id="6" name="TextBox 5"/>
          <p:cNvSpPr txBox="1"/>
          <p:nvPr/>
        </p:nvSpPr>
        <p:spPr>
          <a:xfrm>
            <a:off x="827583" y="3897052"/>
            <a:ext cx="3102432" cy="424252"/>
          </a:xfrm>
          <a:prstGeom prst="rect">
            <a:avLst/>
          </a:prstGeom>
          <a:noFill/>
        </p:spPr>
        <p:txBody>
          <a:bodyPr wrap="none">
            <a:spAutoFit/>
          </a:bodyPr>
          <a:lstStyle/>
          <a:p>
            <a:pPr lvl="0">
              <a:defRPr lang="ko-KR" altLang="en-US"/>
            </a:pPr>
            <a:r>
              <a:rPr lang="en-US" altLang="ko-KR" sz="2200" b="1">
                <a:latin typeface="굴림"/>
                <a:ea typeface="굴림"/>
                <a:cs typeface="굴림"/>
              </a:rPr>
              <a:t>2) </a:t>
            </a:r>
            <a:r>
              <a:rPr lang="ko-KR" altLang="en-US" sz="2200" b="1">
                <a:latin typeface="굴림"/>
                <a:ea typeface="굴림"/>
                <a:cs typeface="굴림"/>
              </a:rPr>
              <a:t>근대적 사회복지단계</a:t>
            </a:r>
            <a:endParaRPr lang="ko-KR" altLang="en-US" sz="2200" b="1">
              <a:latin typeface="굴림"/>
              <a:ea typeface="굴림"/>
              <a:cs typeface="굴림"/>
            </a:endParaRPr>
          </a:p>
        </p:txBody>
      </p:sp>
      <p:sp>
        <p:nvSpPr>
          <p:cNvPr id="8" name="TextBox 7"/>
          <p:cNvSpPr txBox="1"/>
          <p:nvPr/>
        </p:nvSpPr>
        <p:spPr>
          <a:xfrm>
            <a:off x="1043608" y="4257092"/>
            <a:ext cx="7920950" cy="2147275"/>
          </a:xfrm>
          <a:prstGeom prst="rect">
            <a:avLst/>
          </a:prstGeom>
          <a:noFill/>
        </p:spPr>
        <p:txBody>
          <a:bodyPr wrap="square">
            <a:spAutoFit/>
          </a:bodyPr>
          <a:lstStyle/>
          <a:p>
            <a:pPr>
              <a:lnSpc>
                <a:spcPct val="150000"/>
              </a:lnSpc>
              <a:defRPr lang="ko-KR" altLang="en-US"/>
            </a:pPr>
            <a:r>
              <a:rPr lang="ko-KR" altLang="en-US" b="1">
                <a:latin typeface="굴림"/>
                <a:ea typeface="굴림"/>
                <a:cs typeface="굴림"/>
              </a:rPr>
              <a:t>국가가 구빈(救貧)의 책임을 지고</a:t>
            </a:r>
            <a:r>
              <a:rPr lang="en-US" altLang="ko-KR" b="1">
                <a:latin typeface="굴림"/>
                <a:ea typeface="굴림"/>
                <a:cs typeface="굴림"/>
              </a:rPr>
              <a:t>, </a:t>
            </a:r>
            <a:r>
              <a:rPr lang="ko-KR" altLang="en-US" b="1">
                <a:latin typeface="굴림"/>
                <a:ea typeface="굴림"/>
                <a:cs typeface="굴림"/>
              </a:rPr>
              <a:t>국가가 주체가 되어 사회복지를 제도화</a:t>
            </a:r>
            <a:endParaRPr lang="ko-KR" altLang="en-US" b="1">
              <a:latin typeface="굴림"/>
              <a:ea typeface="굴림"/>
              <a:cs typeface="굴림"/>
            </a:endParaRPr>
          </a:p>
          <a:p>
            <a:pPr>
              <a:lnSpc>
                <a:spcPct val="150000"/>
              </a:lnSpc>
              <a:defRPr lang="ko-KR" altLang="en-US"/>
            </a:pPr>
            <a:r>
              <a:rPr lang="en-US" altLang="ko-KR" b="1">
                <a:latin typeface="굴림"/>
                <a:ea typeface="굴림"/>
                <a:cs typeface="굴림"/>
              </a:rPr>
              <a:t>(1) </a:t>
            </a:r>
            <a:r>
              <a:rPr lang="ko-KR" altLang="en-US" b="1">
                <a:latin typeface="굴림"/>
                <a:ea typeface="굴림"/>
                <a:cs typeface="굴림"/>
              </a:rPr>
              <a:t>등장 배경</a:t>
            </a:r>
            <a:endParaRPr lang="ko-KR" altLang="en-US" b="1">
              <a:latin typeface="굴림"/>
              <a:ea typeface="굴림"/>
              <a:cs typeface="굴림"/>
            </a:endParaRPr>
          </a:p>
          <a:p>
            <a:pPr>
              <a:lnSpc>
                <a:spcPct val="150000"/>
              </a:lnSpc>
              <a:defRPr lang="ko-KR" altLang="en-US"/>
            </a:pPr>
            <a:r>
              <a:rPr lang="en-US" altLang="ko-KR" b="1">
                <a:latin typeface="굴림"/>
                <a:ea typeface="굴림"/>
                <a:cs typeface="굴림"/>
              </a:rPr>
              <a:t> ◦ </a:t>
            </a:r>
            <a:r>
              <a:rPr lang="ko-KR" altLang="en-US" b="1">
                <a:latin typeface="굴림"/>
                <a:ea typeface="굴림"/>
                <a:cs typeface="굴림"/>
              </a:rPr>
              <a:t>생활곤궁이 사회성과 보편성을 갖게 되었다는 점</a:t>
            </a:r>
            <a:endParaRPr lang="ko-KR" altLang="en-US" b="1">
              <a:latin typeface="굴림"/>
              <a:ea typeface="굴림"/>
              <a:cs typeface="굴림"/>
            </a:endParaRPr>
          </a:p>
          <a:p>
            <a:pPr>
              <a:lnSpc>
                <a:spcPct val="150000"/>
              </a:lnSpc>
              <a:defRPr lang="ko-KR" altLang="en-US"/>
            </a:pPr>
            <a:r>
              <a:rPr lang="en-US" altLang="ko-KR" b="1">
                <a:latin typeface="굴림"/>
                <a:ea typeface="굴림"/>
                <a:cs typeface="굴림"/>
              </a:rPr>
              <a:t> </a:t>
            </a:r>
            <a:r>
              <a:rPr lang="ko-KR" altLang="ko-KR" b="1">
                <a:latin typeface="굴림"/>
                <a:ea typeface="굴림"/>
                <a:cs typeface="굴림"/>
              </a:rPr>
              <a:t>◦</a:t>
            </a:r>
            <a:r>
              <a:rPr lang="en-US" altLang="ko-KR" b="1">
                <a:latin typeface="굴림"/>
                <a:ea typeface="굴림"/>
                <a:cs typeface="굴림"/>
              </a:rPr>
              <a:t> </a:t>
            </a:r>
            <a:r>
              <a:rPr lang="ko-KR" altLang="en-US" b="1">
                <a:latin typeface="굴림"/>
                <a:ea typeface="굴림"/>
                <a:cs typeface="굴림"/>
              </a:rPr>
              <a:t>사회복지에 대한 공공의 책임과 항시적(恒時的) 제도의 필요성이 제기</a:t>
            </a:r>
            <a:endParaRPr lang="ko-KR" altLang="en-US" b="1">
              <a:latin typeface="굴림"/>
              <a:ea typeface="굴림"/>
              <a:cs typeface="굴림"/>
            </a:endParaRPr>
          </a:p>
          <a:p>
            <a:pPr>
              <a:lnSpc>
                <a:spcPct val="150000"/>
              </a:lnSpc>
              <a:defRPr lang="ko-KR" altLang="en-US"/>
            </a:pPr>
            <a:r>
              <a:rPr lang="en-US" altLang="ko-KR" b="1">
                <a:latin typeface="굴림"/>
                <a:ea typeface="굴림"/>
                <a:cs typeface="굴림"/>
              </a:rPr>
              <a:t> </a:t>
            </a:r>
            <a:r>
              <a:rPr lang="ko-KR" altLang="ko-KR" b="1">
                <a:latin typeface="굴림"/>
                <a:ea typeface="굴림"/>
                <a:cs typeface="굴림"/>
              </a:rPr>
              <a:t>◦</a:t>
            </a:r>
            <a:r>
              <a:rPr lang="en-US" altLang="ko-KR" b="1">
                <a:latin typeface="굴림"/>
                <a:ea typeface="굴림"/>
                <a:cs typeface="굴림"/>
              </a:rPr>
              <a:t> </a:t>
            </a:r>
            <a:r>
              <a:rPr lang="ko-KR" altLang="en-US" b="1">
                <a:latin typeface="굴림"/>
                <a:ea typeface="굴림"/>
                <a:cs typeface="굴림"/>
              </a:rPr>
              <a:t>국가체제의 확립</a:t>
            </a:r>
            <a:r>
              <a:rPr lang="en-US" altLang="ko-KR" b="1">
                <a:latin typeface="굴림"/>
                <a:ea typeface="굴림"/>
                <a:cs typeface="굴림"/>
              </a:rPr>
              <a:t> </a:t>
            </a:r>
            <a:endParaRPr lang="en-US" altLang="ko-KR" b="1">
              <a:latin typeface="굴림"/>
              <a:ea typeface="굴림"/>
              <a:cs typeface="굴림"/>
            </a:endParaRPr>
          </a:p>
        </p:txBody>
      </p:sp>
      <p:sp>
        <p:nvSpPr>
          <p:cNvPr id="1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996952"/>
            <a:ext cx="2088589" cy="411093"/>
          </a:xfrm>
          <a:prstGeom prst="rect">
            <a:avLst/>
          </a:prstGeom>
          <a:noFill/>
        </p:spPr>
        <p:txBody>
          <a:bodyPr wrap="none">
            <a:spAutoFit/>
          </a:bodyPr>
          <a:lstStyle/>
          <a:p>
            <a:pPr lvl="0">
              <a:defRPr lang="ko-KR" altLang="en-US"/>
            </a:pPr>
            <a:r>
              <a:rPr lang="en-US" altLang="ko-KR" sz="2100" b="1">
                <a:latin typeface="굴림"/>
                <a:ea typeface="굴림"/>
                <a:cs typeface="굴림"/>
              </a:rPr>
              <a:t>3) </a:t>
            </a:r>
            <a:r>
              <a:rPr lang="ko-KR" altLang="en-US" sz="2100" b="1">
                <a:latin typeface="굴림"/>
                <a:ea typeface="굴림"/>
                <a:cs typeface="굴림"/>
              </a:rPr>
              <a:t>사회복지단계</a:t>
            </a:r>
            <a:endParaRPr lang="ko-KR" altLang="en-US" sz="2100" b="1">
              <a:latin typeface="굴림"/>
              <a:ea typeface="굴림"/>
              <a:cs typeface="굴림"/>
            </a:endParaRPr>
          </a:p>
        </p:txBody>
      </p:sp>
      <p:sp>
        <p:nvSpPr>
          <p:cNvPr id="3" name="TextBox 2"/>
          <p:cNvSpPr txBox="1"/>
          <p:nvPr/>
        </p:nvSpPr>
        <p:spPr>
          <a:xfrm>
            <a:off x="971595" y="3496450"/>
            <a:ext cx="7560844" cy="2721470"/>
          </a:xfrm>
          <a:prstGeom prst="rect">
            <a:avLst/>
          </a:prstGeom>
          <a:noFill/>
        </p:spPr>
        <p:txBody>
          <a:bodyPr vert="horz" wrap="square" lIns="91438" tIns="45718" rIns="91438" bIns="45718" anchor="t">
            <a:spAutoFit/>
          </a:bodyPr>
          <a:lstStyle/>
          <a:p>
            <a:pPr>
              <a:lnSpc>
                <a:spcPct val="150000"/>
              </a:lnSpc>
              <a:defRPr lang="ko-KR" altLang="en-US"/>
            </a:pPr>
            <a:r>
              <a:rPr lang="ko-KR" altLang="en-US" b="1">
                <a:latin typeface="굴림"/>
                <a:ea typeface="굴림"/>
                <a:cs typeface="굴림"/>
              </a:rPr>
              <a:t>사회복지</a:t>
            </a:r>
            <a:r>
              <a:rPr lang="en-US" altLang="ko-KR" b="1">
                <a:latin typeface="굴림"/>
                <a:ea typeface="굴림"/>
                <a:cs typeface="굴림"/>
              </a:rPr>
              <a:t> </a:t>
            </a:r>
            <a:r>
              <a:rPr lang="ko-KR" altLang="en-US" b="1">
                <a:latin typeface="굴림"/>
                <a:ea typeface="굴림"/>
                <a:cs typeface="굴림"/>
              </a:rPr>
              <a:t>대상은 사회적 약자에게 구조</a:t>
            </a:r>
            <a:r>
              <a:rPr lang="en-US" altLang="ko-KR" b="1">
                <a:latin typeface="굴림"/>
                <a:ea typeface="굴림"/>
                <a:cs typeface="굴림"/>
              </a:rPr>
              <a:t>·</a:t>
            </a:r>
            <a:r>
              <a:rPr lang="ko-KR" altLang="en-US" b="1">
                <a:latin typeface="굴림"/>
                <a:ea typeface="굴림"/>
                <a:cs typeface="굴림"/>
              </a:rPr>
              <a:t>구제의 행위에서 벗어나 전국민을 대상으로 하여 개인의 존엄성에 바탕을 두고</a:t>
            </a:r>
            <a:r>
              <a:rPr lang="en-US" altLang="ko-KR" b="1">
                <a:latin typeface="굴림"/>
                <a:ea typeface="굴림"/>
                <a:cs typeface="굴림"/>
              </a:rPr>
              <a:t>, </a:t>
            </a:r>
            <a:r>
              <a:rPr lang="ko-KR" altLang="en-US" b="1">
                <a:latin typeface="굴림"/>
                <a:ea typeface="굴림"/>
                <a:cs typeface="굴림"/>
              </a:rPr>
              <a:t>생존권 내지 생활권 보장을 목표로 전개되어 오늘에 이름</a:t>
            </a:r>
            <a:endParaRPr lang="ko-KR" altLang="en-US" b="1">
              <a:latin typeface="굴림"/>
              <a:ea typeface="굴림"/>
              <a:cs typeface="굴림"/>
            </a:endParaRPr>
          </a:p>
          <a:p>
            <a:pPr>
              <a:lnSpc>
                <a:spcPct val="150000"/>
              </a:lnSpc>
              <a:defRPr lang="ko-KR" altLang="en-US"/>
            </a:pPr>
            <a:endParaRPr lang="ko-KR" altLang="en-US" b="1" i="1">
              <a:latin typeface="굴림"/>
              <a:ea typeface="굴림"/>
              <a:cs typeface="굴림"/>
            </a:endParaRPr>
          </a:p>
          <a:p>
            <a:pPr>
              <a:lnSpc>
                <a:spcPct val="150000"/>
              </a:lnSpc>
              <a:defRPr lang="ko-KR" altLang="en-US"/>
            </a:pPr>
            <a:r>
              <a:rPr lang="en-US" altLang="ko-KR" b="1">
                <a:latin typeface="굴림"/>
                <a:ea typeface="굴림"/>
                <a:cs typeface="굴림"/>
              </a:rPr>
              <a:t>◦ </a:t>
            </a:r>
            <a:r>
              <a:rPr lang="ko-KR" altLang="en-US" b="1">
                <a:latin typeface="굴림"/>
                <a:ea typeface="굴림"/>
                <a:cs typeface="굴림"/>
              </a:rPr>
              <a:t>사회복지의 특성</a:t>
            </a:r>
            <a:endParaRPr lang="ko-KR" altLang="en-US" b="1">
              <a:latin typeface="굴림"/>
              <a:ea typeface="굴림"/>
              <a:cs typeface="굴림"/>
            </a:endParaRPr>
          </a:p>
          <a:p>
            <a:pPr>
              <a:lnSpc>
                <a:spcPct val="150000"/>
              </a:lnSpc>
              <a:spcBef>
                <a:spcPct val="40000"/>
              </a:spcBef>
              <a:defRPr lang="ko-KR" altLang="en-US"/>
            </a:pPr>
            <a:r>
              <a:rPr lang="ko-KR" altLang="en-US" b="1">
                <a:solidFill>
                  <a:srgbClr val="c00000"/>
                </a:solidFill>
                <a:latin typeface="굴림"/>
                <a:ea typeface="굴림"/>
              </a:rPr>
              <a:t>        </a:t>
            </a:r>
            <a:r>
              <a:rPr lang="ko-KR" altLang="en-US" b="1">
                <a:solidFill>
                  <a:srgbClr val="0000ff"/>
                </a:solidFill>
                <a:latin typeface="굴림"/>
                <a:ea typeface="굴림"/>
              </a:rPr>
              <a:t> </a:t>
            </a:r>
            <a:r>
              <a:rPr lang="ko-KR" altLang="en-US" sz="2000" b="1">
                <a:solidFill>
                  <a:srgbClr val="0000ff"/>
                </a:solidFill>
                <a:latin typeface="굴림"/>
                <a:ea typeface="굴림"/>
                <a:cs typeface="굴림"/>
              </a:rPr>
              <a:t>제도성  </a:t>
            </a:r>
            <a:r>
              <a:rPr lang="en-US" altLang="ko-KR" sz="2000" b="1">
                <a:solidFill>
                  <a:srgbClr val="0000ff"/>
                </a:solidFill>
                <a:latin typeface="굴림"/>
                <a:ea typeface="굴림"/>
                <a:cs typeface="굴림"/>
              </a:rPr>
              <a:t>·</a:t>
            </a:r>
            <a:r>
              <a:rPr lang="ko-KR" altLang="en-US" sz="2000" b="1">
                <a:solidFill>
                  <a:srgbClr val="0000ff"/>
                </a:solidFill>
                <a:latin typeface="굴림"/>
                <a:ea typeface="굴림"/>
                <a:cs typeface="굴림"/>
              </a:rPr>
              <a:t>  체계성  </a:t>
            </a:r>
            <a:r>
              <a:rPr lang="en-US" altLang="ko-KR" sz="2000" b="1">
                <a:solidFill>
                  <a:srgbClr val="0000ff"/>
                </a:solidFill>
                <a:latin typeface="굴림"/>
                <a:ea typeface="굴림"/>
                <a:cs typeface="굴림"/>
              </a:rPr>
              <a:t>· </a:t>
            </a:r>
            <a:r>
              <a:rPr lang="ko-KR" altLang="en-US" sz="2000" b="1">
                <a:solidFill>
                  <a:srgbClr val="0000ff"/>
                </a:solidFill>
                <a:latin typeface="굴림"/>
                <a:ea typeface="굴림"/>
                <a:cs typeface="굴림"/>
              </a:rPr>
              <a:t> 전문성  </a:t>
            </a:r>
            <a:r>
              <a:rPr lang="en-US" altLang="ko-KR" sz="2000" b="1">
                <a:solidFill>
                  <a:srgbClr val="0000ff"/>
                </a:solidFill>
                <a:latin typeface="굴림"/>
                <a:ea typeface="굴림"/>
                <a:cs typeface="굴림"/>
              </a:rPr>
              <a:t>·</a:t>
            </a:r>
            <a:r>
              <a:rPr lang="ko-KR" altLang="en-US" sz="2000" b="1">
                <a:solidFill>
                  <a:srgbClr val="0000ff"/>
                </a:solidFill>
                <a:latin typeface="굴림"/>
                <a:ea typeface="굴림"/>
                <a:cs typeface="굴림"/>
              </a:rPr>
              <a:t>  권리성  </a:t>
            </a:r>
            <a:r>
              <a:rPr lang="en-US" altLang="ko-KR" sz="2000" b="1">
                <a:solidFill>
                  <a:srgbClr val="0000ff"/>
                </a:solidFill>
                <a:latin typeface="굴림"/>
                <a:ea typeface="굴림"/>
                <a:cs typeface="굴림"/>
              </a:rPr>
              <a:t>·</a:t>
            </a:r>
            <a:r>
              <a:rPr lang="ko-KR" altLang="en-US" sz="2000" b="1">
                <a:solidFill>
                  <a:srgbClr val="0000ff"/>
                </a:solidFill>
                <a:latin typeface="굴림"/>
                <a:ea typeface="굴림"/>
                <a:cs typeface="굴림"/>
              </a:rPr>
              <a:t>  국가책임</a:t>
            </a:r>
            <a:endParaRPr lang="ko-KR" altLang="en-US" sz="2000" b="1">
              <a:solidFill>
                <a:srgbClr val="0000ff"/>
              </a:solidFill>
              <a:latin typeface="굴림"/>
              <a:ea typeface="굴림"/>
              <a:cs typeface="굴림"/>
            </a:endParaRPr>
          </a:p>
        </p:txBody>
      </p:sp>
      <p:sp>
        <p:nvSpPr>
          <p:cNvPr id="7" name="TextBox 6"/>
          <p:cNvSpPr txBox="1"/>
          <p:nvPr/>
        </p:nvSpPr>
        <p:spPr>
          <a:xfrm>
            <a:off x="971596" y="506181"/>
            <a:ext cx="7560843" cy="2187489"/>
          </a:xfrm>
          <a:prstGeom prst="rect">
            <a:avLst/>
          </a:prstGeom>
          <a:noFill/>
        </p:spPr>
        <p:txBody>
          <a:bodyPr wrap="square">
            <a:spAutoFit/>
          </a:bodyPr>
          <a:lstStyle/>
          <a:p>
            <a:pPr>
              <a:lnSpc>
                <a:spcPct val="150000"/>
              </a:lnSpc>
              <a:defRPr lang="ko-KR" altLang="en-US"/>
            </a:pPr>
            <a:r>
              <a:rPr lang="en-US" altLang="ko-KR" sz="2000" b="1">
                <a:latin typeface="굴림"/>
                <a:ea typeface="굴림"/>
                <a:cs typeface="굴림"/>
              </a:rPr>
              <a:t>(2)  </a:t>
            </a:r>
            <a:r>
              <a:rPr lang="ko-KR" altLang="en-US" sz="2000" b="1">
                <a:latin typeface="굴림"/>
                <a:ea typeface="굴림"/>
                <a:cs typeface="굴림"/>
              </a:rPr>
              <a:t>근대적 사회복지활동</a:t>
            </a:r>
            <a:endParaRPr lang="ko-KR" altLang="en-US" sz="2000" b="1">
              <a:latin typeface="굴림"/>
              <a:ea typeface="굴림"/>
              <a:cs typeface="굴림"/>
            </a:endParaRPr>
          </a:p>
          <a:p>
            <a:pPr>
              <a:lnSpc>
                <a:spcPct val="150000"/>
              </a:lnSpc>
              <a:defRPr lang="ko-KR" altLang="en-US"/>
            </a:pPr>
            <a:r>
              <a:rPr lang="en-US" altLang="ko-KR" b="1">
                <a:latin typeface="굴림"/>
                <a:ea typeface="굴림"/>
                <a:cs typeface="굴림"/>
              </a:rPr>
              <a:t> ◦ </a:t>
            </a:r>
            <a:r>
              <a:rPr lang="ko-KR" altLang="en-US" b="1">
                <a:solidFill>
                  <a:srgbClr val="0000ff"/>
                </a:solidFill>
                <a:latin typeface="굴림"/>
                <a:ea typeface="굴림"/>
                <a:cs typeface="굴림"/>
              </a:rPr>
              <a:t>구빈사업</a:t>
            </a:r>
            <a:r>
              <a:rPr lang="en-US" altLang="ko-KR" b="1">
                <a:solidFill>
                  <a:srgbClr val="0000ff"/>
                </a:solidFill>
                <a:latin typeface="굴림"/>
                <a:ea typeface="굴림"/>
                <a:cs typeface="굴림"/>
              </a:rPr>
              <a:t>(relief work)</a:t>
            </a:r>
            <a:endParaRPr lang="en-US" altLang="ko-KR" b="1">
              <a:solidFill>
                <a:srgbClr val="0000ff"/>
              </a:solidFill>
              <a:latin typeface="굴림"/>
              <a:ea typeface="굴림"/>
              <a:cs typeface="굴림"/>
            </a:endParaRPr>
          </a:p>
          <a:p>
            <a:pPr>
              <a:lnSpc>
                <a:spcPct val="150000"/>
              </a:lnSpc>
              <a:defRPr lang="ko-KR" altLang="en-US"/>
            </a:pPr>
            <a:r>
              <a:rPr lang="en-US" altLang="ko-KR" b="1">
                <a:latin typeface="굴림"/>
                <a:ea typeface="굴림"/>
                <a:cs typeface="굴림"/>
              </a:rPr>
              <a:t> ◦ </a:t>
            </a:r>
            <a:r>
              <a:rPr lang="ko-KR" altLang="en-US" b="1">
                <a:solidFill>
                  <a:srgbClr val="0000ff"/>
                </a:solidFill>
                <a:latin typeface="굴림"/>
                <a:ea typeface="굴림"/>
                <a:cs typeface="굴림"/>
              </a:rPr>
              <a:t>보호사업</a:t>
            </a:r>
            <a:r>
              <a:rPr lang="en-US" altLang="ko-KR" b="1">
                <a:latin typeface="굴림"/>
                <a:ea typeface="굴림"/>
                <a:cs typeface="굴림"/>
              </a:rPr>
              <a:t>(</a:t>
            </a:r>
            <a:r>
              <a:rPr lang="ko-KR" altLang="en-US" b="1">
                <a:latin typeface="굴림"/>
                <a:ea typeface="굴림"/>
                <a:cs typeface="굴림"/>
              </a:rPr>
              <a:t>구빈사업의 약점 내지 무력함을 보완</a:t>
            </a:r>
            <a:r>
              <a:rPr lang="en-US" altLang="ko-KR" b="1">
                <a:latin typeface="굴림"/>
                <a:ea typeface="굴림"/>
                <a:cs typeface="굴림"/>
              </a:rPr>
              <a:t>)</a:t>
            </a:r>
            <a:endParaRPr lang="en-US" altLang="ko-KR" b="1">
              <a:latin typeface="굴림"/>
              <a:ea typeface="굴림"/>
              <a:cs typeface="굴림"/>
            </a:endParaRPr>
          </a:p>
          <a:p>
            <a:pPr>
              <a:lnSpc>
                <a:spcPct val="150000"/>
              </a:lnSpc>
              <a:defRPr lang="ko-KR" altLang="en-US"/>
            </a:pPr>
            <a:r>
              <a:rPr lang="en-US" altLang="ko-KR" b="1">
                <a:latin typeface="굴림"/>
                <a:ea typeface="굴림"/>
                <a:cs typeface="굴림"/>
              </a:rPr>
              <a:t>     : </a:t>
            </a:r>
            <a:r>
              <a:rPr lang="ko-KR" altLang="en-US" b="1">
                <a:latin typeface="굴림"/>
                <a:ea typeface="굴림"/>
                <a:cs typeface="굴림"/>
              </a:rPr>
              <a:t>자유주의 사상을 배경으로 한 </a:t>
            </a:r>
            <a:r>
              <a:rPr lang="en-US" altLang="ko-KR" b="1">
                <a:latin typeface="굴림"/>
                <a:ea typeface="굴림"/>
                <a:cs typeface="굴림"/>
              </a:rPr>
              <a:t>C.O.S, Elberfeld </a:t>
            </a:r>
            <a:r>
              <a:rPr lang="ko-KR" altLang="en-US" b="1">
                <a:latin typeface="굴림"/>
                <a:ea typeface="굴림"/>
                <a:cs typeface="굴림"/>
              </a:rPr>
              <a:t>제도</a:t>
            </a:r>
            <a:r>
              <a:rPr lang="en-US" altLang="ko-KR" b="1">
                <a:latin typeface="굴림"/>
                <a:ea typeface="굴림"/>
                <a:cs typeface="굴림"/>
              </a:rPr>
              <a:t>)</a:t>
            </a:r>
            <a:endParaRPr lang="en-US" altLang="ko-KR" b="1">
              <a:latin typeface="굴림"/>
              <a:ea typeface="굴림"/>
              <a:cs typeface="굴림"/>
            </a:endParaRPr>
          </a:p>
          <a:p>
            <a:pPr>
              <a:lnSpc>
                <a:spcPct val="150000"/>
              </a:lnSpc>
              <a:defRPr lang="ko-KR" altLang="en-US"/>
            </a:pPr>
            <a:r>
              <a:rPr lang="en-US" altLang="ko-KR" b="1">
                <a:latin typeface="굴림"/>
                <a:ea typeface="굴림"/>
                <a:cs typeface="굴림"/>
              </a:rPr>
              <a:t> ◦ </a:t>
            </a:r>
            <a:r>
              <a:rPr lang="ko-KR" altLang="en-US" b="1">
                <a:solidFill>
                  <a:srgbClr val="0000ff"/>
                </a:solidFill>
                <a:latin typeface="굴림"/>
                <a:ea typeface="굴림"/>
                <a:cs typeface="굴림"/>
              </a:rPr>
              <a:t>사회사업</a:t>
            </a:r>
            <a:r>
              <a:rPr lang="en-US" altLang="ko-KR" b="1">
                <a:solidFill>
                  <a:srgbClr val="0000ff"/>
                </a:solidFill>
                <a:latin typeface="굴림"/>
                <a:ea typeface="굴림"/>
                <a:cs typeface="굴림"/>
              </a:rPr>
              <a:t>(social work)</a:t>
            </a:r>
            <a:endParaRPr lang="en-US" altLang="ko-KR" b="1">
              <a:solidFill>
                <a:srgbClr val="0000ff"/>
              </a:solidFill>
              <a:latin typeface="굴림"/>
              <a:ea typeface="굴림"/>
              <a:cs typeface="굴림"/>
            </a:endParaRPr>
          </a:p>
        </p:txBody>
      </p:sp>
      <p:sp>
        <p:nvSpPr>
          <p:cNvPr id="4" name="직사각형 3"/>
          <p:cNvSpPr/>
          <p:nvPr/>
        </p:nvSpPr>
        <p:spPr>
          <a:xfrm>
            <a:off x="1007604" y="5734417"/>
            <a:ext cx="7308812" cy="43088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87</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8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552379" y="180974"/>
            <a:ext cx="8039238" cy="5913118"/>
          </a:xfrm>
          <a:prstGeom prst="rect">
            <a:avLst/>
          </a:prstGeom>
          <a:noFill/>
        </p:spPr>
        <p:txBody>
          <a:bodyPr vert="horz" wrap="square" lIns="91438" tIns="45718" rIns="91438" bIns="45718" anchor="t">
            <a:spAutoFit/>
          </a:bodyPr>
          <a:lstStyle/>
          <a:p>
            <a:pPr>
              <a:lnSpc>
                <a:spcPct val="140000"/>
              </a:lnSpc>
              <a:defRPr lang="ko-KR" altLang="en-US"/>
            </a:pPr>
            <a:r>
              <a:rPr lang="ko-KR" altLang="en-US" sz="2300" b="1">
                <a:latin typeface="굴림"/>
                <a:ea typeface="굴림"/>
                <a:cs typeface="굴림"/>
              </a:rPr>
              <a:t>5. 사회복지 전개과정</a:t>
            </a:r>
            <a:endParaRPr lang="ko-KR" altLang="en-US" sz="2300" b="1">
              <a:latin typeface="굴림"/>
              <a:ea typeface="굴림"/>
              <a:cs typeface="굴림"/>
            </a:endParaRPr>
          </a:p>
          <a:p>
            <a:pPr>
              <a:lnSpc>
                <a:spcPct val="140000"/>
              </a:lnSpc>
              <a:defRPr lang="ko-KR" altLang="en-US"/>
            </a:pPr>
            <a:r>
              <a:rPr lang="ko-KR" altLang="en-US" sz="1900" b="1">
                <a:latin typeface="굴림"/>
                <a:ea typeface="굴림"/>
                <a:cs typeface="굴림"/>
              </a:rPr>
              <a:t> </a:t>
            </a:r>
            <a:r>
              <a:rPr lang="ko-KR" altLang="en-US" sz="2000" b="1">
                <a:latin typeface="굴림"/>
                <a:ea typeface="굴림"/>
                <a:cs typeface="굴림"/>
              </a:rPr>
              <a:t>1) 구빈법 시대</a:t>
            </a:r>
            <a:endParaRPr lang="ko-KR" altLang="en-US" sz="2000" b="1">
              <a:latin typeface="굴림"/>
              <a:ea typeface="굴림"/>
              <a:cs typeface="굴림"/>
            </a:endParaRPr>
          </a:p>
          <a:p>
            <a:pPr>
              <a:lnSpc>
                <a:spcPct val="140000"/>
              </a:lnSpc>
              <a:defRPr lang="ko-KR" altLang="en-US"/>
            </a:pPr>
            <a:r>
              <a:rPr lang="ko-KR" altLang="en-US" sz="1900" b="1">
                <a:latin typeface="굴림"/>
                <a:ea typeface="굴림"/>
                <a:cs typeface="굴림"/>
              </a:rPr>
              <a:t>  (1) 엘리자베스 구빈법 제정 배경 </a:t>
            </a:r>
            <a:endParaRPr lang="ko-KR" altLang="en-US" sz="1900" b="1">
              <a:latin typeface="굴림"/>
              <a:ea typeface="굴림"/>
              <a:cs typeface="굴림"/>
            </a:endParaRPr>
          </a:p>
          <a:p>
            <a:pPr>
              <a:lnSpc>
                <a:spcPct val="130000"/>
              </a:lnSpc>
              <a:defRPr lang="ko-KR" altLang="en-US"/>
            </a:pPr>
            <a:r>
              <a:rPr lang="ko-KR" altLang="en-US" sz="1900" b="1" i="1">
                <a:latin typeface="굴림"/>
                <a:ea typeface="굴림"/>
                <a:cs typeface="굴림"/>
              </a:rPr>
              <a:t>   </a:t>
            </a:r>
            <a:r>
              <a:rPr lang="ko-KR" altLang="en-US" sz="1900" b="1">
                <a:latin typeface="굴림"/>
                <a:ea typeface="굴림"/>
                <a:cs typeface="굴림"/>
              </a:rPr>
              <a:t> </a:t>
            </a:r>
            <a:r>
              <a:rPr lang="ko-KR" altLang="en-US" sz="1900" b="1">
                <a:solidFill>
                  <a:schemeClr val="tx1"/>
                </a:solidFill>
                <a:latin typeface="굴림"/>
              </a:rPr>
              <a:t>◦ 기독교 자선사업의 폐단 ･ 한계</a:t>
            </a:r>
            <a:endParaRPr lang="ko-KR" altLang="en-US" sz="1900" b="1">
              <a:solidFill>
                <a:schemeClr val="tx1"/>
              </a:solidFill>
              <a:latin typeface="굴림"/>
            </a:endParaRPr>
          </a:p>
          <a:p>
            <a:pPr>
              <a:lnSpc>
                <a:spcPct val="130000"/>
              </a:lnSpc>
              <a:defRPr lang="ko-KR" altLang="en-US"/>
            </a:pPr>
            <a:r>
              <a:rPr lang="ko-KR" altLang="en-US" sz="1900" b="1">
                <a:solidFill>
                  <a:schemeClr val="tx1"/>
                </a:solidFill>
                <a:latin typeface="굴림"/>
              </a:rPr>
              <a:t>    ◦ 흑사병으로 인한 노동력 감소</a:t>
            </a:r>
            <a:endParaRPr lang="ko-KR" altLang="en-US" sz="1900" b="1">
              <a:solidFill>
                <a:schemeClr val="tx1"/>
              </a:solidFill>
              <a:latin typeface="굴림"/>
            </a:endParaRPr>
          </a:p>
          <a:p>
            <a:pPr>
              <a:lnSpc>
                <a:spcPct val="130000"/>
              </a:lnSpc>
              <a:defRPr lang="ko-KR" altLang="en-US"/>
            </a:pPr>
            <a:r>
              <a:rPr lang="ko-KR" altLang="en-US" sz="1900" b="1">
                <a:solidFill>
                  <a:schemeClr val="tx1"/>
                </a:solidFill>
                <a:latin typeface="굴림"/>
              </a:rPr>
              <a:t>    ◦ 농경지 종획(</a:t>
            </a:r>
            <a:r>
              <a:rPr lang="en-US" altLang="ko-KR" sz="1900" b="1">
                <a:solidFill>
                  <a:schemeClr val="tx1"/>
                </a:solidFill>
                <a:latin typeface="굴림"/>
                <a:cs typeface="굴림"/>
              </a:rPr>
              <a:t>enclosure)</a:t>
            </a:r>
            <a:r>
              <a:rPr lang="ko-KR" altLang="en-US" sz="1900" b="1">
                <a:solidFill>
                  <a:schemeClr val="tx1"/>
                </a:solidFill>
                <a:latin typeface="굴림"/>
              </a:rPr>
              <a:t>운동으로 인한 유랑민 및 걸인의 대량 발생       </a:t>
            </a:r>
            <a:endParaRPr lang="ko-KR" altLang="en-US" sz="1900" b="1">
              <a:solidFill>
                <a:schemeClr val="tx1"/>
              </a:solidFill>
              <a:latin typeface="굴림"/>
            </a:endParaRPr>
          </a:p>
          <a:p>
            <a:pPr>
              <a:lnSpc>
                <a:spcPct val="130000"/>
              </a:lnSpc>
              <a:defRPr lang="ko-KR" altLang="en-US"/>
            </a:pPr>
            <a:r>
              <a:rPr lang="ko-KR" altLang="en-US" sz="1900" b="1">
                <a:solidFill>
                  <a:schemeClr val="tx1"/>
                </a:solidFill>
                <a:latin typeface="굴림"/>
              </a:rPr>
              <a:t>    ◦ 종교개혁에 의한 노동관의 변화</a:t>
            </a:r>
            <a:endParaRPr lang="ko-KR" altLang="en-US" sz="1900" b="1">
              <a:solidFill>
                <a:schemeClr val="tx1"/>
              </a:solidFill>
              <a:latin typeface="굴림"/>
            </a:endParaRPr>
          </a:p>
          <a:p>
            <a:pPr>
              <a:lnSpc>
                <a:spcPct val="140000"/>
              </a:lnSpc>
              <a:defRPr lang="ko-KR" altLang="en-US"/>
            </a:pPr>
            <a:endParaRPr lang="ko-KR" altLang="en-US" sz="800" b="1" i="0">
              <a:latin typeface="굴림"/>
              <a:ea typeface="굴림"/>
              <a:cs typeface="굴림"/>
            </a:endParaRPr>
          </a:p>
          <a:p>
            <a:pPr>
              <a:lnSpc>
                <a:spcPct val="140000"/>
              </a:lnSpc>
              <a:defRPr lang="ko-KR" altLang="en-US"/>
            </a:pPr>
            <a:r>
              <a:rPr lang="ko-KR" altLang="en-US" sz="1900" b="1">
                <a:latin typeface="굴림"/>
                <a:ea typeface="굴림"/>
                <a:cs typeface="굴림"/>
              </a:rPr>
              <a:t>  (2) 관련 입법</a:t>
            </a:r>
            <a:endParaRPr lang="ko-KR" altLang="en-US" sz="1900" b="1">
              <a:latin typeface="굴림"/>
              <a:ea typeface="굴림"/>
              <a:cs typeface="굴림"/>
            </a:endParaRPr>
          </a:p>
          <a:p>
            <a:pPr>
              <a:lnSpc>
                <a:spcPct val="140000"/>
              </a:lnSpc>
              <a:defRPr lang="ko-KR" altLang="en-US"/>
            </a:pPr>
            <a:endParaRPr lang="ko-KR" altLang="en-US" sz="500" b="1">
              <a:latin typeface="굴림"/>
              <a:ea typeface="굴림"/>
              <a:cs typeface="굴림"/>
            </a:endParaRPr>
          </a:p>
          <a:p>
            <a:pPr>
              <a:defRPr lang="ko-KR" altLang="en-US"/>
            </a:pPr>
            <a:r>
              <a:rPr lang="ko-KR" altLang="en-US" sz="1900" b="1">
                <a:latin typeface="굴림"/>
                <a:ea typeface="굴림"/>
                <a:cs typeface="굴림"/>
              </a:rPr>
              <a:t>  </a:t>
            </a:r>
            <a:r>
              <a:rPr lang="ko-KR" altLang="en-US" sz="1900" b="1">
                <a:solidFill>
                  <a:schemeClr val="tx1"/>
                </a:solidFill>
                <a:latin typeface="굴림"/>
                <a:ea typeface="굴림"/>
                <a:cs typeface="굴림"/>
              </a:rPr>
              <a:t>  ◦ 1349년 노동자 법령(노동자 조례)</a:t>
            </a:r>
            <a:endParaRPr lang="ko-KR" altLang="en-US" sz="1900" b="1">
              <a:solidFill>
                <a:schemeClr val="tx1"/>
              </a:solidFill>
              <a:latin typeface="굴림"/>
              <a:ea typeface="굴림"/>
              <a:cs typeface="굴림"/>
            </a:endParaRPr>
          </a:p>
          <a:p>
            <a:pPr>
              <a:defRPr lang="ko-KR" altLang="en-US"/>
            </a:pPr>
            <a:r>
              <a:rPr lang="ko-KR" altLang="en-US" sz="1900" b="1">
                <a:solidFill>
                  <a:schemeClr val="tx1"/>
                </a:solidFill>
                <a:latin typeface="굴림"/>
                <a:ea typeface="굴림"/>
                <a:cs typeface="굴림"/>
              </a:rPr>
              <a:t>    ◦ 1388년 구빈법(</a:t>
            </a:r>
            <a:r>
              <a:rPr lang="en-US" altLang="ko-KR" sz="1900" b="1">
                <a:solidFill>
                  <a:schemeClr val="tx1"/>
                </a:solidFill>
                <a:latin typeface="굴림"/>
                <a:ea typeface="굴림"/>
                <a:cs typeface="굴림"/>
              </a:rPr>
              <a:t>The Poor Law Act)</a:t>
            </a:r>
            <a:endParaRPr lang="en-US" altLang="ko-KR" sz="1900" b="1">
              <a:solidFill>
                <a:schemeClr val="tx1"/>
              </a:solidFill>
              <a:latin typeface="굴림"/>
              <a:ea typeface="굴림"/>
              <a:cs typeface="굴림"/>
            </a:endParaRPr>
          </a:p>
          <a:p>
            <a:pPr>
              <a:defRPr lang="ko-KR" altLang="en-US"/>
            </a:pPr>
            <a:r>
              <a:rPr lang="en-US" altLang="ko-KR" sz="1900" b="1">
                <a:solidFill>
                  <a:schemeClr val="tx1"/>
                </a:solidFill>
                <a:latin typeface="굴림"/>
                <a:ea typeface="굴림"/>
                <a:cs typeface="굴림"/>
              </a:rPr>
              <a:t>    ◦ 1485</a:t>
            </a:r>
            <a:r>
              <a:rPr lang="ko-KR" altLang="en-US" sz="1900" b="1">
                <a:solidFill>
                  <a:schemeClr val="tx1"/>
                </a:solidFill>
                <a:latin typeface="굴림"/>
                <a:ea typeface="굴림"/>
                <a:cs typeface="굴림"/>
              </a:rPr>
              <a:t>년</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장인(匠人)법(</a:t>
            </a:r>
            <a:r>
              <a:rPr lang="en-US" altLang="ko-KR" sz="1900" b="1">
                <a:solidFill>
                  <a:schemeClr val="tx1"/>
                </a:solidFill>
                <a:latin typeface="굴림"/>
                <a:ea typeface="굴림"/>
                <a:cs typeface="굴림"/>
              </a:rPr>
              <a:t>The Statute of Artifices)</a:t>
            </a:r>
            <a:endParaRPr lang="en-US" altLang="ko-KR" sz="1900" b="1">
              <a:solidFill>
                <a:schemeClr val="tx1"/>
              </a:solidFill>
              <a:latin typeface="굴림"/>
              <a:ea typeface="굴림"/>
              <a:cs typeface="굴림"/>
            </a:endParaRPr>
          </a:p>
          <a:p>
            <a:pPr>
              <a:defRPr lang="ko-KR" altLang="en-US"/>
            </a:pPr>
            <a:r>
              <a:rPr lang="en-US" altLang="ko-KR" sz="1900" b="1">
                <a:solidFill>
                  <a:schemeClr val="tx1"/>
                </a:solidFill>
                <a:latin typeface="굴림"/>
                <a:ea typeface="굴림"/>
                <a:cs typeface="굴림"/>
              </a:rPr>
              <a:t>    ◦ 1531</a:t>
            </a:r>
            <a:r>
              <a:rPr lang="ko-KR" altLang="en-US" sz="1900" b="1">
                <a:solidFill>
                  <a:schemeClr val="tx1"/>
                </a:solidFill>
                <a:latin typeface="굴림"/>
                <a:ea typeface="굴림"/>
                <a:cs typeface="굴림"/>
              </a:rPr>
              <a:t>년 걸인</a:t>
            </a:r>
            <a:r>
              <a:rPr lang="en-US" altLang="ko-KR" sz="1900" b="1">
                <a:solidFill>
                  <a:schemeClr val="tx1"/>
                </a:solidFill>
                <a:latin typeface="굴림"/>
                <a:ea typeface="굴림"/>
                <a:cs typeface="굴림"/>
              </a:rPr>
              <a:t>･</a:t>
            </a:r>
            <a:r>
              <a:rPr lang="ko-KR" altLang="en-US" sz="1900" b="1">
                <a:solidFill>
                  <a:schemeClr val="tx1"/>
                </a:solidFill>
                <a:latin typeface="굴림"/>
                <a:ea typeface="굴림"/>
                <a:cs typeface="굴림"/>
              </a:rPr>
              <a:t>부랑자 처벌법</a:t>
            </a:r>
            <a:endParaRPr lang="ko-KR" altLang="en-US" sz="1900" b="1">
              <a:solidFill>
                <a:schemeClr val="tx1"/>
              </a:solidFill>
              <a:latin typeface="굴림"/>
              <a:ea typeface="굴림"/>
              <a:cs typeface="굴림"/>
            </a:endParaRPr>
          </a:p>
          <a:p>
            <a:pPr>
              <a:defRPr lang="ko-KR" altLang="en-US"/>
            </a:pPr>
            <a:r>
              <a:rPr lang="ko-KR" altLang="en-US" sz="1900" b="1">
                <a:solidFill>
                  <a:schemeClr val="tx1"/>
                </a:solidFill>
                <a:latin typeface="굴림"/>
                <a:ea typeface="굴림"/>
                <a:cs typeface="굴림"/>
              </a:rPr>
              <a:t>    </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1536년 건장한 부랑자･걸인 처벌법 </a:t>
            </a:r>
            <a:endParaRPr lang="ko-KR" altLang="en-US" sz="1900" b="1">
              <a:solidFill>
                <a:schemeClr val="tx1"/>
              </a:solidFill>
              <a:latin typeface="굴림"/>
              <a:ea typeface="굴림"/>
              <a:cs typeface="굴림"/>
            </a:endParaRPr>
          </a:p>
          <a:p>
            <a:pPr>
              <a:defRPr lang="ko-KR" altLang="en-US"/>
            </a:pPr>
            <a:r>
              <a:rPr lang="ko-KR" altLang="en-US" sz="1900" b="1">
                <a:solidFill>
                  <a:schemeClr val="tx1"/>
                </a:solidFill>
                <a:latin typeface="굴림"/>
                <a:ea typeface="굴림"/>
                <a:cs typeface="굴림"/>
              </a:rPr>
              <a:t>    ◦ 1547년 부랑자의 처벌 및 빈민과 노동불능자의 구제에 관한 법률</a:t>
            </a:r>
            <a:endParaRPr lang="ko-KR" altLang="en-US" sz="1900" b="1">
              <a:solidFill>
                <a:schemeClr val="tx1"/>
              </a:solidFill>
              <a:latin typeface="굴림"/>
              <a:ea typeface="굴림"/>
              <a:cs typeface="굴림"/>
            </a:endParaRPr>
          </a:p>
          <a:p>
            <a:pPr>
              <a:defRPr lang="ko-KR" altLang="en-US"/>
            </a:pPr>
            <a:r>
              <a:rPr lang="ko-KR" altLang="en-US" sz="1900" b="1">
                <a:solidFill>
                  <a:schemeClr val="tx1"/>
                </a:solidFill>
                <a:latin typeface="굴림"/>
                <a:ea typeface="굴림"/>
                <a:cs typeface="굴림"/>
              </a:rPr>
              <a:t>    ◦ 1576년 빈민들의 나태 근절과 노동 정착을 위한 법</a:t>
            </a:r>
            <a:endParaRPr lang="ko-KR" altLang="en-US" sz="1900" b="1">
              <a:solidFill>
                <a:schemeClr val="tx1"/>
              </a:solidFill>
              <a:latin typeface="굴림"/>
              <a:ea typeface="굴림"/>
              <a:cs typeface="굴림"/>
            </a:endParaRPr>
          </a:p>
          <a:p>
            <a:pPr>
              <a:defRPr lang="ko-KR" altLang="en-US"/>
            </a:pPr>
            <a:r>
              <a:rPr lang="ko-KR" altLang="en-US" sz="1900" b="1">
                <a:solidFill>
                  <a:schemeClr val="tx1"/>
                </a:solidFill>
                <a:latin typeface="굴림"/>
                <a:ea typeface="굴림"/>
                <a:cs typeface="굴림"/>
              </a:rPr>
              <a:t>    ◦ 1601년 엘리자베스구빈법</a:t>
            </a:r>
            <a:r>
              <a:rPr lang="en-US" altLang="ko-KR" sz="1900" b="1">
                <a:solidFill>
                  <a:schemeClr val="tx1"/>
                </a:solidFill>
                <a:latin typeface="굴림"/>
                <a:ea typeface="굴림"/>
                <a:cs typeface="굴림"/>
              </a:rPr>
              <a:t>(The Elizabethan Poor Law of 1601)</a:t>
            </a:r>
            <a:endParaRPr lang="en-US" altLang="ko-KR" sz="1900" b="1">
              <a:solidFill>
                <a:schemeClr val="tx1"/>
              </a:solidFill>
              <a:latin typeface="굴림"/>
              <a:ea typeface="굴림"/>
              <a:cs typeface="굴림"/>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8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197483" y="728698"/>
            <a:ext cx="8749034" cy="5241570"/>
          </a:xfrm>
          <a:prstGeom prst="rect">
            <a:avLst/>
          </a:prstGeom>
          <a:noFill/>
        </p:spPr>
        <p:txBody>
          <a:bodyPr vert="horz" wrap="square" lIns="91438" tIns="45718" rIns="91438" bIns="45718" anchor="t">
            <a:spAutoFit/>
          </a:bodyPr>
          <a:lstStyle/>
          <a:p>
            <a:pPr>
              <a:lnSpc>
                <a:spcPct val="140000"/>
              </a:lnSpc>
              <a:defRPr lang="ko-KR" altLang="en-US"/>
            </a:pPr>
            <a:r>
              <a:rPr lang="ko-KR" altLang="en-US" sz="1900" b="1">
                <a:latin typeface="굴림"/>
                <a:ea typeface="굴림"/>
                <a:cs typeface="굴림"/>
              </a:rPr>
              <a:t>    (</a:t>
            </a:r>
            <a:r>
              <a:rPr lang="en-US" altLang="ko-KR" sz="1900" b="1">
                <a:latin typeface="굴림"/>
                <a:ea typeface="굴림"/>
                <a:cs typeface="굴림"/>
              </a:rPr>
              <a:t>3</a:t>
            </a:r>
            <a:r>
              <a:rPr lang="ko-KR" altLang="en-US" sz="1900" b="1">
                <a:latin typeface="굴림"/>
                <a:ea typeface="굴림"/>
                <a:cs typeface="굴림"/>
              </a:rPr>
              <a:t>) 구빈법의 내용 </a:t>
            </a:r>
            <a:endParaRPr lang="ko-KR" altLang="en-US" sz="1900" b="1">
              <a:latin typeface="굴림"/>
              <a:ea typeface="굴림"/>
              <a:cs typeface="굴림"/>
            </a:endParaRPr>
          </a:p>
          <a:p>
            <a:pPr>
              <a:lnSpc>
                <a:spcPct val="140000"/>
              </a:lnSpc>
              <a:defRPr lang="ko-KR" altLang="en-US"/>
            </a:pPr>
            <a:r>
              <a:rPr lang="ko-KR" altLang="en-US" sz="1900" b="1">
                <a:latin typeface="굴림"/>
                <a:ea typeface="굴림"/>
                <a:cs typeface="굴림"/>
              </a:rPr>
              <a:t>     </a:t>
            </a:r>
            <a:r>
              <a:rPr lang="ko-KR" altLang="en-US" sz="1900" b="1" i="1">
                <a:latin typeface="굴림"/>
                <a:ea typeface="굴림"/>
                <a:cs typeface="굴림"/>
              </a:rPr>
              <a:t>① 구빈의 책임이 교회가 아닌 국가에 있다는 것을 최초로 인식</a:t>
            </a:r>
            <a:endParaRPr lang="ko-KR" altLang="en-US" sz="1900" b="1" i="1">
              <a:latin typeface="굴림"/>
              <a:ea typeface="굴림"/>
              <a:cs typeface="굴림"/>
            </a:endParaRPr>
          </a:p>
          <a:p>
            <a:pPr>
              <a:lnSpc>
                <a:spcPct val="140000"/>
              </a:lnSpc>
              <a:defRPr lang="ko-KR" altLang="en-US"/>
            </a:pPr>
            <a:r>
              <a:rPr lang="ko-KR" altLang="en-US" sz="1900" b="1" i="1">
                <a:latin typeface="굴림"/>
                <a:ea typeface="굴림"/>
                <a:cs typeface="굴림"/>
              </a:rPr>
              <a:t>     ② 구빈세 징수(교구단위 </a:t>
            </a:r>
            <a:r>
              <a:rPr lang="en-US" altLang="ko-KR" sz="1900" b="1" i="1">
                <a:latin typeface="굴림"/>
                <a:ea typeface="굴림"/>
                <a:cs typeface="굴림"/>
              </a:rPr>
              <a:t>:</a:t>
            </a:r>
            <a:r>
              <a:rPr lang="ko-KR" altLang="en-US" sz="1900" b="1" i="1">
                <a:latin typeface="굴림"/>
                <a:ea typeface="굴림"/>
                <a:cs typeface="굴림"/>
              </a:rPr>
              <a:t> 敎區單位)</a:t>
            </a:r>
            <a:endParaRPr lang="ko-KR" altLang="en-US" sz="1900" b="1" i="1">
              <a:latin typeface="굴림"/>
              <a:ea typeface="굴림"/>
              <a:cs typeface="굴림"/>
            </a:endParaRPr>
          </a:p>
          <a:p>
            <a:pPr>
              <a:lnSpc>
                <a:spcPct val="140000"/>
              </a:lnSpc>
              <a:defRPr lang="ko-KR" altLang="en-US"/>
            </a:pPr>
            <a:r>
              <a:rPr lang="ko-KR" altLang="en-US" sz="1900" b="1" i="1">
                <a:latin typeface="굴림"/>
                <a:ea typeface="굴림"/>
                <a:cs typeface="굴림"/>
              </a:rPr>
              <a:t>     ③ 치안판사 ･ 구빈감독관 등 구빈행정기구</a:t>
            </a:r>
            <a:endParaRPr lang="ko-KR" altLang="en-US" sz="1900" b="1" i="1">
              <a:latin typeface="굴림"/>
              <a:ea typeface="굴림"/>
              <a:cs typeface="굴림"/>
            </a:endParaRPr>
          </a:p>
          <a:p>
            <a:pPr>
              <a:lnSpc>
                <a:spcPct val="140000"/>
              </a:lnSpc>
              <a:defRPr lang="ko-KR" altLang="en-US"/>
            </a:pPr>
            <a:r>
              <a:rPr lang="ko-KR" altLang="en-US" sz="1900" b="1" i="1">
                <a:latin typeface="굴림"/>
                <a:ea typeface="굴림"/>
                <a:cs typeface="굴림"/>
              </a:rPr>
              <a:t>     ④ 빈민의 분류화</a:t>
            </a:r>
            <a:endParaRPr lang="ko-KR" altLang="en-US" sz="1900" b="1" i="1">
              <a:latin typeface="굴림"/>
              <a:ea typeface="굴림"/>
              <a:cs typeface="굴림"/>
            </a:endParaRPr>
          </a:p>
          <a:p>
            <a:pPr>
              <a:lnSpc>
                <a:spcPct val="140000"/>
              </a:lnSpc>
              <a:defRPr lang="ko-KR" altLang="en-US"/>
            </a:pPr>
            <a:r>
              <a:rPr lang="ko-KR" altLang="en-US" sz="1900" b="1">
                <a:latin typeface="굴림"/>
                <a:ea typeface="굴림"/>
                <a:cs typeface="굴림"/>
              </a:rPr>
              <a:t>       ◦ 근로능력이 있는 건장한 빈민(</a:t>
            </a:r>
            <a:r>
              <a:rPr lang="en-US" altLang="ko-KR" sz="1900" b="1">
                <a:latin typeface="굴림"/>
                <a:ea typeface="굴림"/>
                <a:cs typeface="굴림"/>
              </a:rPr>
              <a:t>the able-bodied poor)</a:t>
            </a:r>
            <a:r>
              <a:rPr lang="ko-KR" altLang="en-US" sz="1900" b="1">
                <a:latin typeface="굴림"/>
                <a:ea typeface="굴림"/>
                <a:cs typeface="굴림"/>
              </a:rPr>
              <a:t> </a:t>
            </a:r>
            <a:endParaRPr lang="en-US" altLang="ko-KR" sz="1900" b="1">
              <a:latin typeface="굴림"/>
              <a:ea typeface="굴림"/>
              <a:cs typeface="굴림"/>
            </a:endParaRPr>
          </a:p>
          <a:p>
            <a:pPr>
              <a:lnSpc>
                <a:spcPct val="140000"/>
              </a:lnSpc>
              <a:defRPr lang="ko-KR" altLang="en-US"/>
            </a:pPr>
            <a:r>
              <a:rPr lang="ko-KR" altLang="en-US" sz="1900" b="1">
                <a:latin typeface="굴림"/>
                <a:ea typeface="굴림"/>
                <a:cs typeface="굴림"/>
              </a:rPr>
              <a:t>           </a:t>
            </a:r>
            <a:r>
              <a:rPr lang="en-US" altLang="ko-KR" sz="1900" b="1">
                <a:latin typeface="굴림"/>
                <a:ea typeface="굴림"/>
                <a:cs typeface="굴림"/>
              </a:rPr>
              <a:t>:</a:t>
            </a:r>
            <a:r>
              <a:rPr lang="ko-KR" altLang="en-US" sz="1900" b="1">
                <a:latin typeface="굴림"/>
                <a:ea typeface="굴림"/>
                <a:cs typeface="굴림"/>
              </a:rPr>
              <a:t> 노역장</a:t>
            </a:r>
            <a:r>
              <a:rPr lang="en-US" altLang="ko-KR" sz="1900" b="1">
                <a:latin typeface="굴림"/>
                <a:ea typeface="굴림"/>
                <a:cs typeface="굴림"/>
              </a:rPr>
              <a:t>(workhouse)</a:t>
            </a:r>
            <a:endParaRPr lang="en-US" altLang="ko-KR" sz="1900" b="1">
              <a:latin typeface="굴림"/>
              <a:ea typeface="굴림"/>
              <a:cs typeface="굴림"/>
            </a:endParaRPr>
          </a:p>
          <a:p>
            <a:pPr>
              <a:lnSpc>
                <a:spcPct val="160000"/>
              </a:lnSpc>
              <a:defRPr lang="ko-KR" altLang="en-US"/>
            </a:pPr>
            <a:r>
              <a:rPr lang="en-US" altLang="ko-KR" sz="1900" b="1" i="0" kern="1200" spc="5">
                <a:solidFill>
                  <a:schemeClr val="tx1"/>
                </a:solidFill>
                <a:latin typeface="굴림"/>
                <a:ea typeface="굴림"/>
                <a:cs typeface="굴림"/>
              </a:rPr>
              <a:t>       ◦ </a:t>
            </a:r>
            <a:r>
              <a:rPr lang="ko-KR" altLang="en-US" sz="1900" b="1" i="0" kern="1200" spc="5">
                <a:solidFill>
                  <a:schemeClr val="tx1"/>
                </a:solidFill>
                <a:latin typeface="굴림"/>
                <a:ea typeface="굴림"/>
                <a:cs typeface="굴림"/>
              </a:rPr>
              <a:t>근로능력이</a:t>
            </a:r>
            <a:r>
              <a:rPr lang="en-US" altLang="ko-KR" sz="1900" b="1" i="0" kern="1200" spc="5">
                <a:solidFill>
                  <a:schemeClr val="tx1"/>
                </a:solidFill>
                <a:latin typeface="굴림"/>
                <a:ea typeface="굴림"/>
                <a:cs typeface="굴림"/>
              </a:rPr>
              <a:t> </a:t>
            </a:r>
            <a:r>
              <a:rPr lang="ko-KR" altLang="en-US" sz="1900" b="1" i="0" kern="1200" spc="5">
                <a:solidFill>
                  <a:schemeClr val="tx1"/>
                </a:solidFill>
                <a:latin typeface="굴림"/>
                <a:ea typeface="굴림"/>
                <a:cs typeface="굴림"/>
              </a:rPr>
              <a:t>없는 무능력한 빈민(</a:t>
            </a:r>
            <a:r>
              <a:rPr lang="en-US" altLang="ko-KR" sz="1900" b="1" i="0" kern="1200" spc="5">
                <a:solidFill>
                  <a:schemeClr val="tx1"/>
                </a:solidFill>
                <a:latin typeface="굴림"/>
                <a:ea typeface="굴림"/>
                <a:cs typeface="굴림"/>
              </a:rPr>
              <a:t>the impotent)</a:t>
            </a:r>
            <a:r>
              <a:rPr lang="ko-KR" altLang="en-US" sz="1900" b="1" i="0" kern="1200" spc="5">
                <a:solidFill>
                  <a:schemeClr val="tx1"/>
                </a:solidFill>
                <a:latin typeface="굴림"/>
                <a:ea typeface="굴림"/>
                <a:cs typeface="굴림"/>
              </a:rPr>
              <a:t> </a:t>
            </a:r>
            <a:endParaRPr lang="ko-KR" altLang="en-US" sz="1900" b="1" i="0" kern="1200" spc="5">
              <a:solidFill>
                <a:schemeClr val="tx1"/>
              </a:solidFill>
              <a:latin typeface="굴림"/>
              <a:ea typeface="굴림"/>
              <a:cs typeface="굴림"/>
            </a:endParaRPr>
          </a:p>
          <a:p>
            <a:pPr>
              <a:lnSpc>
                <a:spcPct val="160000"/>
              </a:lnSpc>
              <a:defRPr lang="ko-KR" altLang="en-US"/>
            </a:pPr>
            <a:r>
              <a:rPr lang="ko-KR" altLang="en-US" sz="1900" b="1" i="0" kern="1200" spc="5">
                <a:solidFill>
                  <a:schemeClr val="tx1"/>
                </a:solidFill>
                <a:latin typeface="굴림"/>
                <a:ea typeface="굴림"/>
                <a:cs typeface="굴림"/>
              </a:rPr>
              <a:t>           </a:t>
            </a:r>
            <a:r>
              <a:rPr lang="en-US" altLang="ko-KR" sz="1900" b="1" i="0" kern="1200" spc="5">
                <a:solidFill>
                  <a:schemeClr val="tx1"/>
                </a:solidFill>
                <a:latin typeface="굴림"/>
                <a:ea typeface="굴림"/>
                <a:cs typeface="굴림"/>
              </a:rPr>
              <a:t>:</a:t>
            </a:r>
            <a:r>
              <a:rPr lang="ko-KR" altLang="en-US" sz="1900" b="1" i="0" kern="1200" spc="5">
                <a:solidFill>
                  <a:schemeClr val="tx1"/>
                </a:solidFill>
                <a:latin typeface="굴림"/>
                <a:ea typeface="굴림"/>
                <a:cs typeface="굴림"/>
              </a:rPr>
              <a:t> 구빈원(</a:t>
            </a:r>
            <a:r>
              <a:rPr lang="en-US" altLang="ko-KR" sz="1900" b="1" i="0" kern="1200" spc="5">
                <a:solidFill>
                  <a:schemeClr val="tx1"/>
                </a:solidFill>
                <a:latin typeface="굴림"/>
                <a:ea typeface="굴림"/>
                <a:cs typeface="굴림"/>
              </a:rPr>
              <a:t>almshouse)</a:t>
            </a:r>
            <a:endParaRPr lang="en-US" altLang="ko-KR" sz="1900" b="1" i="0" kern="1200" spc="5">
              <a:solidFill>
                <a:schemeClr val="tx1"/>
              </a:solidFill>
              <a:latin typeface="굴림"/>
              <a:ea typeface="굴림"/>
              <a:cs typeface="굴림"/>
            </a:endParaRPr>
          </a:p>
          <a:p>
            <a:pPr>
              <a:lnSpc>
                <a:spcPct val="160000"/>
              </a:lnSpc>
              <a:defRPr lang="ko-KR" altLang="en-US"/>
            </a:pPr>
            <a:r>
              <a:rPr lang="en-US" altLang="ko-KR" sz="1900" b="1" i="0" kern="1200" spc="5">
                <a:solidFill>
                  <a:schemeClr val="tx1"/>
                </a:solidFill>
                <a:latin typeface="굴림"/>
                <a:ea typeface="굴림"/>
                <a:cs typeface="굴림"/>
              </a:rPr>
              <a:t>       ◦ </a:t>
            </a:r>
            <a:r>
              <a:rPr lang="ko-KR" altLang="en-US" sz="1900" b="1" i="0" kern="1200" spc="5">
                <a:solidFill>
                  <a:schemeClr val="tx1"/>
                </a:solidFill>
                <a:latin typeface="굴림"/>
                <a:ea typeface="굴림"/>
                <a:cs typeface="굴림"/>
              </a:rPr>
              <a:t>빈민아동</a:t>
            </a:r>
            <a:r>
              <a:rPr lang="en-US" altLang="ko-KR" sz="1900" b="1" i="0" kern="1200" spc="5">
                <a:solidFill>
                  <a:schemeClr val="tx1"/>
                </a:solidFill>
                <a:latin typeface="굴림"/>
                <a:ea typeface="굴림"/>
                <a:cs typeface="굴림"/>
              </a:rPr>
              <a:t>(dependent children)</a:t>
            </a:r>
            <a:r>
              <a:rPr lang="ko-KR" altLang="en-US" sz="1900" b="1" i="0" kern="1200" spc="5">
                <a:solidFill>
                  <a:schemeClr val="tx1"/>
                </a:solidFill>
                <a:latin typeface="굴림"/>
                <a:ea typeface="굴림"/>
                <a:cs typeface="굴림"/>
              </a:rPr>
              <a:t> </a:t>
            </a:r>
            <a:endParaRPr lang="ko-KR" altLang="en-US" sz="1900" b="1" i="0" kern="1200" spc="5">
              <a:solidFill>
                <a:schemeClr val="tx1"/>
              </a:solidFill>
              <a:latin typeface="굴림"/>
              <a:ea typeface="굴림"/>
              <a:cs typeface="굴림"/>
            </a:endParaRPr>
          </a:p>
          <a:p>
            <a:pPr>
              <a:lnSpc>
                <a:spcPct val="160000"/>
              </a:lnSpc>
              <a:defRPr lang="ko-KR" altLang="en-US"/>
            </a:pPr>
            <a:r>
              <a:rPr lang="ko-KR" altLang="en-US" sz="1900" b="1" i="0" kern="1200" spc="5">
                <a:solidFill>
                  <a:schemeClr val="tx1"/>
                </a:solidFill>
                <a:latin typeface="굴림"/>
                <a:ea typeface="굴림"/>
                <a:cs typeface="굴림"/>
              </a:rPr>
              <a:t>           </a:t>
            </a:r>
            <a:r>
              <a:rPr lang="en-US" altLang="ko-KR" sz="1900" b="1" i="0" kern="1200" spc="5">
                <a:solidFill>
                  <a:schemeClr val="tx1"/>
                </a:solidFill>
                <a:latin typeface="굴림"/>
                <a:ea typeface="굴림"/>
                <a:cs typeface="굴림"/>
              </a:rPr>
              <a:t>:</a:t>
            </a:r>
            <a:r>
              <a:rPr lang="ko-KR" altLang="en-US" sz="1900" b="1" i="0" kern="1200" spc="5">
                <a:solidFill>
                  <a:schemeClr val="tx1"/>
                </a:solidFill>
                <a:latin typeface="굴림"/>
                <a:ea typeface="굴림"/>
                <a:cs typeface="굴림"/>
              </a:rPr>
              <a:t> 도제교육</a:t>
            </a:r>
            <a:endParaRPr lang="ko-KR" altLang="en-US" sz="1900" b="1" i="0" kern="1200" spc="5">
              <a:solidFill>
                <a:schemeClr val="tx1"/>
              </a:solidFill>
              <a:latin typeface="굴림"/>
              <a:ea typeface="굴림"/>
              <a:cs typeface="굴림"/>
            </a:endParaRPr>
          </a:p>
          <a:p>
            <a:pPr>
              <a:lnSpc>
                <a:spcPct val="160000"/>
              </a:lnSpc>
              <a:defRPr lang="ko-KR" altLang="en-US"/>
            </a:pPr>
            <a:r>
              <a:rPr lang="ko-KR" altLang="en-US" sz="1900" b="1" i="0" kern="1200" spc="5">
                <a:solidFill>
                  <a:schemeClr val="tx1"/>
                </a:solidFill>
                <a:latin typeface="굴림"/>
                <a:ea typeface="굴림"/>
                <a:cs typeface="굴림"/>
              </a:rPr>
              <a:t>    </a:t>
            </a:r>
            <a:r>
              <a:rPr lang="ko-KR" altLang="en-US" sz="1900" b="1" i="0" kern="1200" spc="5">
                <a:solidFill>
                  <a:srgbClr val="0000ff"/>
                </a:solidFill>
                <a:latin typeface="굴림"/>
                <a:ea typeface="굴림"/>
                <a:cs typeface="굴림"/>
              </a:rPr>
              <a:t>※ 영국 공공부조제도의 효시</a:t>
            </a:r>
            <a:endParaRPr lang="ko-KR" altLang="en-US" sz="1900" b="1" i="0" kern="1200" spc="5">
              <a:solidFill>
                <a:srgbClr val="0000ff"/>
              </a:solidFill>
              <a:latin typeface="굴림"/>
              <a:ea typeface="굴림"/>
              <a:cs typeface="굴림"/>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89</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9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251520" y="416122"/>
            <a:ext cx="8821043" cy="5929202"/>
          </a:xfrm>
          <a:prstGeom prst="rect">
            <a:avLst/>
          </a:prstGeom>
          <a:noFill/>
        </p:spPr>
        <p:txBody>
          <a:bodyPr vert="horz" wrap="square" lIns="91438" tIns="45718" rIns="91438" bIns="45718" anchor="t">
            <a:spAutoFit/>
          </a:bodyPr>
          <a:lstStyle/>
          <a:p>
            <a:pPr>
              <a:lnSpc>
                <a:spcPct val="140000"/>
              </a:lnSpc>
              <a:defRPr lang="ko-KR" altLang="en-US"/>
            </a:pPr>
            <a:r>
              <a:rPr lang="ko-KR" altLang="en-US" sz="1900" b="1">
                <a:latin typeface="굴림"/>
                <a:ea typeface="굴림"/>
                <a:cs typeface="굴림"/>
              </a:rPr>
              <a:t>   (4) 구빈법의 보완 </a:t>
            </a:r>
            <a:endParaRPr lang="ko-KR" altLang="en-US" sz="1900" b="1">
              <a:latin typeface="굴림"/>
              <a:ea typeface="굴림"/>
              <a:cs typeface="굴림"/>
            </a:endParaRPr>
          </a:p>
          <a:p>
            <a:pPr>
              <a:lnSpc>
                <a:spcPct val="130000"/>
              </a:lnSpc>
              <a:defRPr lang="ko-KR" altLang="en-US"/>
            </a:pPr>
            <a:r>
              <a:rPr lang="ko-KR" altLang="en-US" sz="1900" b="1">
                <a:latin typeface="굴림"/>
                <a:ea typeface="굴림"/>
                <a:cs typeface="굴림"/>
              </a:rPr>
              <a:t>     </a:t>
            </a:r>
            <a:r>
              <a:rPr lang="ko-KR" altLang="en-US" b="1">
                <a:solidFill>
                  <a:schemeClr val="tx1"/>
                </a:solidFill>
                <a:latin typeface="굴림"/>
              </a:rPr>
              <a:t>① 1662년 정주법</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② 1696년 작업장법</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③ 1782년 길버트법 (원외구제)</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④ 1795년 스핀함랜드법(최저임금제)</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⑤ 1802년 도제 건강 및 도덕유지법(최초의 아동복지법, 아동의 노동시간 제한)</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⑥ 1834년 신구빈법(</a:t>
            </a:r>
            <a:r>
              <a:rPr lang="en-US" altLang="ko-KR" b="1">
                <a:solidFill>
                  <a:schemeClr val="tx1"/>
                </a:solidFill>
                <a:latin typeface="굴림"/>
                <a:cs typeface="굴림"/>
              </a:rPr>
              <a:t>The Poor Law of Amendment)</a:t>
            </a:r>
            <a:endParaRPr lang="en-US" altLang="ko-KR" b="1">
              <a:solidFill>
                <a:schemeClr val="tx1"/>
              </a:solidFill>
              <a:latin typeface="굴림"/>
              <a:cs typeface="굴림"/>
            </a:endParaRPr>
          </a:p>
          <a:p>
            <a:pPr>
              <a:lnSpc>
                <a:spcPct val="130000"/>
              </a:lnSpc>
              <a:defRPr lang="ko-KR" altLang="en-US"/>
            </a:pPr>
            <a:r>
              <a:rPr lang="en-US" altLang="ko-KR" sz="1900" b="1">
                <a:solidFill>
                  <a:schemeClr val="tx1"/>
                </a:solidFill>
                <a:latin typeface="굴림"/>
                <a:cs typeface="굴림"/>
              </a:rPr>
              <a:t>     ※</a:t>
            </a:r>
            <a:r>
              <a:rPr lang="ko-KR" altLang="en-US" sz="1900" b="1">
                <a:solidFill>
                  <a:schemeClr val="tx1"/>
                </a:solidFill>
                <a:latin typeface="굴림"/>
              </a:rPr>
              <a:t> 신구빈법의 3가지 원칙</a:t>
            </a:r>
            <a:r>
              <a:rPr lang="en-US" altLang="ko-KR" sz="1900" b="1">
                <a:solidFill>
                  <a:schemeClr val="tx1"/>
                </a:solidFill>
                <a:latin typeface="굴림"/>
                <a:cs typeface="굴림"/>
              </a:rPr>
              <a:t> </a:t>
            </a:r>
            <a:endParaRPr lang="en-US" altLang="ko-KR" sz="1900" b="1">
              <a:solidFill>
                <a:schemeClr val="tx1"/>
              </a:solidFill>
              <a:latin typeface="굴림"/>
              <a:cs typeface="굴림"/>
            </a:endParaRPr>
          </a:p>
          <a:p>
            <a:pPr>
              <a:lnSpc>
                <a:spcPct val="130000"/>
              </a:lnSpc>
              <a:defRPr lang="ko-KR" altLang="en-US"/>
            </a:pPr>
            <a:r>
              <a:rPr lang="ko-KR" altLang="en-US" sz="1900" b="1">
                <a:solidFill>
                  <a:schemeClr val="tx1"/>
                </a:solidFill>
                <a:latin typeface="굴림"/>
              </a:rPr>
              <a:t>      </a:t>
            </a:r>
            <a:r>
              <a:rPr lang="en-US" altLang="ko-KR" sz="1900" b="1">
                <a:solidFill>
                  <a:schemeClr val="tx1"/>
                </a:solidFill>
                <a:latin typeface="굴림"/>
                <a:cs typeface="굴림"/>
              </a:rPr>
              <a:t> </a:t>
            </a:r>
            <a:r>
              <a:rPr lang="en-US" altLang="ko-KR" b="1">
                <a:solidFill>
                  <a:schemeClr val="tx1"/>
                </a:solidFill>
                <a:latin typeface="굴림"/>
                <a:cs typeface="굴림"/>
              </a:rPr>
              <a:t>◦ </a:t>
            </a:r>
            <a:r>
              <a:rPr lang="ko-KR" altLang="en-US" b="1">
                <a:solidFill>
                  <a:schemeClr val="tx1"/>
                </a:solidFill>
                <a:latin typeface="굴림"/>
              </a:rPr>
              <a:t>열등처우의 원칙</a:t>
            </a:r>
            <a:endParaRPr lang="ko-KR" altLang="en-US" b="1">
              <a:solidFill>
                <a:schemeClr val="tx1"/>
              </a:solidFill>
              <a:latin typeface="굴림"/>
            </a:endParaRPr>
          </a:p>
          <a:p>
            <a:pPr>
              <a:lnSpc>
                <a:spcPct val="130000"/>
              </a:lnSpc>
              <a:defRPr lang="ko-KR" altLang="en-US"/>
            </a:pPr>
            <a:r>
              <a:rPr lang="en-US" altLang="ko-KR" b="1">
                <a:solidFill>
                  <a:schemeClr val="tx1"/>
                </a:solidFill>
                <a:latin typeface="굴림"/>
                <a:cs typeface="굴림"/>
              </a:rPr>
              <a:t>       ◦ </a:t>
            </a:r>
            <a:r>
              <a:rPr lang="ko-KR" altLang="en-US" b="1">
                <a:solidFill>
                  <a:schemeClr val="tx1"/>
                </a:solidFill>
                <a:latin typeface="굴림"/>
              </a:rPr>
              <a:t>작업장제도의</a:t>
            </a:r>
            <a:r>
              <a:rPr lang="en-US" altLang="ko-KR" b="1">
                <a:solidFill>
                  <a:schemeClr val="tx1"/>
                </a:solidFill>
                <a:latin typeface="굴림"/>
                <a:cs typeface="굴림"/>
              </a:rPr>
              <a:t> </a:t>
            </a:r>
            <a:r>
              <a:rPr lang="ko-KR" altLang="en-US" b="1">
                <a:solidFill>
                  <a:schemeClr val="tx1"/>
                </a:solidFill>
                <a:latin typeface="굴림"/>
              </a:rPr>
              <a:t>원칙(원외구제 폐지)</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 구빈행정의 전국적 통일의 원칙</a:t>
            </a:r>
            <a:endParaRPr lang="ko-KR" altLang="en-US" b="1">
              <a:solidFill>
                <a:schemeClr val="tx1"/>
              </a:solidFill>
              <a:latin typeface="굴림"/>
            </a:endParaRPr>
          </a:p>
          <a:p>
            <a:pPr>
              <a:lnSpc>
                <a:spcPct val="130000"/>
              </a:lnSpc>
              <a:defRPr lang="ko-KR" altLang="en-US"/>
            </a:pPr>
            <a:r>
              <a:rPr lang="ko-KR" altLang="en-US" sz="1900" b="1">
                <a:solidFill>
                  <a:schemeClr val="tx1"/>
                </a:solidFill>
                <a:latin typeface="굴림"/>
              </a:rPr>
              <a:t>     </a:t>
            </a:r>
            <a:r>
              <a:rPr lang="ko-KR" altLang="en-US" b="1">
                <a:solidFill>
                  <a:schemeClr val="tx1"/>
                </a:solidFill>
                <a:latin typeface="굴림"/>
              </a:rPr>
              <a:t>※ 특징</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a:t>
            </a:r>
            <a:r>
              <a:rPr lang="ko-KR" altLang="en-US" b="1">
                <a:solidFill>
                  <a:srgbClr val="0000ff"/>
                </a:solidFill>
                <a:latin typeface="굴림"/>
              </a:rPr>
              <a:t>◦ 구빈행정의 책임- 지방정부에서 중앙집권적 구빈행정으로 전환</a:t>
            </a:r>
            <a:endParaRPr lang="ko-KR" altLang="en-US" b="1">
              <a:solidFill>
                <a:srgbClr val="0000ff"/>
              </a:solidFill>
              <a:latin typeface="굴림"/>
            </a:endParaRPr>
          </a:p>
          <a:p>
            <a:pPr>
              <a:lnSpc>
                <a:spcPct val="130000"/>
              </a:lnSpc>
              <a:defRPr lang="ko-KR" altLang="en-US"/>
            </a:pPr>
            <a:r>
              <a:rPr lang="ko-KR" altLang="en-US" b="1">
                <a:solidFill>
                  <a:srgbClr val="0000ff"/>
                </a:solidFill>
                <a:latin typeface="굴림"/>
              </a:rPr>
              <a:t>       ◦ 종래 구빈행정의 방만성, 차별성, 불합리성을 시정하여 획일적･효율적･ </a:t>
            </a:r>
            <a:endParaRPr lang="ko-KR" altLang="en-US" b="1">
              <a:solidFill>
                <a:srgbClr val="0000ff"/>
              </a:solidFill>
              <a:latin typeface="굴림"/>
            </a:endParaRPr>
          </a:p>
          <a:p>
            <a:pPr>
              <a:lnSpc>
                <a:spcPct val="130000"/>
              </a:lnSpc>
              <a:defRPr lang="ko-KR" altLang="en-US"/>
            </a:pPr>
            <a:r>
              <a:rPr lang="ko-KR" altLang="en-US" b="1">
                <a:solidFill>
                  <a:srgbClr val="0000ff"/>
                </a:solidFill>
                <a:latin typeface="굴림"/>
              </a:rPr>
              <a:t>        합리적인 구빈행정으로 전환       </a:t>
            </a:r>
            <a:endParaRPr lang="ko-KR" altLang="en-US" b="1">
              <a:solidFill>
                <a:srgbClr val="0000ff"/>
              </a:solidFill>
              <a:latin typeface="굴림"/>
            </a:endParaRPr>
          </a:p>
          <a:p>
            <a:pPr>
              <a:lnSpc>
                <a:spcPct val="130000"/>
              </a:lnSpc>
              <a:defRPr lang="ko-KR" altLang="en-US"/>
            </a:pPr>
            <a:r>
              <a:rPr lang="ko-KR" altLang="en-US" b="1">
                <a:solidFill>
                  <a:srgbClr val="0000ff"/>
                </a:solidFill>
                <a:latin typeface="굴림"/>
              </a:rPr>
              <a:t>       ◦ 신구빈법 행정체계는 공중보건과 초등교육행정의 모델</a:t>
            </a:r>
            <a:endParaRPr lang="ko-KR" altLang="en-US" b="1">
              <a:solidFill>
                <a:srgbClr val="0000ff"/>
              </a:solidFill>
              <a:latin typeface="굴림"/>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3183964" cy="417914"/>
          </a:xfrm>
          <a:prstGeom prst="rect">
            <a:avLst/>
          </a:prstGeom>
          <a:noFill/>
        </p:spPr>
        <p:txBody>
          <a:bodyPr wrap="none">
            <a:spAutoFit/>
          </a:bodyPr>
          <a:lstStyle/>
          <a:p>
            <a:pPr lvl="0">
              <a:defRPr lang="ko-KR" altLang="en-US"/>
            </a:pPr>
            <a:r>
              <a:rPr lang="ko-KR" altLang="en-US" sz="2200" b="1">
                <a:latin typeface="굴림"/>
                <a:ea typeface="굴림"/>
                <a:cs typeface="굴림"/>
              </a:rPr>
              <a:t>2</a:t>
            </a:r>
            <a:r>
              <a:rPr lang="en-US" altLang="ko-KR" sz="2200" b="1">
                <a:latin typeface="굴림"/>
                <a:ea typeface="굴림"/>
                <a:cs typeface="굴림"/>
              </a:rPr>
              <a:t>) </a:t>
            </a:r>
            <a:r>
              <a:rPr lang="ko-KR" altLang="en-US" sz="2200" b="1">
                <a:latin typeface="굴림"/>
                <a:ea typeface="굴림"/>
                <a:cs typeface="굴림"/>
              </a:rPr>
              <a:t>전문 사회사업의 성립</a:t>
            </a:r>
            <a:endParaRPr lang="ko-KR" altLang="en-US" sz="2200" b="1">
              <a:latin typeface="굴림"/>
              <a:ea typeface="굴림"/>
              <a:cs typeface="굴림"/>
            </a:endParaRPr>
          </a:p>
        </p:txBody>
      </p:sp>
      <p:sp>
        <p:nvSpPr>
          <p:cNvPr id="3" name="TextBox 2"/>
          <p:cNvSpPr txBox="1"/>
          <p:nvPr/>
        </p:nvSpPr>
        <p:spPr>
          <a:xfrm>
            <a:off x="971600" y="730796"/>
            <a:ext cx="7776864" cy="1372324"/>
          </a:xfrm>
          <a:prstGeom prst="rect">
            <a:avLst/>
          </a:prstGeom>
          <a:noFill/>
        </p:spPr>
        <p:txBody>
          <a:bodyPr wrap="square">
            <a:spAutoFit/>
          </a:bodyPr>
          <a:lstStyle/>
          <a:p>
            <a:pPr>
              <a:lnSpc>
                <a:spcPct val="150000"/>
              </a:lnSpc>
              <a:defRPr lang="ko-KR" altLang="en-US"/>
            </a:pPr>
            <a:r>
              <a:rPr lang="en-US" altLang="ko-KR" sz="2000" b="1">
                <a:latin typeface="굴림"/>
                <a:ea typeface="굴림"/>
                <a:cs typeface="굴림"/>
              </a:rPr>
              <a:t>(1) </a:t>
            </a:r>
            <a:r>
              <a:rPr lang="ko-KR" altLang="en-US" sz="2000" b="1">
                <a:latin typeface="굴림"/>
                <a:ea typeface="굴림"/>
                <a:cs typeface="굴림"/>
              </a:rPr>
              <a:t>시대적 배경</a:t>
            </a:r>
            <a:endParaRPr lang="ko-KR" altLang="en-US" sz="2000" b="1">
              <a:latin typeface="굴림"/>
              <a:ea typeface="굴림"/>
              <a:cs typeface="굴림"/>
            </a:endParaRPr>
          </a:p>
          <a:p>
            <a:pPr>
              <a:lnSpc>
                <a:spcPct val="150000"/>
              </a:lnSpc>
              <a:defRPr lang="ko-KR" altLang="en-US"/>
            </a:pPr>
            <a:r>
              <a:rPr lang="en-US" altLang="ko-KR" b="1">
                <a:latin typeface="굴림"/>
                <a:ea typeface="굴림"/>
                <a:cs typeface="굴림"/>
              </a:rPr>
              <a:t> </a:t>
            </a:r>
            <a:r>
              <a:rPr lang="ko-KR" altLang="en-US" b="1">
                <a:latin typeface="굴림"/>
                <a:ea typeface="굴림"/>
                <a:cs typeface="굴림"/>
              </a:rPr>
              <a:t>유럽의 </a:t>
            </a:r>
            <a:r>
              <a:rPr lang="en-US" altLang="ko-KR" b="1">
                <a:latin typeface="굴림"/>
                <a:ea typeface="굴림"/>
                <a:cs typeface="굴림"/>
              </a:rPr>
              <a:t>19</a:t>
            </a:r>
            <a:r>
              <a:rPr lang="ko-KR" altLang="en-US" b="1">
                <a:latin typeface="굴림"/>
                <a:ea typeface="굴림"/>
                <a:cs typeface="굴림"/>
              </a:rPr>
              <a:t>세기 </a:t>
            </a:r>
            <a:r>
              <a:rPr lang="en-US" altLang="ko-KR" b="1">
                <a:latin typeface="굴림"/>
                <a:ea typeface="굴림"/>
                <a:cs typeface="굴림"/>
              </a:rPr>
              <a:t>: </a:t>
            </a:r>
            <a:r>
              <a:rPr lang="ko-KR" altLang="en-US" b="1">
                <a:latin typeface="굴림"/>
                <a:ea typeface="굴림"/>
                <a:cs typeface="굴림"/>
              </a:rPr>
              <a:t>인구 폭발</a:t>
            </a:r>
            <a:r>
              <a:rPr lang="en-US" altLang="ko-KR" b="1">
                <a:latin typeface="굴림"/>
                <a:ea typeface="굴림"/>
                <a:cs typeface="굴림"/>
              </a:rPr>
              <a:t>, </a:t>
            </a:r>
            <a:r>
              <a:rPr lang="ko-KR" altLang="en-US" b="1">
                <a:latin typeface="굴림"/>
                <a:ea typeface="굴림"/>
                <a:cs typeface="굴림"/>
              </a:rPr>
              <a:t>산업혁명</a:t>
            </a:r>
            <a:r>
              <a:rPr lang="en-US" altLang="ko-KR" b="1">
                <a:latin typeface="굴림"/>
                <a:ea typeface="굴림"/>
                <a:cs typeface="굴림"/>
              </a:rPr>
              <a:t>, </a:t>
            </a:r>
            <a:r>
              <a:rPr lang="ko-KR" altLang="en-US" b="1">
                <a:latin typeface="굴림"/>
                <a:ea typeface="굴림"/>
                <a:cs typeface="굴림"/>
              </a:rPr>
              <a:t>정치적 민주화의 시기</a:t>
            </a:r>
            <a:r>
              <a:rPr lang="en-US" altLang="ko-KR" b="1">
                <a:latin typeface="굴림"/>
                <a:ea typeface="굴림"/>
                <a:cs typeface="굴림"/>
              </a:rPr>
              <a:t>, </a:t>
            </a:r>
            <a:endParaRPr lang="en-US" altLang="ko-KR" b="1">
              <a:latin typeface="굴림"/>
              <a:ea typeface="굴림"/>
              <a:cs typeface="굴림"/>
            </a:endParaRPr>
          </a:p>
          <a:p>
            <a:pPr>
              <a:lnSpc>
                <a:spcPct val="150000"/>
              </a:lnSpc>
              <a:defRPr lang="ko-KR" altLang="en-US"/>
            </a:pPr>
            <a:r>
              <a:rPr lang="en-US" altLang="ko-KR" b="1">
                <a:latin typeface="굴림"/>
                <a:ea typeface="굴림"/>
                <a:cs typeface="굴림"/>
              </a:rPr>
              <a:t>	           </a:t>
            </a:r>
            <a:r>
              <a:rPr lang="ko-KR" altLang="en-US" b="1">
                <a:latin typeface="굴림"/>
                <a:ea typeface="굴림"/>
                <a:cs typeface="굴림"/>
              </a:rPr>
              <a:t>인구의 도시 집중화</a:t>
            </a:r>
            <a:r>
              <a:rPr lang="en-US" altLang="ko-KR" b="1">
                <a:latin typeface="굴림"/>
                <a:ea typeface="굴림"/>
                <a:cs typeface="굴림"/>
              </a:rPr>
              <a:t>, </a:t>
            </a:r>
            <a:r>
              <a:rPr lang="ko-KR" altLang="en-US" b="1">
                <a:latin typeface="굴림"/>
                <a:ea typeface="굴림"/>
                <a:cs typeface="굴림"/>
              </a:rPr>
              <a:t>경제공황</a:t>
            </a:r>
            <a:r>
              <a:rPr lang="en-US" altLang="ko-KR" b="1">
                <a:latin typeface="굴림"/>
                <a:ea typeface="굴림"/>
                <a:cs typeface="굴림"/>
              </a:rPr>
              <a:t>(1825), </a:t>
            </a:r>
            <a:r>
              <a:rPr lang="ko-KR" altLang="en-US" b="1">
                <a:latin typeface="굴림"/>
                <a:ea typeface="굴림"/>
                <a:cs typeface="굴림"/>
              </a:rPr>
              <a:t>야경국가</a:t>
            </a:r>
            <a:r>
              <a:rPr lang="en-US" altLang="ko-KR" b="1">
                <a:latin typeface="굴림"/>
                <a:ea typeface="굴림"/>
                <a:cs typeface="굴림"/>
              </a:rPr>
              <a:t>(</a:t>
            </a:r>
            <a:r>
              <a:rPr lang="ko-KR" altLang="en-US" b="1">
                <a:latin typeface="굴림"/>
                <a:ea typeface="굴림"/>
                <a:cs typeface="굴림"/>
              </a:rPr>
              <a:t>자유방임</a:t>
            </a:r>
            <a:r>
              <a:rPr lang="en-US" altLang="ko-KR" b="1">
                <a:latin typeface="굴림"/>
                <a:ea typeface="굴림"/>
                <a:cs typeface="굴림"/>
              </a:rPr>
              <a:t>)</a:t>
            </a:r>
            <a:endParaRPr lang="en-US" altLang="ko-KR" b="1">
              <a:latin typeface="굴림"/>
              <a:ea typeface="굴림"/>
              <a:cs typeface="굴림"/>
            </a:endParaRPr>
          </a:p>
        </p:txBody>
      </p:sp>
      <p:sp>
        <p:nvSpPr>
          <p:cNvPr id="4" name="TextBox 3"/>
          <p:cNvSpPr txBox="1"/>
          <p:nvPr/>
        </p:nvSpPr>
        <p:spPr>
          <a:xfrm>
            <a:off x="971598" y="1916832"/>
            <a:ext cx="7560841" cy="553998"/>
          </a:xfrm>
          <a:prstGeom prst="rect">
            <a:avLst/>
          </a:prstGeom>
          <a:noFill/>
        </p:spPr>
        <p:txBody>
          <a:bodyPr wrap="square">
            <a:spAutoFit/>
          </a:bodyPr>
          <a:lstStyle/>
          <a:p>
            <a:pPr>
              <a:lnSpc>
                <a:spcPct val="150000"/>
              </a:lnSpc>
              <a:defRPr lang="ko-KR" altLang="en-US"/>
            </a:pPr>
            <a:r>
              <a:rPr lang="en-US" altLang="ko-KR" sz="2000" b="1">
                <a:latin typeface="굴림"/>
                <a:ea typeface="굴림"/>
                <a:cs typeface="굴림"/>
              </a:rPr>
              <a:t>(2) </a:t>
            </a:r>
            <a:r>
              <a:rPr lang="ko-KR" altLang="en-US" sz="2000" b="1">
                <a:latin typeface="굴림"/>
                <a:ea typeface="굴림"/>
                <a:cs typeface="굴림"/>
              </a:rPr>
              <a:t>민간 운동의 태동</a:t>
            </a:r>
            <a:endParaRPr lang="en-US" altLang="ko-KR" sz="2000" b="1">
              <a:latin typeface="굴림"/>
              <a:ea typeface="굴림"/>
              <a:cs typeface="굴림"/>
            </a:endParaRPr>
          </a:p>
        </p:txBody>
      </p:sp>
      <p:sp>
        <p:nvSpPr>
          <p:cNvPr id="5" name="TextBox 4"/>
          <p:cNvSpPr txBox="1"/>
          <p:nvPr/>
        </p:nvSpPr>
        <p:spPr>
          <a:xfrm>
            <a:off x="971595" y="3143892"/>
            <a:ext cx="7560844" cy="547236"/>
          </a:xfrm>
          <a:prstGeom prst="rect">
            <a:avLst/>
          </a:prstGeom>
          <a:noFill/>
        </p:spPr>
        <p:txBody>
          <a:bodyPr wrap="square">
            <a:spAutoFit/>
          </a:bodyPr>
          <a:lstStyle/>
          <a:p>
            <a:pPr>
              <a:lnSpc>
                <a:spcPct val="150000"/>
              </a:lnSpc>
              <a:defRPr lang="ko-KR" altLang="en-US"/>
            </a:pPr>
            <a:r>
              <a:rPr lang="en-US" altLang="ko-KR" sz="2000" b="1">
                <a:latin typeface="굴림"/>
                <a:ea typeface="굴림"/>
                <a:cs typeface="굴림"/>
              </a:rPr>
              <a:t>(3) </a:t>
            </a:r>
            <a:r>
              <a:rPr lang="ko-KR" altLang="en-US" sz="2000" b="1">
                <a:latin typeface="굴림"/>
                <a:ea typeface="굴림"/>
                <a:cs typeface="굴림"/>
              </a:rPr>
              <a:t>전문 사회사업의 태동</a:t>
            </a:r>
            <a:endParaRPr lang="en-US" altLang="ko-KR" sz="2000" b="1">
              <a:latin typeface="굴림"/>
              <a:ea typeface="굴림"/>
              <a:cs typeface="굴림"/>
            </a:endParaRPr>
          </a:p>
        </p:txBody>
      </p:sp>
      <p:sp>
        <p:nvSpPr>
          <p:cNvPr id="6" name="TextBox 5"/>
          <p:cNvSpPr txBox="1"/>
          <p:nvPr/>
        </p:nvSpPr>
        <p:spPr>
          <a:xfrm>
            <a:off x="1259632" y="2484120"/>
            <a:ext cx="7499558" cy="728853"/>
          </a:xfrm>
          <a:prstGeom prst="rect">
            <a:avLst/>
          </a:prstGeom>
          <a:noFill/>
        </p:spPr>
        <p:txBody>
          <a:bodyPr vert="horz" wrap="none" lIns="91438" tIns="45718" rIns="91438" bIns="45718" anchor="t">
            <a:spAutoFit/>
          </a:bodyPr>
          <a:lstStyle/>
          <a:p>
            <a:pPr>
              <a:lnSpc>
                <a:spcPct val="110000"/>
              </a:lnSpc>
              <a:defRPr lang="ko-KR" altLang="en-US"/>
            </a:pPr>
            <a:r>
              <a:rPr lang="en-US" altLang="ko-KR" sz="1900" b="1">
                <a:solidFill>
                  <a:schemeClr val="tx1"/>
                </a:solidFill>
                <a:latin typeface="굴림"/>
                <a:ea typeface="굴림"/>
                <a:cs typeface="굴림"/>
              </a:rPr>
              <a:t> ◦ </a:t>
            </a:r>
            <a:r>
              <a:rPr lang="ko-KR" altLang="en-US" sz="1900" b="1">
                <a:solidFill>
                  <a:schemeClr val="tx1"/>
                </a:solidFill>
                <a:latin typeface="굴림"/>
                <a:ea typeface="굴림"/>
                <a:cs typeface="굴림"/>
              </a:rPr>
              <a:t>박애주의에 기초한 자선조직화운동</a:t>
            </a:r>
            <a:r>
              <a:rPr lang="en-US" altLang="ko-KR" sz="1900" b="1">
                <a:solidFill>
                  <a:schemeClr val="tx1"/>
                </a:solidFill>
                <a:latin typeface="굴림"/>
                <a:ea typeface="굴림"/>
                <a:cs typeface="굴림"/>
              </a:rPr>
              <a:t>(COS), </a:t>
            </a:r>
            <a:r>
              <a:rPr lang="ko-KR" altLang="en-US" sz="1900" b="1">
                <a:solidFill>
                  <a:schemeClr val="tx1"/>
                </a:solidFill>
                <a:latin typeface="굴림"/>
                <a:ea typeface="굴림"/>
                <a:cs typeface="굴림"/>
              </a:rPr>
              <a:t>사회개량운동</a:t>
            </a:r>
            <a:r>
              <a:rPr lang="en-US" altLang="ko-KR" sz="1900" b="1">
                <a:solidFill>
                  <a:schemeClr val="tx1"/>
                </a:solidFill>
                <a:latin typeface="굴림"/>
                <a:ea typeface="굴림"/>
                <a:cs typeface="굴림"/>
              </a:rPr>
              <a:t>, </a:t>
            </a:r>
            <a:r>
              <a:rPr lang="ko-KR" altLang="en-US" sz="1900" b="1">
                <a:solidFill>
                  <a:schemeClr val="tx1"/>
                </a:solidFill>
                <a:latin typeface="굴림"/>
                <a:ea typeface="굴림"/>
                <a:cs typeface="굴림"/>
              </a:rPr>
              <a:t>인보운동</a:t>
            </a:r>
            <a:endParaRPr lang="ko-KR" altLang="en-US" sz="1900" b="1">
              <a:solidFill>
                <a:schemeClr val="tx1"/>
              </a:solidFill>
              <a:latin typeface="굴림"/>
              <a:ea typeface="굴림"/>
              <a:cs typeface="굴림"/>
            </a:endParaRPr>
          </a:p>
          <a:p>
            <a:pPr>
              <a:lnSpc>
                <a:spcPct val="110000"/>
              </a:lnSpc>
              <a:defRPr lang="ko-KR" altLang="en-US"/>
            </a:pPr>
            <a:r>
              <a:rPr lang="ko-KR" altLang="en-US" sz="1900" b="1">
                <a:solidFill>
                  <a:schemeClr val="tx1"/>
                </a:solidFill>
                <a:latin typeface="굴림"/>
                <a:ea typeface="굴림"/>
                <a:cs typeface="굴림"/>
              </a:rPr>
              <a:t> - 전문 사회사업의 기초</a:t>
            </a:r>
            <a:endParaRPr lang="ko-KR" altLang="en-US" sz="1900" b="1">
              <a:solidFill>
                <a:schemeClr val="tx1"/>
              </a:solidFill>
              <a:latin typeface="굴림"/>
              <a:ea typeface="굴림"/>
              <a:cs typeface="굴림"/>
            </a:endParaRPr>
          </a:p>
        </p:txBody>
      </p:sp>
      <p:sp>
        <p:nvSpPr>
          <p:cNvPr id="8" name="TextBox 7"/>
          <p:cNvSpPr txBox="1"/>
          <p:nvPr/>
        </p:nvSpPr>
        <p:spPr>
          <a:xfrm>
            <a:off x="1259632" y="3639564"/>
            <a:ext cx="6147008" cy="2813814"/>
          </a:xfrm>
          <a:prstGeom prst="rect">
            <a:avLst/>
          </a:prstGeom>
          <a:noFill/>
        </p:spPr>
        <p:txBody>
          <a:bodyPr wrap="none">
            <a:spAutoFit/>
          </a:bodyPr>
          <a:lstStyle/>
          <a:p>
            <a:pPr>
              <a:lnSpc>
                <a:spcPct val="150000"/>
              </a:lnSpc>
              <a:defRPr lang="ko-KR" altLang="en-US"/>
            </a:pPr>
            <a:r>
              <a:rPr lang="en-US" altLang="ko-KR" sz="1700" b="1">
                <a:latin typeface="굴림"/>
                <a:ea typeface="굴림"/>
                <a:cs typeface="굴림"/>
              </a:rPr>
              <a:t>- </a:t>
            </a:r>
            <a:r>
              <a:rPr lang="en-US" altLang="ko-KR" sz="1700" b="1" i="1">
                <a:latin typeface="굴림"/>
                <a:ea typeface="굴림"/>
                <a:cs typeface="굴림"/>
              </a:rPr>
              <a:t>1880</a:t>
            </a:r>
            <a:r>
              <a:rPr lang="ko-KR" altLang="en-US" sz="1700" b="1" i="1">
                <a:latin typeface="굴림"/>
                <a:ea typeface="굴림"/>
                <a:cs typeface="굴림"/>
              </a:rPr>
              <a:t>년대 자선조직화운동과 인보사업의 활동 및 방법이 시초</a:t>
            </a:r>
            <a:endParaRPr lang="ko-KR" altLang="en-US" sz="1700" b="1" i="1">
              <a:latin typeface="굴림"/>
              <a:ea typeface="굴림"/>
              <a:cs typeface="굴림"/>
            </a:endParaRPr>
          </a:p>
          <a:p>
            <a:pPr>
              <a:lnSpc>
                <a:spcPct val="150000"/>
              </a:lnSpc>
              <a:defRPr lang="ko-KR" altLang="en-US"/>
            </a:pPr>
            <a:r>
              <a:rPr lang="en-US" altLang="ko-KR" sz="1700" b="1">
                <a:latin typeface="굴림"/>
                <a:ea typeface="굴림"/>
                <a:cs typeface="굴림"/>
              </a:rPr>
              <a:t>   (</a:t>
            </a:r>
            <a:r>
              <a:rPr lang="ko-KR" altLang="en-US" sz="1700" b="1">
                <a:latin typeface="굴림"/>
                <a:ea typeface="굴림"/>
                <a:cs typeface="굴림"/>
              </a:rPr>
              <a:t>우애방문자 </a:t>
            </a:r>
            <a:r>
              <a:rPr lang="en-US" altLang="ko-KR" sz="1700" b="1">
                <a:latin typeface="굴림"/>
                <a:ea typeface="굴림"/>
                <a:cs typeface="굴림"/>
              </a:rPr>
              <a:t>:friendly visitor)</a:t>
            </a:r>
            <a:endParaRPr lang="en-US" altLang="ko-KR" sz="1700" b="1">
              <a:latin typeface="굴림"/>
              <a:ea typeface="굴림"/>
              <a:cs typeface="굴림"/>
            </a:endParaRPr>
          </a:p>
          <a:p>
            <a:pPr>
              <a:lnSpc>
                <a:spcPct val="150000"/>
              </a:lnSpc>
              <a:defRPr lang="ko-KR" altLang="en-US"/>
            </a:pPr>
            <a:r>
              <a:rPr lang="en-US" altLang="ko-KR" sz="1700" b="1">
                <a:latin typeface="굴림"/>
                <a:ea typeface="굴림"/>
                <a:cs typeface="굴림"/>
              </a:rPr>
              <a:t>◦ 1889, Friendly visiting Among the Poor, Richimond</a:t>
            </a:r>
            <a:endParaRPr lang="en-US" altLang="ko-KR" sz="1700" b="1">
              <a:latin typeface="굴림"/>
              <a:ea typeface="굴림"/>
              <a:cs typeface="굴림"/>
            </a:endParaRPr>
          </a:p>
          <a:p>
            <a:pPr>
              <a:lnSpc>
                <a:spcPct val="150000"/>
              </a:lnSpc>
              <a:defRPr lang="ko-KR" altLang="en-US"/>
            </a:pPr>
            <a:r>
              <a:rPr lang="en-US" altLang="ko-KR" sz="1700" b="1">
                <a:latin typeface="굴림"/>
                <a:ea typeface="굴림"/>
                <a:cs typeface="굴림"/>
              </a:rPr>
              <a:t>◦ 1907, The Good Neighbor, Richimond</a:t>
            </a:r>
            <a:endParaRPr lang="en-US" altLang="ko-KR" sz="1700" b="1">
              <a:latin typeface="굴림"/>
              <a:ea typeface="굴림"/>
              <a:cs typeface="굴림"/>
            </a:endParaRPr>
          </a:p>
          <a:p>
            <a:pPr>
              <a:lnSpc>
                <a:spcPct val="150000"/>
              </a:lnSpc>
              <a:defRPr lang="ko-KR" altLang="en-US"/>
            </a:pPr>
            <a:r>
              <a:rPr lang="en-US" altLang="ko-KR" sz="1700" b="1">
                <a:latin typeface="굴림"/>
                <a:ea typeface="굴림"/>
                <a:cs typeface="굴림"/>
              </a:rPr>
              <a:t>◦ 1915, Is Social Work a Profession? Flexner</a:t>
            </a:r>
            <a:endParaRPr lang="en-US" altLang="ko-KR" sz="1700" b="1">
              <a:latin typeface="굴림"/>
              <a:ea typeface="굴림"/>
              <a:cs typeface="굴림"/>
            </a:endParaRPr>
          </a:p>
          <a:p>
            <a:pPr>
              <a:lnSpc>
                <a:spcPct val="150000"/>
              </a:lnSpc>
              <a:defRPr lang="ko-KR" altLang="en-US"/>
            </a:pPr>
            <a:r>
              <a:rPr lang="en-US" altLang="ko-KR" sz="1700" b="1">
                <a:latin typeface="굴림"/>
                <a:ea typeface="굴림"/>
                <a:cs typeface="굴림"/>
              </a:rPr>
              <a:t>◦ 1917, Social Diagnosis, Richimond</a:t>
            </a:r>
            <a:endParaRPr lang="en-US" altLang="ko-KR" sz="1700" b="1">
              <a:latin typeface="굴림"/>
              <a:ea typeface="굴림"/>
              <a:cs typeface="굴림"/>
            </a:endParaRPr>
          </a:p>
          <a:p>
            <a:pPr>
              <a:lnSpc>
                <a:spcPct val="150000"/>
              </a:lnSpc>
              <a:defRPr lang="ko-KR" altLang="en-US"/>
            </a:pPr>
            <a:r>
              <a:rPr lang="en-US" altLang="ko-KR" sz="1700" b="1">
                <a:latin typeface="굴림"/>
                <a:ea typeface="굴림"/>
                <a:cs typeface="굴림"/>
              </a:rPr>
              <a:t>◦ 1922, What is the Social Case Work?, Richimond</a:t>
            </a:r>
            <a:endParaRPr lang="en-US" altLang="ko-KR" sz="1700" b="1">
              <a:latin typeface="굴림"/>
              <a:ea typeface="굴림"/>
              <a:cs typeface="굴림"/>
            </a:endParaRPr>
          </a:p>
        </p:txBody>
      </p:sp>
      <p:sp>
        <p:nvSpPr>
          <p:cNvPr id="1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419128"/>
            <a:ext cx="4973823" cy="407642"/>
          </a:xfrm>
          <a:prstGeom prst="rect">
            <a:avLst/>
          </a:prstGeom>
          <a:noFill/>
        </p:spPr>
        <p:txBody>
          <a:bodyPr wrap="none">
            <a:spAutoFit/>
          </a:bodyPr>
          <a:lstStyle/>
          <a:p>
            <a:pPr lvl="0">
              <a:defRPr lang="ko-KR" altLang="en-US"/>
            </a:pPr>
            <a:r>
              <a:rPr lang="ko-KR" altLang="en-US" sz="2100" b="1">
                <a:latin typeface="HY둥근고딕B"/>
                <a:ea typeface="HY둥근고딕B"/>
              </a:rPr>
              <a:t>3</a:t>
            </a:r>
            <a:r>
              <a:rPr lang="en-US" altLang="ko-KR" sz="2100" b="1">
                <a:latin typeface="굴림"/>
                <a:ea typeface="굴림"/>
                <a:cs typeface="굴림"/>
              </a:rPr>
              <a:t>) </a:t>
            </a:r>
            <a:r>
              <a:rPr lang="ko-KR" altLang="en-US" sz="2100" b="1">
                <a:latin typeface="굴림"/>
                <a:ea typeface="굴림"/>
                <a:cs typeface="굴림"/>
              </a:rPr>
              <a:t>빈곤관의 변화와 사회보험제도의 등장</a:t>
            </a:r>
            <a:endParaRPr lang="ko-KR" altLang="en-US" sz="2100" b="1">
              <a:latin typeface="굴림"/>
              <a:ea typeface="굴림"/>
              <a:cs typeface="굴림"/>
            </a:endParaRPr>
          </a:p>
        </p:txBody>
      </p:sp>
      <p:sp>
        <p:nvSpPr>
          <p:cNvPr id="3" name="TextBox 2"/>
          <p:cNvSpPr txBox="1"/>
          <p:nvPr/>
        </p:nvSpPr>
        <p:spPr>
          <a:xfrm>
            <a:off x="792195" y="728700"/>
            <a:ext cx="7560844" cy="1262216"/>
          </a:xfrm>
          <a:prstGeom prst="rect">
            <a:avLst/>
          </a:prstGeom>
          <a:noFill/>
        </p:spPr>
        <p:txBody>
          <a:bodyPr vert="horz" wrap="square" lIns="91438" tIns="45718" rIns="91438" bIns="45718" anchor="t">
            <a:spAutoFit/>
          </a:bodyPr>
          <a:lstStyle/>
          <a:p>
            <a:pPr>
              <a:lnSpc>
                <a:spcPct val="140000"/>
              </a:lnSpc>
              <a:defRPr lang="ko-KR" altLang="en-US"/>
            </a:pPr>
            <a:r>
              <a:rPr lang="en-US" altLang="ko-KR" sz="1900" b="1">
                <a:solidFill>
                  <a:schemeClr val="tx1"/>
                </a:solidFill>
                <a:latin typeface="+mn-ea"/>
              </a:rPr>
              <a:t>(</a:t>
            </a:r>
            <a:r>
              <a:rPr lang="en-US" altLang="ko-KR" sz="1900" b="1">
                <a:solidFill>
                  <a:schemeClr val="tx1"/>
                </a:solidFill>
                <a:latin typeface="굴림"/>
                <a:ea typeface="굴림"/>
                <a:cs typeface="굴림"/>
              </a:rPr>
              <a:t>1) </a:t>
            </a:r>
            <a:r>
              <a:rPr lang="ko-KR" altLang="en-US" sz="1900" b="1">
                <a:solidFill>
                  <a:schemeClr val="tx1"/>
                </a:solidFill>
                <a:latin typeface="굴림"/>
                <a:ea typeface="굴림"/>
                <a:cs typeface="굴림"/>
              </a:rPr>
              <a:t>빈곤에 대한 사회조사 결과 빈곤관의 변화</a:t>
            </a:r>
            <a:endParaRPr lang="ko-KR" altLang="en-US" sz="1900" b="1">
              <a:solidFill>
                <a:schemeClr val="tx1"/>
              </a:solidFill>
              <a:latin typeface="굴림"/>
              <a:ea typeface="굴림"/>
              <a:cs typeface="굴림"/>
            </a:endParaRPr>
          </a:p>
          <a:p>
            <a:pPr>
              <a:lnSpc>
                <a:spcPct val="140000"/>
              </a:lnSpc>
              <a:defRPr lang="ko-KR" altLang="en-US"/>
            </a:pPr>
            <a:r>
              <a:rPr lang="en-US" altLang="ko-KR" b="1">
                <a:solidFill>
                  <a:schemeClr val="tx1"/>
                </a:solidFill>
                <a:latin typeface="굴림"/>
                <a:ea typeface="굴림"/>
                <a:cs typeface="굴림"/>
              </a:rPr>
              <a:t> ◦ C. Booth(1889),  S. B. Rowntree(1901) : </a:t>
            </a:r>
            <a:r>
              <a:rPr lang="ko-KR" altLang="en-US" b="1">
                <a:solidFill>
                  <a:schemeClr val="tx1"/>
                </a:solidFill>
                <a:latin typeface="굴림"/>
                <a:ea typeface="굴림"/>
                <a:cs typeface="굴림"/>
              </a:rPr>
              <a:t>통계적</a:t>
            </a: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증거 제시</a:t>
            </a:r>
            <a:endParaRPr lang="ko-KR" altLang="en-US" b="1">
              <a:solidFill>
                <a:schemeClr val="tx1"/>
              </a:solidFill>
              <a:latin typeface="굴림"/>
              <a:ea typeface="굴림"/>
              <a:cs typeface="굴림"/>
            </a:endParaRPr>
          </a:p>
          <a:p>
            <a:pPr>
              <a:lnSpc>
                <a:spcPct val="140000"/>
              </a:lnSpc>
              <a:defRPr lang="ko-KR" altLang="en-US"/>
            </a:pPr>
            <a:r>
              <a:rPr lang="en-US" altLang="ko-KR" b="1">
                <a:solidFill>
                  <a:schemeClr val="tx1"/>
                </a:solidFill>
                <a:latin typeface="굴림"/>
                <a:ea typeface="굴림"/>
                <a:cs typeface="굴림"/>
              </a:rPr>
              <a:t> </a:t>
            </a:r>
            <a:r>
              <a:rPr lang="ko-KR" altLang="ko-KR" b="1">
                <a:solidFill>
                  <a:schemeClr val="tx1"/>
                </a:solidFill>
                <a:latin typeface="굴림"/>
                <a:ea typeface="굴림"/>
                <a:cs typeface="굴림"/>
              </a:rPr>
              <a:t>◦</a:t>
            </a:r>
            <a:r>
              <a:rPr lang="en-US" altLang="ko-KR" b="1">
                <a:solidFill>
                  <a:schemeClr val="tx1"/>
                </a:solidFill>
                <a:latin typeface="굴림"/>
                <a:ea typeface="굴림"/>
                <a:cs typeface="굴림"/>
              </a:rPr>
              <a:t> national minimum(</a:t>
            </a:r>
            <a:r>
              <a:rPr lang="ko-KR" altLang="en-US" b="1">
                <a:solidFill>
                  <a:schemeClr val="tx1"/>
                </a:solidFill>
                <a:latin typeface="굴림"/>
                <a:ea typeface="굴림"/>
                <a:cs typeface="굴림"/>
              </a:rPr>
              <a:t>국민최저한</a:t>
            </a: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개념의</a:t>
            </a: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도입</a:t>
            </a:r>
            <a:endParaRPr lang="en-US" altLang="ko-KR" b="1">
              <a:solidFill>
                <a:schemeClr val="tx1"/>
              </a:solidFill>
              <a:latin typeface="굴림"/>
              <a:ea typeface="굴림"/>
              <a:cs typeface="굴림"/>
            </a:endParaRPr>
          </a:p>
        </p:txBody>
      </p:sp>
      <p:sp>
        <p:nvSpPr>
          <p:cNvPr id="4" name="TextBox 3"/>
          <p:cNvSpPr txBox="1"/>
          <p:nvPr/>
        </p:nvSpPr>
        <p:spPr>
          <a:xfrm>
            <a:off x="792198" y="1880828"/>
            <a:ext cx="8172404" cy="1262613"/>
          </a:xfrm>
          <a:prstGeom prst="rect">
            <a:avLst/>
          </a:prstGeom>
          <a:noFill/>
        </p:spPr>
        <p:txBody>
          <a:bodyPr vert="horz" wrap="square" lIns="91438" tIns="45718" rIns="91438" bIns="45718" anchor="t">
            <a:spAutoFit/>
          </a:bodyPr>
          <a:lstStyle/>
          <a:p>
            <a:pPr>
              <a:lnSpc>
                <a:spcPct val="140000"/>
              </a:lnSpc>
              <a:defRPr lang="ko-KR" altLang="en-US"/>
            </a:pPr>
            <a:r>
              <a:rPr lang="en-US" altLang="ko-KR" sz="1900" b="1">
                <a:solidFill>
                  <a:schemeClr val="tx1"/>
                </a:solidFill>
                <a:latin typeface="굴림"/>
                <a:ea typeface="굴림"/>
                <a:cs typeface="굴림"/>
              </a:rPr>
              <a:t>(2) </a:t>
            </a:r>
            <a:r>
              <a:rPr lang="ko-KR" altLang="en-US" sz="1900" b="1">
                <a:solidFill>
                  <a:schemeClr val="tx1"/>
                </a:solidFill>
                <a:latin typeface="굴림"/>
                <a:ea typeface="굴림"/>
                <a:cs typeface="굴림"/>
              </a:rPr>
              <a:t>왕립구빈법위원회 다수파 보고서</a:t>
            </a:r>
            <a:r>
              <a:rPr lang="en-US" altLang="ko-KR" sz="1900" b="1">
                <a:solidFill>
                  <a:schemeClr val="tx1"/>
                </a:solidFill>
                <a:latin typeface="굴림"/>
                <a:ea typeface="굴림"/>
                <a:cs typeface="굴림"/>
              </a:rPr>
              <a:t>(1909)</a:t>
            </a:r>
            <a:endParaRPr lang="en-US" altLang="ko-KR" sz="1900" b="1">
              <a:solidFill>
                <a:schemeClr val="tx1"/>
              </a:solidFill>
              <a:latin typeface="굴림"/>
              <a:ea typeface="굴림"/>
              <a:cs typeface="굴림"/>
            </a:endParaRPr>
          </a:p>
          <a:p>
            <a:pPr>
              <a:lnSpc>
                <a:spcPct val="140000"/>
              </a:lnSpc>
              <a:defRPr lang="ko-KR" altLang="en-US"/>
            </a:pPr>
            <a:r>
              <a:rPr lang="en-US" altLang="ko-KR" b="1">
                <a:solidFill>
                  <a:schemeClr val="tx1"/>
                </a:solidFill>
                <a:latin typeface="굴림"/>
                <a:ea typeface="굴림"/>
                <a:cs typeface="굴림"/>
              </a:rPr>
              <a:t> ◦ </a:t>
            </a:r>
            <a:r>
              <a:rPr lang="ko-KR" altLang="en-US" b="1">
                <a:solidFill>
                  <a:schemeClr val="tx1"/>
                </a:solidFill>
                <a:latin typeface="굴림"/>
                <a:ea typeface="굴림"/>
                <a:cs typeface="굴림"/>
              </a:rPr>
              <a:t>개정(신) 구빈법</a:t>
            </a: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폐지 </a:t>
            </a: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새로운 국가복지행정의 필요성 인정</a:t>
            </a:r>
            <a:endParaRPr lang="ko-KR" altLang="en-US" b="1">
              <a:solidFill>
                <a:schemeClr val="tx1"/>
              </a:solidFill>
              <a:latin typeface="굴림"/>
              <a:ea typeface="굴림"/>
              <a:cs typeface="굴림"/>
            </a:endParaRPr>
          </a:p>
          <a:p>
            <a:pPr>
              <a:lnSpc>
                <a:spcPct val="140000"/>
              </a:lnSpc>
              <a:defRPr lang="ko-KR" altLang="en-US"/>
            </a:pP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     </a:t>
            </a: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      </a:t>
            </a:r>
            <a:r>
              <a:rPr lang="en-US" altLang="ko-KR" b="1">
                <a:solidFill>
                  <a:schemeClr val="tx1"/>
                </a:solidFill>
                <a:latin typeface="굴림"/>
                <a:ea typeface="굴림"/>
                <a:cs typeface="굴림"/>
              </a:rPr>
              <a:t>     -</a:t>
            </a:r>
            <a:r>
              <a:rPr lang="ko-KR" altLang="en-US" b="1">
                <a:solidFill>
                  <a:schemeClr val="tx1"/>
                </a:solidFill>
                <a:latin typeface="굴림"/>
                <a:ea typeface="굴림"/>
                <a:cs typeface="굴림"/>
              </a:rPr>
              <a:t> 자본주의적 사회보험제도의 도입</a:t>
            </a:r>
            <a:endParaRPr lang="ko-KR" altLang="en-US" b="1">
              <a:solidFill>
                <a:schemeClr val="tx1"/>
              </a:solidFill>
              <a:latin typeface="굴림"/>
              <a:ea typeface="굴림"/>
              <a:cs typeface="굴림"/>
            </a:endParaRPr>
          </a:p>
        </p:txBody>
      </p:sp>
      <p:sp>
        <p:nvSpPr>
          <p:cNvPr id="5" name="TextBox 4"/>
          <p:cNvSpPr txBox="1"/>
          <p:nvPr/>
        </p:nvSpPr>
        <p:spPr>
          <a:xfrm>
            <a:off x="792159" y="3032956"/>
            <a:ext cx="7920942" cy="3425185"/>
          </a:xfrm>
          <a:prstGeom prst="rect">
            <a:avLst/>
          </a:prstGeom>
          <a:noFill/>
        </p:spPr>
        <p:txBody>
          <a:bodyPr vert="horz" wrap="square" lIns="91438" tIns="45718" rIns="91438" bIns="45718" anchor="t">
            <a:spAutoFit/>
          </a:bodyPr>
          <a:lstStyle/>
          <a:p>
            <a:pPr>
              <a:lnSpc>
                <a:spcPct val="140000"/>
              </a:lnSpc>
              <a:defRPr lang="ko-KR" altLang="en-US"/>
            </a:pPr>
            <a:r>
              <a:rPr lang="en-US" altLang="ko-KR" sz="1900" b="1">
                <a:solidFill>
                  <a:schemeClr val="tx1"/>
                </a:solidFill>
                <a:latin typeface="굴림"/>
                <a:ea typeface="굴림"/>
                <a:cs typeface="굴림"/>
              </a:rPr>
              <a:t>(3) </a:t>
            </a:r>
            <a:r>
              <a:rPr lang="ko-KR" altLang="en-US" sz="1900" b="1">
                <a:solidFill>
                  <a:schemeClr val="tx1"/>
                </a:solidFill>
                <a:latin typeface="굴림"/>
                <a:ea typeface="굴림"/>
                <a:cs typeface="굴림"/>
              </a:rPr>
              <a:t>사회보험제도의 도입</a:t>
            </a:r>
            <a:endParaRPr lang="ko-KR" altLang="en-US" sz="1900" b="1">
              <a:solidFill>
                <a:schemeClr val="tx1"/>
              </a:solidFill>
              <a:latin typeface="굴림"/>
              <a:ea typeface="굴림"/>
              <a:cs typeface="굴림"/>
            </a:endParaRPr>
          </a:p>
          <a:p>
            <a:pPr>
              <a:lnSpc>
                <a:spcPct val="140000"/>
              </a:lnSpc>
              <a:defRPr lang="ko-KR" altLang="en-US"/>
            </a:pPr>
            <a:r>
              <a:rPr lang="en-US" altLang="ko-KR" sz="1700" b="1">
                <a:solidFill>
                  <a:schemeClr val="tx1"/>
                </a:solidFill>
                <a:latin typeface="굴림"/>
                <a:ea typeface="굴림"/>
                <a:cs typeface="굴림"/>
              </a:rPr>
              <a:t> </a:t>
            </a:r>
            <a:r>
              <a:rPr lang="en-US" altLang="ko-KR" b="1">
                <a:solidFill>
                  <a:schemeClr val="tx1"/>
                </a:solidFill>
                <a:latin typeface="굴림"/>
                <a:ea typeface="굴림"/>
                <a:cs typeface="굴림"/>
              </a:rPr>
              <a:t>◦</a:t>
            </a:r>
            <a:r>
              <a:rPr lang="en-US" altLang="ko-KR" sz="1700" b="1">
                <a:solidFill>
                  <a:schemeClr val="tx1"/>
                </a:solidFill>
                <a:latin typeface="굴림"/>
                <a:ea typeface="굴림"/>
                <a:cs typeface="굴림"/>
              </a:rPr>
              <a:t> </a:t>
            </a:r>
            <a:r>
              <a:rPr lang="ko-KR" altLang="en-US" sz="1700" b="1">
                <a:solidFill>
                  <a:schemeClr val="tx1"/>
                </a:solidFill>
                <a:latin typeface="굴림"/>
                <a:ea typeface="굴림"/>
                <a:cs typeface="굴림"/>
              </a:rPr>
              <a:t>근대국가의 중심 사상</a:t>
            </a:r>
            <a:r>
              <a:rPr lang="en-US" altLang="ko-KR" sz="1700" b="1">
                <a:solidFill>
                  <a:schemeClr val="tx1"/>
                </a:solidFill>
                <a:latin typeface="굴림"/>
                <a:ea typeface="굴림"/>
                <a:cs typeface="굴림"/>
              </a:rPr>
              <a:t>(</a:t>
            </a:r>
            <a:r>
              <a:rPr lang="ko-KR" altLang="en-US" sz="1700" b="1">
                <a:solidFill>
                  <a:schemeClr val="tx1"/>
                </a:solidFill>
                <a:latin typeface="굴림"/>
                <a:ea typeface="굴림"/>
                <a:cs typeface="굴림"/>
              </a:rPr>
              <a:t>자연법 사상</a:t>
            </a:r>
            <a:r>
              <a:rPr lang="en-US" altLang="ko-KR" sz="1700" b="1">
                <a:solidFill>
                  <a:schemeClr val="tx1"/>
                </a:solidFill>
                <a:latin typeface="굴림"/>
                <a:ea typeface="굴림"/>
                <a:cs typeface="굴림"/>
              </a:rPr>
              <a:t>, </a:t>
            </a:r>
            <a:r>
              <a:rPr lang="ko-KR" altLang="en-US" sz="1700" b="1">
                <a:solidFill>
                  <a:schemeClr val="tx1"/>
                </a:solidFill>
                <a:latin typeface="굴림"/>
                <a:ea typeface="굴림"/>
                <a:cs typeface="굴림"/>
              </a:rPr>
              <a:t>계몽주의</a:t>
            </a:r>
            <a:r>
              <a:rPr lang="en-US" altLang="ko-KR" sz="1700" b="1">
                <a:solidFill>
                  <a:schemeClr val="tx1"/>
                </a:solidFill>
                <a:latin typeface="굴림"/>
                <a:ea typeface="굴림"/>
                <a:cs typeface="굴림"/>
              </a:rPr>
              <a:t>), </a:t>
            </a:r>
            <a:r>
              <a:rPr lang="ko-KR" altLang="en-US" sz="1700" b="1">
                <a:solidFill>
                  <a:schemeClr val="tx1"/>
                </a:solidFill>
                <a:latin typeface="굴림"/>
                <a:ea typeface="굴림"/>
                <a:cs typeface="굴림"/>
              </a:rPr>
              <a:t>산업혁명</a:t>
            </a:r>
            <a:r>
              <a:rPr lang="en-US" altLang="ko-KR" sz="1700" b="1">
                <a:solidFill>
                  <a:schemeClr val="tx1"/>
                </a:solidFill>
                <a:latin typeface="굴림"/>
                <a:ea typeface="굴림"/>
                <a:cs typeface="굴림"/>
              </a:rPr>
              <a:t>(1770, 1830), </a:t>
            </a:r>
            <a:r>
              <a:rPr lang="ko-KR" altLang="en-US" sz="1700" b="1">
                <a:solidFill>
                  <a:schemeClr val="tx1"/>
                </a:solidFill>
                <a:latin typeface="굴림"/>
                <a:ea typeface="굴림"/>
                <a:cs typeface="굴림"/>
              </a:rPr>
              <a:t>미국의 독립전쟁</a:t>
            </a:r>
            <a:r>
              <a:rPr lang="en-US" altLang="ko-KR" sz="1700" b="1">
                <a:solidFill>
                  <a:schemeClr val="tx1"/>
                </a:solidFill>
                <a:latin typeface="굴림"/>
                <a:ea typeface="굴림"/>
                <a:cs typeface="굴림"/>
              </a:rPr>
              <a:t>(1776), </a:t>
            </a:r>
            <a:r>
              <a:rPr lang="ko-KR" altLang="en-US" sz="1700" b="1">
                <a:solidFill>
                  <a:schemeClr val="tx1"/>
                </a:solidFill>
                <a:latin typeface="굴림"/>
                <a:ea typeface="굴림"/>
                <a:cs typeface="굴림"/>
              </a:rPr>
              <a:t>프랑스혁명</a:t>
            </a:r>
            <a:r>
              <a:rPr lang="en-US" altLang="ko-KR" sz="1700" b="1">
                <a:solidFill>
                  <a:schemeClr val="tx1"/>
                </a:solidFill>
                <a:latin typeface="굴림"/>
                <a:ea typeface="굴림"/>
                <a:cs typeface="굴림"/>
              </a:rPr>
              <a:t>(1789) – </a:t>
            </a:r>
            <a:r>
              <a:rPr lang="ko-KR" altLang="en-US" sz="1700" b="1">
                <a:solidFill>
                  <a:schemeClr val="tx1"/>
                </a:solidFill>
                <a:latin typeface="굴림"/>
                <a:ea typeface="굴림"/>
                <a:cs typeface="굴림"/>
              </a:rPr>
              <a:t>자유와 평등 사상</a:t>
            </a:r>
            <a:endParaRPr lang="ko-KR" altLang="en-US" sz="1700" b="1">
              <a:solidFill>
                <a:schemeClr val="tx1"/>
              </a:solidFill>
              <a:latin typeface="굴림"/>
              <a:ea typeface="굴림"/>
              <a:cs typeface="굴림"/>
            </a:endParaRPr>
          </a:p>
          <a:p>
            <a:pPr>
              <a:lnSpc>
                <a:spcPct val="140000"/>
              </a:lnSpc>
              <a:defRPr lang="ko-KR" altLang="en-US"/>
            </a:pPr>
            <a:r>
              <a:rPr lang="ko-KR" altLang="ko-KR" sz="1700" b="1">
                <a:solidFill>
                  <a:schemeClr val="tx1"/>
                </a:solidFill>
                <a:latin typeface="굴림"/>
                <a:ea typeface="굴림"/>
                <a:cs typeface="굴림"/>
              </a:rPr>
              <a:t>①</a:t>
            </a:r>
            <a:r>
              <a:rPr lang="en-US" altLang="ko-KR" sz="1700" b="1">
                <a:solidFill>
                  <a:schemeClr val="tx1"/>
                </a:solidFill>
                <a:latin typeface="굴림"/>
                <a:ea typeface="굴림"/>
                <a:cs typeface="굴림"/>
              </a:rPr>
              <a:t> </a:t>
            </a:r>
            <a:r>
              <a:rPr lang="ko-KR" altLang="en-US" sz="1700" b="1">
                <a:solidFill>
                  <a:srgbClr val="0000ff"/>
                </a:solidFill>
                <a:latin typeface="굴림"/>
                <a:ea typeface="굴림"/>
                <a:cs typeface="굴림"/>
              </a:rPr>
              <a:t>독일 사회보험제도</a:t>
            </a:r>
            <a:r>
              <a:rPr lang="ko-KR" altLang="en-US" sz="1700" b="1">
                <a:solidFill>
                  <a:schemeClr val="tx1"/>
                </a:solidFill>
                <a:latin typeface="굴림"/>
                <a:ea typeface="굴림"/>
                <a:cs typeface="굴림"/>
              </a:rPr>
              <a:t> </a:t>
            </a:r>
            <a:r>
              <a:rPr lang="en-US" altLang="ko-KR" sz="1700" b="1">
                <a:solidFill>
                  <a:schemeClr val="tx1"/>
                </a:solidFill>
                <a:latin typeface="굴림"/>
                <a:ea typeface="굴림"/>
                <a:cs typeface="굴림"/>
              </a:rPr>
              <a:t>:</a:t>
            </a:r>
            <a:r>
              <a:rPr lang="ko-KR" altLang="en-US" sz="1700" b="1">
                <a:solidFill>
                  <a:schemeClr val="tx1"/>
                </a:solidFill>
                <a:latin typeface="굴림"/>
                <a:ea typeface="굴림"/>
                <a:cs typeface="굴림"/>
              </a:rPr>
              <a:t> 노동문제의 심각, 사회주의 운동의 확산</a:t>
            </a:r>
            <a:endParaRPr lang="ko-KR" altLang="en-US" sz="1700" b="1">
              <a:solidFill>
                <a:schemeClr val="tx1"/>
              </a:solidFill>
              <a:latin typeface="굴림"/>
              <a:ea typeface="굴림"/>
              <a:cs typeface="굴림"/>
            </a:endParaRPr>
          </a:p>
          <a:p>
            <a:pPr>
              <a:lnSpc>
                <a:spcPct val="140000"/>
              </a:lnSpc>
              <a:defRPr lang="ko-KR" altLang="en-US"/>
            </a:pPr>
            <a:r>
              <a:rPr lang="ko-KR" altLang="en-US" sz="1700" b="1">
                <a:solidFill>
                  <a:schemeClr val="tx1"/>
                </a:solidFill>
                <a:latin typeface="굴림"/>
                <a:ea typeface="굴림"/>
                <a:cs typeface="굴림"/>
              </a:rPr>
              <a:t>                               </a:t>
            </a:r>
            <a:r>
              <a:rPr lang="en-US" altLang="ko-KR" sz="1700" b="1">
                <a:solidFill>
                  <a:schemeClr val="tx1"/>
                </a:solidFill>
                <a:latin typeface="굴림"/>
                <a:ea typeface="굴림"/>
                <a:cs typeface="굴림"/>
              </a:rPr>
              <a:t>→ Bismarck </a:t>
            </a:r>
            <a:r>
              <a:rPr lang="ko-KR" altLang="en-US" sz="1700" b="1">
                <a:solidFill>
                  <a:schemeClr val="tx1"/>
                </a:solidFill>
                <a:latin typeface="굴림"/>
                <a:ea typeface="굴림"/>
                <a:cs typeface="굴림"/>
              </a:rPr>
              <a:t>사회보험 </a:t>
            </a:r>
            <a:r>
              <a:rPr lang="en-US" altLang="ko-KR" sz="1700" b="1">
                <a:solidFill>
                  <a:schemeClr val="tx1"/>
                </a:solidFill>
                <a:latin typeface="굴림"/>
                <a:ea typeface="굴림"/>
                <a:cs typeface="굴림"/>
              </a:rPr>
              <a:t>3</a:t>
            </a:r>
            <a:r>
              <a:rPr lang="ko-KR" altLang="en-US" sz="1700" b="1">
                <a:solidFill>
                  <a:schemeClr val="tx1"/>
                </a:solidFill>
                <a:latin typeface="굴림"/>
                <a:ea typeface="굴림"/>
                <a:cs typeface="굴림"/>
              </a:rPr>
              <a:t>부작</a:t>
            </a:r>
            <a:r>
              <a:rPr lang="en-US" altLang="ko-KR" sz="1700" b="1">
                <a:solidFill>
                  <a:schemeClr val="tx1"/>
                </a:solidFill>
                <a:latin typeface="굴림"/>
                <a:ea typeface="굴림"/>
                <a:cs typeface="굴림"/>
              </a:rPr>
              <a:t>(1883~1889)</a:t>
            </a:r>
            <a:endParaRPr lang="en-US" altLang="ko-KR" sz="1700" b="1">
              <a:solidFill>
                <a:schemeClr val="tx1"/>
              </a:solidFill>
              <a:latin typeface="굴림"/>
              <a:ea typeface="굴림"/>
              <a:cs typeface="굴림"/>
            </a:endParaRPr>
          </a:p>
          <a:p>
            <a:pPr>
              <a:lnSpc>
                <a:spcPct val="140000"/>
              </a:lnSpc>
              <a:defRPr lang="ko-KR" altLang="en-US"/>
            </a:pPr>
            <a:r>
              <a:rPr lang="en-US" altLang="ko-KR" sz="1700" b="1">
                <a:solidFill>
                  <a:schemeClr val="tx1"/>
                </a:solidFill>
                <a:latin typeface="굴림"/>
                <a:ea typeface="굴림"/>
                <a:cs typeface="굴림"/>
              </a:rPr>
              <a:t>② </a:t>
            </a:r>
            <a:r>
              <a:rPr lang="ko-KR" altLang="en-US" sz="1700" b="1">
                <a:solidFill>
                  <a:srgbClr val="0000ff"/>
                </a:solidFill>
                <a:latin typeface="굴림"/>
                <a:ea typeface="굴림"/>
                <a:cs typeface="굴림"/>
              </a:rPr>
              <a:t>영국 사회보장 이념의 형성</a:t>
            </a:r>
            <a:r>
              <a:rPr lang="en-US" altLang="ko-KR" sz="1700" b="1">
                <a:solidFill>
                  <a:schemeClr val="tx1"/>
                </a:solidFill>
                <a:latin typeface="굴림"/>
                <a:ea typeface="굴림"/>
                <a:cs typeface="굴림"/>
              </a:rPr>
              <a:t> : </a:t>
            </a:r>
            <a:r>
              <a:rPr lang="ko-KR" altLang="en-US" sz="1700" b="1">
                <a:solidFill>
                  <a:schemeClr val="tx1"/>
                </a:solidFill>
                <a:latin typeface="굴림"/>
                <a:ea typeface="굴림"/>
                <a:cs typeface="굴림"/>
              </a:rPr>
              <a:t>노령연금법</a:t>
            </a:r>
            <a:r>
              <a:rPr lang="en-US" altLang="ko-KR" sz="1700" b="1">
                <a:solidFill>
                  <a:schemeClr val="tx1"/>
                </a:solidFill>
                <a:latin typeface="굴림"/>
                <a:ea typeface="굴림"/>
                <a:cs typeface="굴림"/>
              </a:rPr>
              <a:t>(1908), </a:t>
            </a:r>
            <a:r>
              <a:rPr lang="ko-KR" altLang="en-US" sz="1700" b="1">
                <a:solidFill>
                  <a:schemeClr val="tx1"/>
                </a:solidFill>
                <a:latin typeface="굴림"/>
                <a:ea typeface="굴림"/>
                <a:cs typeface="굴림"/>
              </a:rPr>
              <a:t>국민보험법</a:t>
            </a:r>
            <a:r>
              <a:rPr lang="en-US" altLang="ko-KR" sz="1700" b="1">
                <a:solidFill>
                  <a:schemeClr val="tx1"/>
                </a:solidFill>
                <a:latin typeface="굴림"/>
                <a:ea typeface="굴림"/>
                <a:cs typeface="굴림"/>
              </a:rPr>
              <a:t>(1911) </a:t>
            </a:r>
            <a:r>
              <a:rPr lang="ko-KR" altLang="en-US" sz="1700" b="1">
                <a:solidFill>
                  <a:schemeClr val="tx1"/>
                </a:solidFill>
                <a:latin typeface="굴림"/>
                <a:ea typeface="굴림"/>
                <a:cs typeface="굴림"/>
              </a:rPr>
              <a:t>등 </a:t>
            </a:r>
            <a:endParaRPr lang="ko-KR" altLang="en-US" sz="1700" b="1">
              <a:solidFill>
                <a:schemeClr val="tx1"/>
              </a:solidFill>
              <a:latin typeface="굴림"/>
              <a:ea typeface="굴림"/>
              <a:cs typeface="굴림"/>
            </a:endParaRPr>
          </a:p>
          <a:p>
            <a:pPr>
              <a:lnSpc>
                <a:spcPct val="140000"/>
              </a:lnSpc>
              <a:defRPr lang="ko-KR" altLang="en-US"/>
            </a:pPr>
            <a:r>
              <a:rPr lang="ko-KR" altLang="en-US" sz="1700" b="1">
                <a:solidFill>
                  <a:schemeClr val="tx1"/>
                </a:solidFill>
                <a:latin typeface="굴림"/>
                <a:ea typeface="굴림"/>
                <a:cs typeface="굴림"/>
              </a:rPr>
              <a:t>                                            자유주의적 개량으로 구빈법 대체</a:t>
            </a:r>
            <a:endParaRPr lang="ko-KR" altLang="en-US" sz="1700" b="1">
              <a:solidFill>
                <a:schemeClr val="tx1"/>
              </a:solidFill>
              <a:latin typeface="굴림"/>
              <a:ea typeface="굴림"/>
              <a:cs typeface="굴림"/>
            </a:endParaRPr>
          </a:p>
          <a:p>
            <a:pPr>
              <a:lnSpc>
                <a:spcPct val="140000"/>
              </a:lnSpc>
              <a:defRPr lang="ko-KR" altLang="en-US"/>
            </a:pPr>
            <a:r>
              <a:rPr lang="ko-KR" altLang="ko-KR" sz="1700" b="1">
                <a:solidFill>
                  <a:schemeClr val="tx1"/>
                </a:solidFill>
                <a:latin typeface="굴림"/>
                <a:ea typeface="굴림"/>
                <a:cs typeface="굴림"/>
              </a:rPr>
              <a:t>③</a:t>
            </a:r>
            <a:r>
              <a:rPr lang="en-US" altLang="ko-KR" sz="1700" b="1">
                <a:solidFill>
                  <a:schemeClr val="tx1"/>
                </a:solidFill>
                <a:latin typeface="굴림"/>
                <a:ea typeface="굴림"/>
                <a:cs typeface="굴림"/>
              </a:rPr>
              <a:t> </a:t>
            </a:r>
            <a:r>
              <a:rPr lang="ko-KR" altLang="en-US" sz="1700" b="1">
                <a:solidFill>
                  <a:srgbClr val="0000ff"/>
                </a:solidFill>
                <a:latin typeface="굴림"/>
                <a:ea typeface="굴림"/>
                <a:cs typeface="굴림"/>
              </a:rPr>
              <a:t>미국 사회보장제도</a:t>
            </a:r>
            <a:r>
              <a:rPr lang="ko-KR" altLang="en-US" sz="1700" b="1">
                <a:solidFill>
                  <a:schemeClr val="tx1"/>
                </a:solidFill>
                <a:latin typeface="굴림"/>
                <a:ea typeface="굴림"/>
                <a:cs typeface="굴림"/>
              </a:rPr>
              <a:t> </a:t>
            </a:r>
            <a:r>
              <a:rPr lang="en-US" altLang="ko-KR" sz="1700" b="1">
                <a:solidFill>
                  <a:schemeClr val="tx1"/>
                </a:solidFill>
                <a:latin typeface="굴림"/>
                <a:ea typeface="굴림"/>
                <a:cs typeface="굴림"/>
              </a:rPr>
              <a:t>: </a:t>
            </a:r>
            <a:r>
              <a:rPr lang="ko-KR" altLang="en-US" sz="1700" b="1">
                <a:solidFill>
                  <a:schemeClr val="tx1"/>
                </a:solidFill>
                <a:latin typeface="굴림"/>
                <a:ea typeface="굴림"/>
                <a:cs typeface="굴림"/>
              </a:rPr>
              <a:t>경제대공황</a:t>
            </a:r>
            <a:r>
              <a:rPr lang="en-US" altLang="ko-KR" sz="1700" b="1">
                <a:solidFill>
                  <a:schemeClr val="tx1"/>
                </a:solidFill>
                <a:latin typeface="굴림"/>
                <a:ea typeface="굴림"/>
                <a:cs typeface="굴림"/>
              </a:rPr>
              <a:t>(1929), New Deal </a:t>
            </a:r>
            <a:r>
              <a:rPr lang="ko-KR" altLang="en-US" sz="1700" b="1">
                <a:solidFill>
                  <a:schemeClr val="tx1"/>
                </a:solidFill>
                <a:latin typeface="굴림"/>
                <a:ea typeface="굴림"/>
                <a:cs typeface="굴림"/>
              </a:rPr>
              <a:t>정책</a:t>
            </a:r>
            <a:r>
              <a:rPr lang="en-US" altLang="ko-KR" sz="1700" b="1">
                <a:solidFill>
                  <a:schemeClr val="tx1"/>
                </a:solidFill>
                <a:latin typeface="굴림"/>
                <a:ea typeface="굴림"/>
                <a:cs typeface="굴림"/>
              </a:rPr>
              <a:t>(1933), </a:t>
            </a:r>
            <a:r>
              <a:rPr lang="ko-KR" altLang="en-US" sz="1700" b="1">
                <a:solidFill>
                  <a:schemeClr val="tx1"/>
                </a:solidFill>
                <a:latin typeface="굴림"/>
                <a:ea typeface="굴림"/>
                <a:cs typeface="굴림"/>
              </a:rPr>
              <a:t>사회보장법</a:t>
            </a:r>
            <a:r>
              <a:rPr lang="en-US" altLang="ko-KR" sz="1700" b="1">
                <a:solidFill>
                  <a:schemeClr val="tx1"/>
                </a:solidFill>
                <a:latin typeface="굴림"/>
                <a:ea typeface="굴림"/>
                <a:cs typeface="굴림"/>
              </a:rPr>
              <a:t>(1935)</a:t>
            </a:r>
            <a:r>
              <a:rPr lang="ko-KR" altLang="en-US" sz="1700" b="1">
                <a:solidFill>
                  <a:schemeClr val="tx1"/>
                </a:solidFill>
                <a:latin typeface="굴림"/>
                <a:ea typeface="굴림"/>
                <a:cs typeface="굴림"/>
              </a:rPr>
              <a:t> : 미국 특유의 개인주의와 자유주의 사상에 기초</a:t>
            </a:r>
            <a:endParaRPr lang="ko-KR" altLang="en-US" sz="1700" b="1">
              <a:solidFill>
                <a:schemeClr val="tx1"/>
              </a:solidFill>
              <a:latin typeface="굴림"/>
              <a:ea typeface="굴림"/>
              <a:cs typeface="굴림"/>
            </a:endParaRPr>
          </a:p>
        </p:txBody>
      </p:sp>
      <p:sp>
        <p:nvSpPr>
          <p:cNvPr id="13"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4"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477" y="422816"/>
            <a:ext cx="8425055" cy="5490460"/>
          </a:xfrm>
          <a:prstGeom prst="rect">
            <a:avLst/>
          </a:prstGeom>
          <a:noFill/>
        </p:spPr>
        <p:txBody>
          <a:bodyPr vert="horz" wrap="square" lIns="91438" tIns="45718" rIns="91438" bIns="45718" anchor="t">
            <a:spAutoFit/>
          </a:bodyPr>
          <a:lstStyle/>
          <a:p>
            <a:pPr>
              <a:lnSpc>
                <a:spcPct val="150000"/>
              </a:lnSpc>
              <a:defRPr lang="ko-KR" altLang="en-US"/>
            </a:pPr>
            <a:r>
              <a:rPr lang="en-US" altLang="ko-KR" sz="2000" b="1">
                <a:latin typeface="굴림"/>
                <a:ea typeface="굴림"/>
                <a:cs typeface="굴림"/>
              </a:rPr>
              <a:t>(4) </a:t>
            </a:r>
            <a:r>
              <a:rPr lang="ko-KR" altLang="en-US" sz="2000" b="1">
                <a:latin typeface="굴림"/>
                <a:ea typeface="굴림"/>
                <a:cs typeface="굴림"/>
              </a:rPr>
              <a:t>사회보험제도의 개혁과 복지국가시대 개막</a:t>
            </a:r>
            <a:endParaRPr lang="ko-KR" altLang="en-US" sz="2000" b="1">
              <a:latin typeface="굴림"/>
              <a:ea typeface="굴림"/>
              <a:cs typeface="굴림"/>
            </a:endParaRPr>
          </a:p>
          <a:p>
            <a:pPr>
              <a:lnSpc>
                <a:spcPct val="150000"/>
              </a:lnSpc>
              <a:defRPr lang="ko-KR" altLang="en-US"/>
            </a:pPr>
            <a:r>
              <a:rPr lang="en-US" altLang="ko-KR" b="1">
                <a:latin typeface="굴림"/>
                <a:ea typeface="굴림"/>
                <a:cs typeface="굴림"/>
              </a:rPr>
              <a:t> </a:t>
            </a:r>
            <a:endParaRPr lang="en-US" altLang="ko-KR" b="1">
              <a:latin typeface="굴림"/>
              <a:ea typeface="굴림"/>
              <a:cs typeface="굴림"/>
            </a:endParaRPr>
          </a:p>
          <a:p>
            <a:pPr>
              <a:lnSpc>
                <a:spcPct val="150000"/>
              </a:lnSpc>
              <a:defRPr lang="ko-KR" altLang="en-US"/>
            </a:pPr>
            <a:r>
              <a:rPr lang="ko-KR" altLang="ko-KR" b="1">
                <a:latin typeface="굴림"/>
                <a:ea typeface="굴림"/>
                <a:cs typeface="굴림"/>
              </a:rPr>
              <a:t>①</a:t>
            </a:r>
            <a:r>
              <a:rPr lang="en-US" altLang="ko-KR" b="1">
                <a:latin typeface="굴림"/>
                <a:ea typeface="굴림"/>
                <a:cs typeface="굴림"/>
              </a:rPr>
              <a:t> Beveridge </a:t>
            </a:r>
            <a:r>
              <a:rPr lang="ko-KR" altLang="en-US" b="1">
                <a:latin typeface="굴림"/>
                <a:ea typeface="굴림"/>
                <a:cs typeface="굴림"/>
              </a:rPr>
              <a:t>보고서</a:t>
            </a:r>
            <a:r>
              <a:rPr lang="en-US" altLang="ko-KR" b="1">
                <a:latin typeface="굴림"/>
                <a:ea typeface="굴림"/>
                <a:cs typeface="굴림"/>
              </a:rPr>
              <a:t>(1942) : </a:t>
            </a:r>
            <a:endParaRPr lang="en-US" altLang="ko-KR" b="1">
              <a:latin typeface="굴림"/>
              <a:ea typeface="굴림"/>
              <a:cs typeface="굴림"/>
            </a:endParaRPr>
          </a:p>
          <a:p>
            <a:pPr>
              <a:lnSpc>
                <a:spcPct val="150000"/>
              </a:lnSpc>
              <a:defRPr lang="ko-KR" altLang="en-US"/>
            </a:pPr>
            <a:r>
              <a:rPr lang="ko-KR" altLang="en-US" b="1">
                <a:latin typeface="굴림"/>
                <a:ea typeface="굴림"/>
                <a:cs typeface="굴림"/>
              </a:rPr>
              <a:t>  궁핍에 대한 공격 그 근간은 국민최저원칙</a:t>
            </a:r>
            <a:r>
              <a:rPr lang="en-US" altLang="ko-KR" b="1">
                <a:latin typeface="굴림"/>
                <a:ea typeface="굴림"/>
                <a:cs typeface="굴림"/>
              </a:rPr>
              <a:t>(the principle of national minimum)</a:t>
            </a:r>
            <a:endParaRPr lang="en-US" altLang="ko-KR" b="1">
              <a:latin typeface="굴림"/>
              <a:ea typeface="굴림"/>
              <a:cs typeface="굴림"/>
            </a:endParaRPr>
          </a:p>
          <a:p>
            <a:pPr>
              <a:lnSpc>
                <a:spcPct val="150000"/>
              </a:lnSpc>
              <a:defRPr lang="ko-KR" altLang="en-US"/>
            </a:pPr>
            <a:r>
              <a:rPr lang="en-US" altLang="ko-KR" b="1">
                <a:solidFill>
                  <a:srgbClr val="0000ff"/>
                </a:solidFill>
                <a:latin typeface="굴림"/>
                <a:ea typeface="굴림"/>
                <a:cs typeface="굴림"/>
              </a:rPr>
              <a:t>“</a:t>
            </a:r>
            <a:r>
              <a:rPr lang="ko-KR" altLang="en-US" b="1">
                <a:solidFill>
                  <a:srgbClr val="0000ff"/>
                </a:solidFill>
                <a:latin typeface="굴림"/>
                <a:ea typeface="굴림"/>
                <a:cs typeface="굴림"/>
              </a:rPr>
              <a:t>요람에서 무덤에 이르기까지</a:t>
            </a:r>
            <a:r>
              <a:rPr lang="en-US" altLang="ko-KR" b="1">
                <a:solidFill>
                  <a:srgbClr val="0000ff"/>
                </a:solidFill>
                <a:latin typeface="굴림"/>
                <a:ea typeface="굴림"/>
                <a:cs typeface="굴림"/>
              </a:rPr>
              <a:t>”</a:t>
            </a:r>
            <a:r>
              <a:rPr lang="en-US" altLang="ko-KR" b="1">
                <a:solidFill>
                  <a:srgbClr val="c00000"/>
                </a:solidFill>
                <a:latin typeface="굴림"/>
                <a:ea typeface="굴림"/>
                <a:cs typeface="굴림"/>
              </a:rPr>
              <a:t> </a:t>
            </a:r>
            <a:r>
              <a:rPr lang="en-US" altLang="ko-KR" b="1">
                <a:latin typeface="굴림"/>
                <a:ea typeface="굴림"/>
                <a:cs typeface="굴림"/>
              </a:rPr>
              <a:t>-</a:t>
            </a:r>
            <a:r>
              <a:rPr lang="en-US" altLang="ko-KR" b="1">
                <a:solidFill>
                  <a:srgbClr val="c00000"/>
                </a:solidFill>
                <a:latin typeface="굴림"/>
                <a:ea typeface="굴림"/>
                <a:cs typeface="굴림"/>
              </a:rPr>
              <a:t> </a:t>
            </a:r>
            <a:r>
              <a:rPr lang="ko-KR" altLang="en-US" b="1" i="1">
                <a:latin typeface="굴림"/>
                <a:ea typeface="굴림"/>
                <a:cs typeface="굴림"/>
              </a:rPr>
              <a:t>아동수당법</a:t>
            </a:r>
            <a:r>
              <a:rPr lang="en-US" altLang="ko-KR" b="1" i="1">
                <a:latin typeface="굴림"/>
                <a:ea typeface="굴림"/>
                <a:cs typeface="굴림"/>
              </a:rPr>
              <a:t>(1945)</a:t>
            </a:r>
            <a:r>
              <a:rPr lang="ko-KR" altLang="en-US" b="1" i="1">
                <a:latin typeface="굴림"/>
                <a:ea typeface="굴림"/>
                <a:cs typeface="굴림"/>
              </a:rPr>
              <a:t>을</a:t>
            </a:r>
            <a:r>
              <a:rPr lang="en-US" altLang="ko-KR" b="1" i="1">
                <a:latin typeface="굴림"/>
                <a:ea typeface="굴림"/>
                <a:cs typeface="굴림"/>
              </a:rPr>
              <a:t> </a:t>
            </a:r>
            <a:r>
              <a:rPr lang="ko-KR" altLang="en-US" b="1" i="1">
                <a:latin typeface="굴림"/>
                <a:ea typeface="굴림"/>
                <a:cs typeface="굴림"/>
              </a:rPr>
              <a:t>시작으로 사회보험제도 </a:t>
            </a:r>
            <a:endParaRPr lang="ko-KR" altLang="en-US" b="1" i="1">
              <a:latin typeface="굴림"/>
              <a:ea typeface="굴림"/>
              <a:cs typeface="굴림"/>
            </a:endParaRPr>
          </a:p>
          <a:p>
            <a:pPr>
              <a:lnSpc>
                <a:spcPct val="150000"/>
              </a:lnSpc>
              <a:defRPr lang="ko-KR" altLang="en-US"/>
            </a:pPr>
            <a:r>
              <a:rPr lang="ko-KR" altLang="en-US" b="1" i="1">
                <a:latin typeface="굴림"/>
                <a:ea typeface="굴림"/>
                <a:cs typeface="굴림"/>
              </a:rPr>
              <a:t>개혁</a:t>
            </a:r>
            <a:r>
              <a:rPr lang="en-US" altLang="ko-KR" b="1" i="1">
                <a:latin typeface="굴림"/>
                <a:ea typeface="굴림"/>
                <a:cs typeface="굴림"/>
              </a:rPr>
              <a:t>(1948) </a:t>
            </a:r>
            <a:r>
              <a:rPr lang="ko-KR" altLang="en-US" b="1" i="1">
                <a:latin typeface="굴림"/>
                <a:ea typeface="굴림"/>
                <a:cs typeface="굴림"/>
              </a:rPr>
              <a:t>등으로 새로운 사회보험제도의  전면적 실시 </a:t>
            </a:r>
            <a:r>
              <a:rPr lang="en-US" altLang="ko-KR" b="1" i="1">
                <a:latin typeface="굴림"/>
                <a:ea typeface="굴림"/>
                <a:cs typeface="굴림"/>
              </a:rPr>
              <a:t>(</a:t>
            </a:r>
            <a:r>
              <a:rPr lang="ko-KR" altLang="en-US" b="1" i="1">
                <a:latin typeface="굴림"/>
                <a:ea typeface="굴림"/>
                <a:cs typeface="굴림"/>
              </a:rPr>
              <a:t>구빈법 완전 폐지</a:t>
            </a:r>
            <a:r>
              <a:rPr lang="en-US" altLang="ko-KR" b="1" i="1">
                <a:latin typeface="굴림"/>
                <a:ea typeface="굴림"/>
                <a:cs typeface="굴림"/>
              </a:rPr>
              <a:t>) : </a:t>
            </a:r>
            <a:endParaRPr lang="en-US" altLang="ko-KR" b="1" i="1">
              <a:latin typeface="굴림"/>
              <a:ea typeface="굴림"/>
              <a:cs typeface="굴림"/>
            </a:endParaRPr>
          </a:p>
          <a:p>
            <a:pPr>
              <a:lnSpc>
                <a:spcPct val="150000"/>
              </a:lnSpc>
              <a:defRPr lang="ko-KR" altLang="en-US"/>
            </a:pPr>
            <a:r>
              <a:rPr lang="ko-KR" altLang="en-US" b="1" i="1">
                <a:latin typeface="굴림"/>
                <a:ea typeface="굴림"/>
                <a:cs typeface="굴림"/>
              </a:rPr>
              <a:t>  보편주의 원칙하의 사회보험제도로 개혁</a:t>
            </a:r>
            <a:endParaRPr lang="ko-KR" altLang="en-US" b="1" i="1">
              <a:latin typeface="굴림"/>
              <a:ea typeface="굴림"/>
              <a:cs typeface="굴림"/>
            </a:endParaRPr>
          </a:p>
          <a:p>
            <a:pPr>
              <a:lnSpc>
                <a:spcPct val="150000"/>
              </a:lnSpc>
              <a:defRPr lang="ko-KR" altLang="en-US"/>
            </a:pPr>
            <a:endParaRPr lang="ko-KR" altLang="en-US" b="1">
              <a:latin typeface="굴림"/>
              <a:ea typeface="굴림"/>
              <a:cs typeface="굴림"/>
            </a:endParaRPr>
          </a:p>
          <a:p>
            <a:pPr>
              <a:lnSpc>
                <a:spcPct val="150000"/>
              </a:lnSpc>
              <a:defRPr lang="ko-KR" altLang="en-US"/>
            </a:pPr>
            <a:r>
              <a:rPr lang="en-US" altLang="ko-KR" b="1">
                <a:latin typeface="굴림"/>
                <a:ea typeface="굴림"/>
                <a:cs typeface="굴림"/>
              </a:rPr>
              <a:t>② </a:t>
            </a:r>
            <a:r>
              <a:rPr lang="ko-KR" altLang="en-US" b="1">
                <a:latin typeface="굴림"/>
                <a:ea typeface="굴림"/>
                <a:cs typeface="굴림"/>
              </a:rPr>
              <a:t>복지국가시대의 개막(제2차 세계대전 이후)</a:t>
            </a:r>
            <a:endParaRPr lang="ko-KR" altLang="en-US" b="1">
              <a:latin typeface="굴림"/>
              <a:ea typeface="굴림"/>
              <a:cs typeface="굴림"/>
            </a:endParaRPr>
          </a:p>
          <a:p>
            <a:pPr>
              <a:lnSpc>
                <a:spcPct val="150000"/>
              </a:lnSpc>
              <a:defRPr lang="ko-KR" altLang="en-US"/>
            </a:pPr>
            <a:r>
              <a:rPr lang="ko-KR" altLang="en-US" b="1">
                <a:latin typeface="굴림"/>
                <a:ea typeface="굴림"/>
                <a:cs typeface="굴림"/>
              </a:rPr>
              <a:t>잔여적 복지 → 제도적 복지로 전환</a:t>
            </a:r>
            <a:r>
              <a:rPr lang="en-US" altLang="ko-KR" b="1">
                <a:latin typeface="굴림"/>
                <a:ea typeface="굴림"/>
                <a:cs typeface="굴림"/>
              </a:rPr>
              <a:t> </a:t>
            </a:r>
            <a:r>
              <a:rPr lang="ko-KR" altLang="en-US" b="1">
                <a:latin typeface="굴림"/>
                <a:ea typeface="굴림"/>
                <a:cs typeface="굴림"/>
              </a:rPr>
              <a:t> </a:t>
            </a:r>
            <a:r>
              <a:rPr lang="en-US" altLang="ko-KR" b="1">
                <a:latin typeface="굴림"/>
                <a:ea typeface="굴림"/>
                <a:cs typeface="굴림"/>
              </a:rPr>
              <a:t>: </a:t>
            </a:r>
            <a:r>
              <a:rPr lang="ko-KR" altLang="en-US" b="1">
                <a:solidFill>
                  <a:srgbClr val="0000ff"/>
                </a:solidFill>
                <a:latin typeface="굴림"/>
                <a:ea typeface="굴림"/>
                <a:cs typeface="굴림"/>
              </a:rPr>
              <a:t>복지국가로 가는 변화의 과정</a:t>
            </a:r>
            <a:endParaRPr lang="ko-KR" altLang="en-US" b="1">
              <a:solidFill>
                <a:srgbClr val="0000ff"/>
              </a:solidFill>
              <a:latin typeface="굴림"/>
              <a:ea typeface="굴림"/>
              <a:cs typeface="굴림"/>
            </a:endParaRPr>
          </a:p>
          <a:p>
            <a:pPr>
              <a:lnSpc>
                <a:spcPct val="150000"/>
              </a:lnSpc>
              <a:defRPr lang="ko-KR" altLang="en-US"/>
            </a:pPr>
            <a:endParaRPr lang="ko-KR" altLang="ko-KR" b="1">
              <a:latin typeface="굴림"/>
              <a:ea typeface="굴림"/>
              <a:cs typeface="굴림"/>
            </a:endParaRPr>
          </a:p>
          <a:p>
            <a:pPr>
              <a:lnSpc>
                <a:spcPct val="150000"/>
              </a:lnSpc>
              <a:defRPr lang="ko-KR" altLang="en-US"/>
            </a:pPr>
            <a:r>
              <a:rPr lang="ko-KR" altLang="ko-KR" b="1">
                <a:latin typeface="굴림"/>
                <a:ea typeface="굴림"/>
                <a:cs typeface="굴림"/>
              </a:rPr>
              <a:t>③</a:t>
            </a:r>
            <a:r>
              <a:rPr lang="en-US" altLang="ko-KR" b="1">
                <a:latin typeface="굴림"/>
                <a:ea typeface="굴림"/>
                <a:cs typeface="굴림"/>
              </a:rPr>
              <a:t> </a:t>
            </a:r>
            <a:r>
              <a:rPr lang="ko-KR" altLang="en-US" b="1">
                <a:latin typeface="굴림"/>
                <a:ea typeface="굴림"/>
                <a:cs typeface="굴림"/>
              </a:rPr>
              <a:t>국제 기구의 활동</a:t>
            </a:r>
            <a:endParaRPr lang="ko-KR" altLang="en-US" b="1">
              <a:latin typeface="굴림"/>
              <a:ea typeface="굴림"/>
              <a:cs typeface="굴림"/>
            </a:endParaRPr>
          </a:p>
          <a:p>
            <a:pPr>
              <a:lnSpc>
                <a:spcPct val="150000"/>
              </a:lnSpc>
              <a:defRPr lang="ko-KR" altLang="en-US"/>
            </a:pPr>
            <a:r>
              <a:rPr lang="ko-KR" altLang="en-US" b="1">
                <a:latin typeface="굴림"/>
                <a:ea typeface="굴림"/>
                <a:cs typeface="굴림"/>
              </a:rPr>
              <a:t> </a:t>
            </a:r>
            <a:r>
              <a:rPr lang="en-US" altLang="ko-KR" b="1" spc="-77">
                <a:solidFill>
                  <a:schemeClr val="tx1"/>
                </a:solidFill>
                <a:latin typeface="굴림"/>
                <a:ea typeface="굴림"/>
                <a:cs typeface="굴림"/>
              </a:rPr>
              <a:t>UN </a:t>
            </a:r>
            <a:r>
              <a:rPr lang="ko-KR" altLang="en-US" b="1" spc="-77">
                <a:solidFill>
                  <a:schemeClr val="tx1"/>
                </a:solidFill>
                <a:latin typeface="굴림"/>
                <a:ea typeface="굴림"/>
                <a:cs typeface="굴림"/>
              </a:rPr>
              <a:t>세계인권선언</a:t>
            </a:r>
            <a:r>
              <a:rPr lang="en-US" altLang="ko-KR" b="1" spc="-77">
                <a:solidFill>
                  <a:schemeClr val="tx1"/>
                </a:solidFill>
                <a:latin typeface="굴림"/>
                <a:ea typeface="굴림"/>
                <a:cs typeface="굴림"/>
              </a:rPr>
              <a:t>, </a:t>
            </a:r>
            <a:r>
              <a:rPr lang="ko-KR" altLang="en-US" b="1" spc="-77">
                <a:solidFill>
                  <a:schemeClr val="tx1"/>
                </a:solidFill>
                <a:latin typeface="굴림"/>
                <a:ea typeface="굴림"/>
                <a:cs typeface="굴림"/>
              </a:rPr>
              <a:t> </a:t>
            </a:r>
            <a:r>
              <a:rPr lang="en-US" altLang="ko-KR" b="1" spc="-77">
                <a:solidFill>
                  <a:schemeClr val="tx1"/>
                </a:solidFill>
                <a:latin typeface="굴림"/>
                <a:ea typeface="굴림"/>
                <a:cs typeface="굴림"/>
              </a:rPr>
              <a:t>ILO(</a:t>
            </a:r>
            <a:r>
              <a:rPr lang="ko-KR" altLang="en-US" b="1" spc="-77">
                <a:solidFill>
                  <a:schemeClr val="tx1"/>
                </a:solidFill>
                <a:latin typeface="굴림"/>
                <a:ea typeface="굴림"/>
                <a:cs typeface="굴림"/>
              </a:rPr>
              <a:t>국제노동기구</a:t>
            </a:r>
            <a:r>
              <a:rPr lang="en-US" altLang="ko-KR" b="1" spc="-77">
                <a:solidFill>
                  <a:schemeClr val="tx1"/>
                </a:solidFill>
                <a:latin typeface="굴림"/>
                <a:ea typeface="굴림"/>
                <a:cs typeface="굴림"/>
              </a:rPr>
              <a:t>), WHO(</a:t>
            </a:r>
            <a:r>
              <a:rPr lang="ko-KR" altLang="en-US" b="1" spc="-77">
                <a:solidFill>
                  <a:schemeClr val="tx1"/>
                </a:solidFill>
                <a:latin typeface="굴림"/>
                <a:ea typeface="굴림"/>
                <a:cs typeface="굴림"/>
              </a:rPr>
              <a:t>세계보건기구</a:t>
            </a:r>
            <a:r>
              <a:rPr lang="en-US" altLang="ko-KR" b="1" spc="-77">
                <a:solidFill>
                  <a:schemeClr val="tx1"/>
                </a:solidFill>
                <a:latin typeface="굴림"/>
                <a:ea typeface="굴림"/>
                <a:cs typeface="굴림"/>
              </a:rPr>
              <a:t>)</a:t>
            </a:r>
            <a:r>
              <a:rPr lang="ko-KR" altLang="en-US" b="1" spc="-77">
                <a:solidFill>
                  <a:schemeClr val="tx1"/>
                </a:solidFill>
                <a:latin typeface="굴림"/>
                <a:ea typeface="굴림"/>
                <a:cs typeface="굴림"/>
              </a:rPr>
              <a:t>의 각종 조약 및 권고안</a:t>
            </a:r>
            <a:endParaRPr lang="ko-KR" altLang="en-US" b="1" spc="-77">
              <a:solidFill>
                <a:schemeClr val="tx1"/>
              </a:solidFill>
              <a:latin typeface="굴림"/>
              <a:ea typeface="굴림"/>
              <a:cs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39" y="404618"/>
            <a:ext cx="8244920" cy="5927602"/>
          </a:xfrm>
          <a:prstGeom prst="rect">
            <a:avLst/>
          </a:prstGeom>
          <a:noFill/>
        </p:spPr>
        <p:txBody>
          <a:bodyPr vert="horz" wrap="square" lIns="91438" tIns="45718" rIns="91438" bIns="45718" anchor="t">
            <a:spAutoFit/>
          </a:bodyPr>
          <a:lstStyle/>
          <a:p>
            <a:pPr>
              <a:lnSpc>
                <a:spcPct val="150000"/>
              </a:lnSpc>
              <a:defRPr lang="ko-KR" altLang="en-US"/>
            </a:pPr>
            <a:r>
              <a:rPr lang="ko-KR" altLang="en-US" sz="2300" b="1">
                <a:latin typeface="굴림"/>
                <a:ea typeface="굴림"/>
              </a:rPr>
              <a:t> 6. 사회복지를 생성･발전시킨 역사적 계기</a:t>
            </a:r>
            <a:endParaRPr lang="ko-KR" altLang="en-US" sz="2300" b="1">
              <a:latin typeface="굴림"/>
              <a:ea typeface="굴림"/>
            </a:endParaRPr>
          </a:p>
          <a:p>
            <a:pPr marL="359918" indent="-179959">
              <a:lnSpc>
                <a:spcPct val="150000"/>
              </a:lnSpc>
              <a:defRPr lang="ko-KR" altLang="en-US"/>
            </a:pPr>
            <a:r>
              <a:rPr lang="ko-KR" altLang="en-US" sz="2200" b="1">
                <a:latin typeface="굴림"/>
                <a:ea typeface="굴림"/>
              </a:rPr>
              <a:t> </a:t>
            </a:r>
            <a:r>
              <a:rPr lang="ko-KR" altLang="en-US" sz="1900" b="1">
                <a:solidFill>
                  <a:srgbClr val="0000ff"/>
                </a:solidFill>
                <a:latin typeface="굴림"/>
                <a:ea typeface="굴림"/>
              </a:rPr>
              <a:t>※ 사회가 경제적으로 혹은 정치적으로 혼란했던 시기에 사회복지가 발달했다는 점이 특징(영국･미국･한국 등의 경험)</a:t>
            </a:r>
            <a:endParaRPr lang="ko-KR" altLang="en-US" sz="1900" b="1">
              <a:solidFill>
                <a:srgbClr val="0000ff"/>
              </a:solidFill>
              <a:latin typeface="굴림"/>
              <a:ea typeface="굴림"/>
            </a:endParaRPr>
          </a:p>
          <a:p>
            <a:pPr>
              <a:lnSpc>
                <a:spcPct val="150000"/>
              </a:lnSpc>
              <a:defRPr lang="ko-KR" altLang="en-US"/>
            </a:pPr>
            <a:r>
              <a:rPr lang="ko-KR" altLang="en-US" sz="2000" b="1">
                <a:latin typeface="굴림"/>
                <a:ea typeface="굴림"/>
              </a:rPr>
              <a:t> </a:t>
            </a:r>
            <a:r>
              <a:rPr lang="ko-KR" altLang="en-US" sz="1900" b="1">
                <a:latin typeface="굴림"/>
                <a:ea typeface="굴림"/>
              </a:rPr>
              <a:t>(1) 전쟁</a:t>
            </a:r>
            <a:endParaRPr lang="ko-KR" altLang="en-US" sz="1900" b="1">
              <a:latin typeface="굴림"/>
              <a:ea typeface="굴림"/>
            </a:endParaRPr>
          </a:p>
          <a:p>
            <a:pPr>
              <a:lnSpc>
                <a:spcPct val="150000"/>
              </a:lnSpc>
              <a:defRPr lang="ko-KR" altLang="en-US"/>
            </a:pPr>
            <a:r>
              <a:rPr lang="ko-KR" altLang="en-US" sz="1900" b="1">
                <a:latin typeface="굴림"/>
                <a:ea typeface="굴림"/>
              </a:rPr>
              <a:t>    십자군 원정, 제2차 세계대전, 한국 6.25전쟁</a:t>
            </a:r>
            <a:endParaRPr lang="ko-KR" altLang="en-US" sz="1900" b="1">
              <a:latin typeface="굴림"/>
              <a:ea typeface="굴림"/>
            </a:endParaRPr>
          </a:p>
          <a:p>
            <a:pPr>
              <a:lnSpc>
                <a:spcPct val="150000"/>
              </a:lnSpc>
              <a:defRPr lang="ko-KR" altLang="en-US"/>
            </a:pPr>
            <a:r>
              <a:rPr lang="ko-KR" altLang="en-US" sz="1900" b="1">
                <a:latin typeface="굴림"/>
                <a:ea typeface="굴림"/>
              </a:rPr>
              <a:t> (2</a:t>
            </a:r>
            <a:r>
              <a:rPr lang="en-US" altLang="ko-KR" sz="1900" b="1">
                <a:latin typeface="굴림"/>
                <a:ea typeface="굴림"/>
              </a:rPr>
              <a:t>)</a:t>
            </a:r>
            <a:r>
              <a:rPr lang="ko-KR" altLang="en-US" sz="1900" b="1">
                <a:latin typeface="굴림"/>
                <a:ea typeface="굴림"/>
              </a:rPr>
              <a:t> 전염병 만연</a:t>
            </a:r>
            <a:endParaRPr lang="ko-KR" altLang="en-US" sz="1900" b="1">
              <a:latin typeface="굴림"/>
              <a:ea typeface="굴림"/>
            </a:endParaRPr>
          </a:p>
          <a:p>
            <a:pPr>
              <a:lnSpc>
                <a:spcPct val="150000"/>
              </a:lnSpc>
              <a:defRPr lang="ko-KR" altLang="en-US"/>
            </a:pPr>
            <a:r>
              <a:rPr lang="ko-KR" altLang="en-US" sz="1900" b="1">
                <a:latin typeface="굴림"/>
                <a:ea typeface="굴림"/>
              </a:rPr>
              <a:t>    흑사병(1348), </a:t>
            </a:r>
            <a:r>
              <a:rPr lang="en-US" altLang="ko-KR" sz="1900" b="1">
                <a:latin typeface="굴림"/>
                <a:ea typeface="굴림"/>
              </a:rPr>
              <a:t>Covid-19(2019)</a:t>
            </a:r>
            <a:endParaRPr lang="en-US" altLang="ko-KR" sz="1900" b="1">
              <a:latin typeface="굴림"/>
              <a:ea typeface="굴림"/>
            </a:endParaRPr>
          </a:p>
          <a:p>
            <a:pPr>
              <a:lnSpc>
                <a:spcPct val="150000"/>
              </a:lnSpc>
              <a:defRPr lang="ko-KR" altLang="en-US"/>
            </a:pPr>
            <a:r>
              <a:rPr lang="en-US" altLang="ko-KR" sz="1900" b="1">
                <a:latin typeface="굴림"/>
                <a:ea typeface="굴림"/>
              </a:rPr>
              <a:t> (3) </a:t>
            </a:r>
            <a:r>
              <a:rPr lang="ko-KR" altLang="en-US" sz="1900" b="1">
                <a:latin typeface="굴림"/>
                <a:ea typeface="굴림"/>
              </a:rPr>
              <a:t>농경지종획(</a:t>
            </a:r>
            <a:r>
              <a:rPr lang="en-US" altLang="ko-KR" sz="1900" b="1">
                <a:latin typeface="굴림"/>
                <a:ea typeface="굴림"/>
              </a:rPr>
              <a:t>enclosure)</a:t>
            </a:r>
            <a:r>
              <a:rPr lang="ko-KR" altLang="en-US" sz="1900" b="1">
                <a:latin typeface="굴림"/>
                <a:ea typeface="굴림"/>
              </a:rPr>
              <a:t>운동</a:t>
            </a:r>
            <a:endParaRPr lang="ko-KR" altLang="en-US" sz="1900" b="1">
              <a:latin typeface="굴림"/>
              <a:ea typeface="굴림"/>
            </a:endParaRPr>
          </a:p>
          <a:p>
            <a:pPr>
              <a:lnSpc>
                <a:spcPct val="150000"/>
              </a:lnSpc>
              <a:defRPr lang="ko-KR" altLang="en-US"/>
            </a:pPr>
            <a:r>
              <a:rPr lang="ko-KR" altLang="en-US" sz="1900" b="1">
                <a:latin typeface="굴림"/>
                <a:ea typeface="굴림"/>
              </a:rPr>
              <a:t>   노동력 부족, 부랑자와 빈민의 다수 발생 → 노동자 법령(1349)</a:t>
            </a:r>
            <a:endParaRPr lang="ko-KR" altLang="en-US" sz="1900" b="1">
              <a:latin typeface="굴림"/>
              <a:ea typeface="굴림"/>
            </a:endParaRPr>
          </a:p>
          <a:p>
            <a:pPr>
              <a:lnSpc>
                <a:spcPct val="150000"/>
              </a:lnSpc>
              <a:defRPr lang="ko-KR" altLang="en-US"/>
            </a:pPr>
            <a:r>
              <a:rPr lang="ko-KR" altLang="en-US" sz="1900" b="1">
                <a:latin typeface="굴림"/>
                <a:ea typeface="굴림"/>
              </a:rPr>
              <a:t>   →엘리자베스1세 구빈법(1601)</a:t>
            </a:r>
            <a:endParaRPr lang="ko-KR" altLang="en-US" sz="1900" b="1">
              <a:latin typeface="굴림"/>
              <a:ea typeface="굴림"/>
            </a:endParaRPr>
          </a:p>
          <a:p>
            <a:pPr>
              <a:lnSpc>
                <a:spcPct val="150000"/>
              </a:lnSpc>
              <a:defRPr lang="ko-KR" altLang="en-US"/>
            </a:pPr>
            <a:r>
              <a:rPr lang="ko-KR" altLang="en-US" sz="1900" b="1">
                <a:latin typeface="굴림"/>
                <a:ea typeface="굴림"/>
              </a:rPr>
              <a:t> (4) 종교개혁, 문예부흥(</a:t>
            </a:r>
            <a:r>
              <a:rPr lang="en-US" altLang="ko-KR" sz="1900" b="1">
                <a:latin typeface="굴림"/>
                <a:ea typeface="굴림"/>
              </a:rPr>
              <a:t>Renaissance)</a:t>
            </a:r>
            <a:endParaRPr lang="en-US" altLang="ko-KR" sz="1900" b="1">
              <a:latin typeface="굴림"/>
              <a:ea typeface="굴림"/>
            </a:endParaRPr>
          </a:p>
          <a:p>
            <a:pPr>
              <a:lnSpc>
                <a:spcPct val="150000"/>
              </a:lnSpc>
              <a:defRPr lang="ko-KR" altLang="en-US"/>
            </a:pPr>
            <a:r>
              <a:rPr lang="en-US" altLang="ko-KR" sz="1900" b="1">
                <a:latin typeface="굴림"/>
                <a:ea typeface="굴림"/>
              </a:rPr>
              <a:t>  </a:t>
            </a:r>
            <a:r>
              <a:rPr lang="ko-KR" altLang="en-US" sz="1900" b="1">
                <a:latin typeface="굴림"/>
                <a:ea typeface="굴림"/>
              </a:rPr>
              <a:t> ◦ 종교개혁 - 새로운 노동관 확립</a:t>
            </a:r>
            <a:endParaRPr lang="ko-KR" altLang="en-US" sz="1900" b="1">
              <a:latin typeface="굴림"/>
              <a:ea typeface="굴림"/>
            </a:endParaRPr>
          </a:p>
          <a:p>
            <a:pPr>
              <a:lnSpc>
                <a:spcPct val="150000"/>
              </a:lnSpc>
              <a:defRPr lang="ko-KR" altLang="en-US"/>
            </a:pPr>
            <a:r>
              <a:rPr lang="ko-KR" altLang="en-US" sz="1900" b="1">
                <a:latin typeface="굴림"/>
                <a:ea typeface="굴림"/>
              </a:rPr>
              <a:t>   ◦ 문예부흥기 - 인본주의, 고전주의, 자연주의 등 새로운 이념의 생성</a:t>
            </a:r>
            <a:endParaRPr lang="ko-KR" altLang="en-US" sz="1900" b="1">
              <a:latin typeface="굴림"/>
              <a:ea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94</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10270"/>
            <a:ext cx="8532948" cy="6074322"/>
          </a:xfrm>
          <a:prstGeom prst="rect">
            <a:avLst/>
          </a:prstGeom>
          <a:noFill/>
        </p:spPr>
        <p:txBody>
          <a:bodyPr vert="horz" wrap="square" lIns="91438" tIns="45718" rIns="91438" bIns="45718" anchor="t">
            <a:spAutoFit/>
          </a:bodyPr>
          <a:lstStyle/>
          <a:p>
            <a:pPr>
              <a:lnSpc>
                <a:spcPct val="150000"/>
              </a:lnSpc>
              <a:defRPr lang="ko-KR" altLang="en-US"/>
            </a:pPr>
            <a:r>
              <a:rPr lang="ko-KR" altLang="en-US" sz="2000" b="1">
                <a:latin typeface="굴림"/>
                <a:ea typeface="굴림"/>
              </a:rPr>
              <a:t>  </a:t>
            </a:r>
            <a:r>
              <a:rPr lang="ko-KR" altLang="en-US" sz="1900" b="1">
                <a:latin typeface="굴림"/>
                <a:ea typeface="굴림"/>
              </a:rPr>
              <a:t>(5) 산업혁명</a:t>
            </a:r>
            <a:endParaRPr lang="ko-KR" altLang="en-US" sz="1900" b="1">
              <a:latin typeface="굴림"/>
              <a:ea typeface="굴림"/>
            </a:endParaRPr>
          </a:p>
          <a:p>
            <a:pPr>
              <a:lnSpc>
                <a:spcPct val="150000"/>
              </a:lnSpc>
              <a:defRPr lang="ko-KR" altLang="en-US"/>
            </a:pPr>
            <a:r>
              <a:rPr lang="ko-KR" altLang="en-US" sz="1900" b="1">
                <a:latin typeface="굴림"/>
                <a:ea typeface="굴림"/>
              </a:rPr>
              <a:t>    </a:t>
            </a:r>
            <a:r>
              <a:rPr lang="ko-KR" altLang="en-US" b="1">
                <a:latin typeface="굴림"/>
                <a:ea typeface="굴림"/>
              </a:rPr>
              <a:t> ◦ 노동환경의 변화 → 빈민의 대량 발생 → 구빈법 보완(스핀함랜드제도 도입)   </a:t>
            </a:r>
            <a:endParaRPr lang="ko-KR" altLang="en-US" b="1">
              <a:latin typeface="굴림"/>
              <a:ea typeface="굴림"/>
            </a:endParaRPr>
          </a:p>
          <a:p>
            <a:pPr>
              <a:lnSpc>
                <a:spcPct val="150000"/>
              </a:lnSpc>
              <a:defRPr lang="ko-KR" altLang="en-US"/>
            </a:pPr>
            <a:r>
              <a:rPr lang="ko-KR" altLang="en-US" b="1">
                <a:latin typeface="굴림"/>
                <a:ea typeface="굴림"/>
              </a:rPr>
              <a:t>     ◦ 우애조합(</a:t>
            </a:r>
            <a:r>
              <a:rPr lang="en-US" altLang="ko-KR" b="1">
                <a:latin typeface="굴림"/>
                <a:ea typeface="굴림"/>
              </a:rPr>
              <a:t>friendly society</a:t>
            </a:r>
            <a:r>
              <a:rPr lang="ko-KR" altLang="en-US" b="1">
                <a:latin typeface="굴림"/>
                <a:ea typeface="굴림"/>
              </a:rPr>
              <a:t>)결성→사회보험제도 탄생의 모태</a:t>
            </a:r>
            <a:endParaRPr lang="ko-KR" altLang="en-US" b="1">
              <a:latin typeface="굴림"/>
              <a:ea typeface="굴림"/>
            </a:endParaRPr>
          </a:p>
          <a:p>
            <a:pPr marL="539877" indent="-359918">
              <a:lnSpc>
                <a:spcPct val="150000"/>
              </a:lnSpc>
              <a:defRPr lang="ko-KR" altLang="en-US"/>
            </a:pPr>
            <a:r>
              <a:rPr lang="ko-KR" altLang="en-US" b="1">
                <a:latin typeface="굴림"/>
                <a:ea typeface="굴림"/>
              </a:rPr>
              <a:t>   </a:t>
            </a:r>
            <a:r>
              <a:rPr lang="ko-KR" altLang="en-US" b="1">
                <a:solidFill>
                  <a:schemeClr val="tx1"/>
                </a:solidFill>
                <a:latin typeface="굴림"/>
                <a:ea typeface="굴림"/>
              </a:rPr>
              <a:t>◦ 노동문제의 심각, 사회주의 운동의 확산 →</a:t>
            </a:r>
            <a:r>
              <a:rPr lang="en-US" altLang="ko-KR" b="1">
                <a:solidFill>
                  <a:schemeClr val="tx1"/>
                </a:solidFill>
                <a:latin typeface="굴림"/>
                <a:ea typeface="굴림"/>
              </a:rPr>
              <a:t>Bismarck </a:t>
            </a:r>
            <a:r>
              <a:rPr lang="ko-KR" altLang="en-US" b="1">
                <a:solidFill>
                  <a:schemeClr val="tx1"/>
                </a:solidFill>
                <a:latin typeface="굴림"/>
                <a:ea typeface="굴림"/>
              </a:rPr>
              <a:t>사회보험의 3부작 (최초의 사회보험제도) </a:t>
            </a:r>
            <a:endParaRPr lang="ko-KR" altLang="en-US" b="1">
              <a:solidFill>
                <a:schemeClr val="tx1"/>
              </a:solidFill>
              <a:latin typeface="굴림"/>
              <a:ea typeface="굴림"/>
            </a:endParaRPr>
          </a:p>
          <a:p>
            <a:pPr>
              <a:lnSpc>
                <a:spcPct val="150000"/>
              </a:lnSpc>
              <a:defRPr lang="ko-KR" altLang="en-US"/>
            </a:pPr>
            <a:r>
              <a:rPr lang="ko-KR" altLang="en-US" sz="2000" b="1">
                <a:solidFill>
                  <a:schemeClr val="tx1"/>
                </a:solidFill>
                <a:latin typeface="굴림"/>
                <a:ea typeface="굴림"/>
              </a:rPr>
              <a:t>  </a:t>
            </a:r>
            <a:r>
              <a:rPr lang="ko-KR" altLang="en-US" sz="1900" b="1">
                <a:latin typeface="굴림"/>
                <a:ea typeface="굴림"/>
              </a:rPr>
              <a:t>(6) 미국의 경제대공황(1929)  </a:t>
            </a:r>
            <a:endParaRPr lang="ko-KR" altLang="en-US" sz="1900" b="1">
              <a:latin typeface="굴림"/>
              <a:ea typeface="굴림"/>
            </a:endParaRPr>
          </a:p>
          <a:p>
            <a:pPr>
              <a:lnSpc>
                <a:spcPct val="150000"/>
              </a:lnSpc>
              <a:defRPr lang="ko-KR" altLang="en-US"/>
            </a:pPr>
            <a:r>
              <a:rPr lang="ko-KR" altLang="en-US" sz="1900" b="1">
                <a:latin typeface="굴림"/>
                <a:ea typeface="굴림"/>
              </a:rPr>
              <a:t>   </a:t>
            </a:r>
            <a:r>
              <a:rPr lang="ko-KR" altLang="en-US" b="1">
                <a:latin typeface="굴림"/>
                <a:ea typeface="굴림"/>
              </a:rPr>
              <a:t> </a:t>
            </a:r>
            <a:r>
              <a:rPr lang="en-US" altLang="ko-KR" b="1">
                <a:latin typeface="굴림"/>
                <a:ea typeface="굴림"/>
              </a:rPr>
              <a:t>New</a:t>
            </a:r>
            <a:r>
              <a:rPr lang="ko-KR" altLang="en-US" b="1">
                <a:latin typeface="굴림"/>
                <a:ea typeface="굴림"/>
              </a:rPr>
              <a:t> </a:t>
            </a:r>
            <a:r>
              <a:rPr lang="en-US" altLang="ko-KR" b="1">
                <a:latin typeface="굴림"/>
                <a:ea typeface="굴림"/>
              </a:rPr>
              <a:t>Deal</a:t>
            </a:r>
            <a:r>
              <a:rPr lang="ko-KR" altLang="en-US" b="1">
                <a:latin typeface="굴림"/>
                <a:ea typeface="굴림"/>
              </a:rPr>
              <a:t> 정책(1933), 사회보장법(1935) 제정</a:t>
            </a:r>
            <a:endParaRPr lang="ko-KR" altLang="en-US" b="1">
              <a:latin typeface="굴림"/>
              <a:ea typeface="굴림"/>
            </a:endParaRPr>
          </a:p>
          <a:p>
            <a:pPr>
              <a:lnSpc>
                <a:spcPct val="150000"/>
              </a:lnSpc>
              <a:defRPr lang="ko-KR" altLang="en-US"/>
            </a:pPr>
            <a:r>
              <a:rPr lang="ko-KR" altLang="en-US" sz="1900" b="1">
                <a:latin typeface="굴림"/>
                <a:ea typeface="굴림"/>
              </a:rPr>
              <a:t>  (7) 제2차 세계대전</a:t>
            </a:r>
            <a:endParaRPr lang="ko-KR" altLang="en-US" sz="1900" b="1">
              <a:latin typeface="굴림"/>
              <a:ea typeface="굴림"/>
            </a:endParaRPr>
          </a:p>
          <a:p>
            <a:pPr>
              <a:lnSpc>
                <a:spcPct val="150000"/>
              </a:lnSpc>
              <a:defRPr lang="ko-KR" altLang="en-US"/>
            </a:pPr>
            <a:r>
              <a:rPr lang="ko-KR" altLang="en-US" sz="1900" b="1">
                <a:latin typeface="굴림"/>
                <a:ea typeface="굴림"/>
              </a:rPr>
              <a:t>  </a:t>
            </a:r>
            <a:r>
              <a:rPr lang="ko-KR" altLang="en-US" b="1">
                <a:latin typeface="굴림"/>
                <a:ea typeface="굴림"/>
              </a:rPr>
              <a:t>  복지국가 시대 개막(복지의 세계화)</a:t>
            </a:r>
            <a:endParaRPr lang="ko-KR" altLang="en-US" b="1">
              <a:latin typeface="굴림"/>
              <a:ea typeface="굴림"/>
            </a:endParaRPr>
          </a:p>
          <a:p>
            <a:pPr>
              <a:lnSpc>
                <a:spcPct val="150000"/>
              </a:lnSpc>
              <a:defRPr lang="ko-KR" altLang="en-US"/>
            </a:pPr>
            <a:r>
              <a:rPr lang="ko-KR" altLang="en-US" sz="1900" b="1">
                <a:latin typeface="굴림"/>
                <a:ea typeface="굴림"/>
              </a:rPr>
              <a:t>  (8) 사회복지 이념의 생성 ･소멸  </a:t>
            </a:r>
            <a:endParaRPr lang="ko-KR" altLang="en-US" sz="1900" b="1">
              <a:latin typeface="굴림"/>
              <a:ea typeface="굴림"/>
            </a:endParaRPr>
          </a:p>
          <a:p>
            <a:pPr marL="359918" indent="-287909">
              <a:lnSpc>
                <a:spcPct val="150000"/>
              </a:lnSpc>
              <a:defRPr lang="ko-KR" altLang="en-US"/>
            </a:pPr>
            <a:r>
              <a:rPr lang="ko-KR" altLang="en-US" sz="1900" b="1">
                <a:latin typeface="굴림"/>
                <a:ea typeface="굴림"/>
              </a:rPr>
              <a:t>  </a:t>
            </a:r>
            <a:r>
              <a:rPr lang="ko-KR" altLang="en-US" sz="1900" b="1">
                <a:solidFill>
                  <a:schemeClr val="tx1"/>
                </a:solidFill>
                <a:latin typeface="굴림"/>
                <a:ea typeface="굴림"/>
              </a:rPr>
              <a:t> </a:t>
            </a:r>
            <a:r>
              <a:rPr lang="ko-KR" altLang="en-US" b="1">
                <a:solidFill>
                  <a:schemeClr val="tx1"/>
                </a:solidFill>
                <a:latin typeface="굴림"/>
                <a:ea typeface="굴림"/>
              </a:rPr>
              <a:t> ◦ </a:t>
            </a:r>
            <a:r>
              <a:rPr lang="ko-KR" altLang="en-US" b="1">
                <a:solidFill>
                  <a:srgbClr val="0000ff"/>
                </a:solidFill>
                <a:latin typeface="굴림"/>
                <a:ea typeface="굴림"/>
              </a:rPr>
              <a:t>대표적 사회복지 이데올로기는 자유주의, 사회민주주의, 마르크스주의 </a:t>
            </a:r>
            <a:endParaRPr lang="ko-KR" altLang="en-US" b="1">
              <a:solidFill>
                <a:srgbClr val="0000ff"/>
              </a:solidFill>
              <a:latin typeface="굴림"/>
              <a:ea typeface="굴림"/>
            </a:endParaRPr>
          </a:p>
          <a:p>
            <a:pPr marL="359918" indent="-287909">
              <a:lnSpc>
                <a:spcPct val="150000"/>
              </a:lnSpc>
              <a:defRPr lang="ko-KR" altLang="en-US"/>
            </a:pPr>
            <a:r>
              <a:rPr lang="ko-KR" altLang="en-US" b="1">
                <a:solidFill>
                  <a:schemeClr val="tx1"/>
                </a:solidFill>
                <a:latin typeface="굴림"/>
                <a:ea typeface="굴림"/>
              </a:rPr>
              <a:t>    ◦ 인도주의와 민주주의, 개인주의와 집합주의, 선별주의와 보편주의, 자유방임주의와 자유주의, 계몽주의, 공리주의, 신자유주의, 신보수주의, 조합주의 등도 생성 및 소멸</a:t>
            </a:r>
            <a:endParaRPr lang="ko-KR" altLang="en-US" b="1">
              <a:solidFill>
                <a:schemeClr val="tx1"/>
              </a:solidFill>
              <a:latin typeface="굴림"/>
              <a:ea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0" y="666376"/>
            <a:ext cx="7668854" cy="5522967"/>
          </a:xfrm>
          <a:prstGeom prst="rect">
            <a:avLst/>
          </a:prstGeom>
          <a:noFill/>
        </p:spPr>
        <p:txBody>
          <a:bodyPr vert="horz" wrap="square" lIns="91438" tIns="45718" rIns="91438" bIns="45718" anchor="t">
            <a:spAutoFit/>
          </a:bodyPr>
          <a:lstStyle/>
          <a:p>
            <a:pPr>
              <a:lnSpc>
                <a:spcPct val="150000"/>
              </a:lnSpc>
              <a:defRPr lang="ko-KR" altLang="en-US"/>
            </a:pPr>
            <a:r>
              <a:rPr lang="ko-KR" altLang="en-US" sz="2200" b="1">
                <a:latin typeface="굴림"/>
                <a:ea typeface="굴림"/>
              </a:rPr>
              <a:t>   7</a:t>
            </a:r>
            <a:r>
              <a:rPr lang="ko-KR" altLang="en-US" sz="2300" b="1">
                <a:latin typeface="굴림"/>
                <a:ea typeface="굴림"/>
              </a:rPr>
              <a:t>. 사회복지제도의 변화</a:t>
            </a:r>
            <a:endParaRPr lang="ko-KR" altLang="en-US" sz="2300" b="1">
              <a:latin typeface="굴림"/>
              <a:ea typeface="굴림"/>
            </a:endParaRPr>
          </a:p>
          <a:p>
            <a:pPr>
              <a:lnSpc>
                <a:spcPct val="130000"/>
              </a:lnSpc>
              <a:defRPr lang="ko-KR" altLang="en-US"/>
            </a:pPr>
            <a:r>
              <a:rPr lang="ko-KR" altLang="en-US" sz="2000" b="1">
                <a:latin typeface="굴림"/>
                <a:ea typeface="굴림"/>
              </a:rPr>
              <a:t>   </a:t>
            </a:r>
            <a:endParaRPr lang="ko-KR" altLang="en-US" sz="2000" b="1">
              <a:latin typeface="굴림"/>
              <a:ea typeface="굴림"/>
            </a:endParaRPr>
          </a:p>
          <a:p>
            <a:pPr>
              <a:lnSpc>
                <a:spcPct val="130000"/>
              </a:lnSpc>
              <a:defRPr lang="ko-KR" altLang="en-US"/>
            </a:pPr>
            <a:r>
              <a:rPr lang="ko-KR" altLang="en-US" sz="1900" b="1">
                <a:latin typeface="굴림"/>
                <a:ea typeface="굴림"/>
              </a:rPr>
              <a:t>    사회의 변화에 따른 제반 욕구에 대한 사회적 개입의 인식이 점차 확대됨에  따라 사회복지제도는 </a:t>
            </a:r>
            <a:endParaRPr lang="ko-KR" altLang="en-US" sz="1900" b="1">
              <a:latin typeface="굴림"/>
              <a:ea typeface="굴림"/>
            </a:endParaRPr>
          </a:p>
          <a:p>
            <a:pPr>
              <a:lnSpc>
                <a:spcPct val="170000"/>
              </a:lnSpc>
              <a:defRPr lang="ko-KR" altLang="en-US"/>
            </a:pPr>
            <a:r>
              <a:rPr lang="ko-KR" altLang="en-US" sz="1900" b="1">
                <a:latin typeface="굴림"/>
                <a:ea typeface="굴림"/>
              </a:rPr>
              <a:t>   </a:t>
            </a:r>
            <a:r>
              <a:rPr lang="ko-KR" altLang="en-US" b="1">
                <a:solidFill>
                  <a:schemeClr val="tx1"/>
                </a:solidFill>
                <a:latin typeface="굴림"/>
              </a:rPr>
              <a:t>(1) 잔여적(보충적)모형에서 </a:t>
            </a:r>
            <a:r>
              <a:rPr lang="ko-KR" altLang="en-US" b="1">
                <a:solidFill>
                  <a:srgbClr val="0000ff"/>
                </a:solidFill>
                <a:latin typeface="굴림"/>
              </a:rPr>
              <a:t>제도적 모형으로</a:t>
            </a:r>
            <a:endParaRPr lang="ko-KR" altLang="en-US" b="1">
              <a:solidFill>
                <a:srgbClr val="0000ff"/>
              </a:solidFill>
              <a:latin typeface="굴림"/>
            </a:endParaRPr>
          </a:p>
          <a:p>
            <a:pPr>
              <a:lnSpc>
                <a:spcPct val="170000"/>
              </a:lnSpc>
              <a:defRPr lang="ko-KR" altLang="en-US"/>
            </a:pPr>
            <a:r>
              <a:rPr lang="ko-KR" altLang="en-US" b="1">
                <a:solidFill>
                  <a:schemeClr val="tx1"/>
                </a:solidFill>
                <a:latin typeface="굴림"/>
              </a:rPr>
              <a:t>   (2) 자선에서 </a:t>
            </a:r>
            <a:r>
              <a:rPr lang="ko-KR" altLang="en-US" b="1">
                <a:solidFill>
                  <a:srgbClr val="0000ff"/>
                </a:solidFill>
                <a:latin typeface="굴림"/>
              </a:rPr>
              <a:t>시민의 권리로</a:t>
            </a:r>
            <a:endParaRPr lang="ko-KR" altLang="en-US" b="1">
              <a:solidFill>
                <a:srgbClr val="0000ff"/>
              </a:solidFill>
              <a:latin typeface="굴림"/>
            </a:endParaRPr>
          </a:p>
          <a:p>
            <a:pPr>
              <a:lnSpc>
                <a:spcPct val="170000"/>
              </a:lnSpc>
              <a:defRPr lang="ko-KR" altLang="en-US"/>
            </a:pPr>
            <a:r>
              <a:rPr lang="ko-KR" altLang="en-US" b="1">
                <a:solidFill>
                  <a:schemeClr val="tx1"/>
                </a:solidFill>
                <a:latin typeface="굴림"/>
              </a:rPr>
              <a:t>   (3) 특수성에서 </a:t>
            </a:r>
            <a:r>
              <a:rPr lang="ko-KR" altLang="en-US" b="1">
                <a:solidFill>
                  <a:srgbClr val="0000ff"/>
                </a:solidFill>
                <a:latin typeface="굴림"/>
              </a:rPr>
              <a:t>보편성의 성향으로</a:t>
            </a:r>
            <a:endParaRPr lang="ko-KR" altLang="en-US" b="1">
              <a:solidFill>
                <a:srgbClr val="0000ff"/>
              </a:solidFill>
              <a:latin typeface="굴림"/>
            </a:endParaRPr>
          </a:p>
          <a:p>
            <a:pPr>
              <a:lnSpc>
                <a:spcPct val="170000"/>
              </a:lnSpc>
              <a:defRPr lang="ko-KR" altLang="en-US"/>
            </a:pPr>
            <a:r>
              <a:rPr lang="ko-KR" altLang="en-US" b="1">
                <a:solidFill>
                  <a:schemeClr val="tx1"/>
                </a:solidFill>
                <a:latin typeface="굴림"/>
              </a:rPr>
              <a:t>   (4) 최저조건에서 </a:t>
            </a:r>
            <a:r>
              <a:rPr lang="ko-KR" altLang="en-US" b="1">
                <a:solidFill>
                  <a:srgbClr val="0000ff"/>
                </a:solidFill>
                <a:latin typeface="굴림"/>
              </a:rPr>
              <a:t>최적수준의 지급이나 서비스로</a:t>
            </a:r>
            <a:endParaRPr lang="ko-KR" altLang="en-US" b="1">
              <a:solidFill>
                <a:srgbClr val="0000ff"/>
              </a:solidFill>
              <a:latin typeface="굴림"/>
            </a:endParaRPr>
          </a:p>
          <a:p>
            <a:pPr>
              <a:lnSpc>
                <a:spcPct val="170000"/>
              </a:lnSpc>
              <a:defRPr lang="ko-KR" altLang="en-US"/>
            </a:pPr>
            <a:r>
              <a:rPr lang="ko-KR" altLang="en-US" b="1">
                <a:solidFill>
                  <a:schemeClr val="tx1"/>
                </a:solidFill>
                <a:latin typeface="굴림"/>
              </a:rPr>
              <a:t>   (5) 개인의 변화에서 </a:t>
            </a:r>
            <a:r>
              <a:rPr lang="ko-KR" altLang="en-US" b="1">
                <a:solidFill>
                  <a:srgbClr val="0000ff"/>
                </a:solidFill>
                <a:latin typeface="굴림"/>
              </a:rPr>
              <a:t>사회개혁으로</a:t>
            </a:r>
            <a:endParaRPr lang="ko-KR" altLang="en-US" b="1">
              <a:solidFill>
                <a:srgbClr val="0000ff"/>
              </a:solidFill>
              <a:latin typeface="굴림"/>
            </a:endParaRPr>
          </a:p>
          <a:p>
            <a:pPr>
              <a:lnSpc>
                <a:spcPct val="170000"/>
              </a:lnSpc>
              <a:defRPr lang="ko-KR" altLang="en-US"/>
            </a:pPr>
            <a:r>
              <a:rPr lang="ko-KR" altLang="en-US" b="1">
                <a:solidFill>
                  <a:schemeClr val="tx1"/>
                </a:solidFill>
                <a:latin typeface="굴림"/>
              </a:rPr>
              <a:t>   (6) 민간지원에서 </a:t>
            </a:r>
            <a:r>
              <a:rPr lang="ko-KR" altLang="en-US" b="1">
                <a:solidFill>
                  <a:srgbClr val="0000ff"/>
                </a:solidFill>
                <a:latin typeface="굴림"/>
              </a:rPr>
              <a:t>공공지원으로</a:t>
            </a:r>
            <a:endParaRPr lang="ko-KR" altLang="en-US" b="1">
              <a:solidFill>
                <a:srgbClr val="0000ff"/>
              </a:solidFill>
              <a:latin typeface="굴림"/>
            </a:endParaRPr>
          </a:p>
          <a:p>
            <a:pPr>
              <a:lnSpc>
                <a:spcPct val="170000"/>
              </a:lnSpc>
              <a:defRPr lang="ko-KR" altLang="en-US"/>
            </a:pPr>
            <a:r>
              <a:rPr lang="ko-KR" altLang="en-US" b="1">
                <a:solidFill>
                  <a:schemeClr val="tx1"/>
                </a:solidFill>
                <a:latin typeface="굴림"/>
              </a:rPr>
              <a:t>   (7) 빈민복지에서 </a:t>
            </a:r>
            <a:r>
              <a:rPr lang="ko-KR" altLang="en-US" b="1">
                <a:solidFill>
                  <a:srgbClr val="0000ff"/>
                </a:solidFill>
                <a:latin typeface="굴림"/>
              </a:rPr>
              <a:t>복지사회의 구현으로</a:t>
            </a:r>
            <a:r>
              <a:rPr lang="ko-KR" altLang="en-US" b="1">
                <a:solidFill>
                  <a:schemeClr val="tx1"/>
                </a:solidFill>
                <a:latin typeface="굴림"/>
              </a:rPr>
              <a:t> </a:t>
            </a:r>
            <a:r>
              <a:rPr lang="ko-KR" altLang="en-US" b="1">
                <a:latin typeface="굴림"/>
              </a:rPr>
              <a:t>점진적 진화과정</a:t>
            </a:r>
            <a:r>
              <a:rPr lang="ko-KR" altLang="en-US" b="1">
                <a:solidFill>
                  <a:schemeClr val="tx1"/>
                </a:solidFill>
                <a:latin typeface="굴림"/>
              </a:rPr>
              <a:t>&lt;</a:t>
            </a:r>
            <a:r>
              <a:rPr lang="en-US" altLang="ko-KR" b="1">
                <a:solidFill>
                  <a:schemeClr val="tx1"/>
                </a:solidFill>
                <a:latin typeface="굴림"/>
              </a:rPr>
              <a:t>Romanyshin, </a:t>
            </a:r>
            <a:endParaRPr lang="en-US" altLang="ko-KR" b="1">
              <a:solidFill>
                <a:schemeClr val="tx1"/>
              </a:solidFill>
              <a:latin typeface="굴림"/>
            </a:endParaRPr>
          </a:p>
          <a:p>
            <a:pPr>
              <a:lnSpc>
                <a:spcPct val="170000"/>
              </a:lnSpc>
              <a:defRPr lang="ko-KR" altLang="en-US"/>
            </a:pPr>
            <a:r>
              <a:rPr lang="ko-KR" altLang="en-US" b="1">
                <a:solidFill>
                  <a:schemeClr val="tx1"/>
                </a:solidFill>
                <a:latin typeface="굴림"/>
              </a:rPr>
              <a:t>      </a:t>
            </a:r>
            <a:r>
              <a:rPr lang="en-US" altLang="ko-KR" b="1">
                <a:solidFill>
                  <a:schemeClr val="tx1"/>
                </a:solidFill>
                <a:latin typeface="굴림"/>
              </a:rPr>
              <a:t>1971</a:t>
            </a:r>
            <a:r>
              <a:rPr lang="ko-KR" altLang="en-US" b="1">
                <a:solidFill>
                  <a:schemeClr val="tx1"/>
                </a:solidFill>
                <a:latin typeface="굴림"/>
              </a:rPr>
              <a:t>&gt;을 거침</a:t>
            </a:r>
            <a:endParaRPr lang="ko-KR" altLang="en-US" b="1">
              <a:solidFill>
                <a:schemeClr val="tx1"/>
              </a:solidFill>
              <a:latin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9529" y="860104"/>
            <a:ext cx="8244912" cy="3328990"/>
          </a:xfrm>
          <a:prstGeom prst="rect">
            <a:avLst/>
          </a:prstGeom>
        </p:spPr>
        <p:txBody>
          <a:bodyPr vert="horz" wrap="square" lIns="91439" tIns="45719" rIns="91439" bIns="45719" anchor="t">
            <a:spAutoFit/>
          </a:bodyPr>
          <a:lstStyle/>
          <a:p>
            <a:pPr>
              <a:lnSpc>
                <a:spcPct val="170000"/>
              </a:lnSpc>
              <a:defRPr lang="ko-KR" altLang="en-US"/>
            </a:pPr>
            <a:r>
              <a:rPr lang="ko-KR" altLang="en-US" b="1">
                <a:latin typeface="굴림"/>
                <a:ea typeface="굴림"/>
              </a:rPr>
              <a:t>(</a:t>
            </a:r>
            <a:r>
              <a:rPr lang="ko-KR" altLang="en-US" b="1">
                <a:solidFill>
                  <a:schemeClr val="tx1"/>
                </a:solidFill>
                <a:latin typeface="굴림"/>
              </a:rPr>
              <a:t>8) </a:t>
            </a:r>
            <a:r>
              <a:rPr lang="ko-KR" altLang="en-US" b="1" i="1">
                <a:solidFill>
                  <a:schemeClr val="tx1"/>
                </a:solidFill>
                <a:latin typeface="굴림"/>
              </a:rPr>
              <a:t>사회복지 주체의 다원화(福祉多元主義 : </a:t>
            </a:r>
            <a:r>
              <a:rPr lang="en-US" altLang="ko-KR" b="1" i="1">
                <a:solidFill>
                  <a:schemeClr val="tx1"/>
                </a:solidFill>
                <a:latin typeface="굴림"/>
              </a:rPr>
              <a:t>welfare pluralism)</a:t>
            </a:r>
            <a:endParaRPr lang="en-US" altLang="ko-KR" b="1" i="1">
              <a:solidFill>
                <a:schemeClr val="tx1"/>
              </a:solidFill>
              <a:latin typeface="굴림"/>
            </a:endParaRPr>
          </a:p>
          <a:p>
            <a:pPr>
              <a:lnSpc>
                <a:spcPct val="170000"/>
              </a:lnSpc>
              <a:defRPr lang="ko-KR" altLang="en-US"/>
            </a:pPr>
            <a:r>
              <a:rPr lang="en-US" altLang="ko-KR" b="1">
                <a:solidFill>
                  <a:schemeClr val="tx1"/>
                </a:solidFill>
                <a:latin typeface="굴림"/>
              </a:rPr>
              <a:t>(9) </a:t>
            </a:r>
            <a:r>
              <a:rPr lang="ko-KR" altLang="en-US" b="1" i="1">
                <a:solidFill>
                  <a:schemeClr val="tx1"/>
                </a:solidFill>
                <a:latin typeface="굴림"/>
              </a:rPr>
              <a:t>사회복지재정의 확대(복지국가주의의 확산)</a:t>
            </a:r>
            <a:endParaRPr lang="ko-KR" altLang="en-US" b="1" i="1">
              <a:solidFill>
                <a:schemeClr val="tx1"/>
              </a:solidFill>
              <a:latin typeface="굴림"/>
            </a:endParaRPr>
          </a:p>
          <a:p>
            <a:pPr>
              <a:lnSpc>
                <a:spcPct val="170000"/>
              </a:lnSpc>
              <a:defRPr lang="ko-KR" altLang="en-US"/>
            </a:pPr>
            <a:r>
              <a:rPr lang="ko-KR" altLang="en-US" b="1">
                <a:solidFill>
                  <a:schemeClr val="tx1"/>
                </a:solidFill>
                <a:latin typeface="굴림"/>
              </a:rPr>
              <a:t>(10) </a:t>
            </a:r>
            <a:r>
              <a:rPr lang="ko-KR" altLang="en-US" b="1" i="1">
                <a:solidFill>
                  <a:schemeClr val="tx1"/>
                </a:solidFill>
                <a:latin typeface="굴림"/>
              </a:rPr>
              <a:t>전달체계의 통합화 ･ 체계화 ･ 전문화(사회복지대상별 세분화･전문화)</a:t>
            </a:r>
            <a:endParaRPr lang="ko-KR" altLang="en-US" b="1" i="1">
              <a:solidFill>
                <a:schemeClr val="tx1"/>
              </a:solidFill>
              <a:latin typeface="굴림"/>
            </a:endParaRPr>
          </a:p>
          <a:p>
            <a:pPr>
              <a:lnSpc>
                <a:spcPct val="170000"/>
              </a:lnSpc>
              <a:defRPr lang="ko-KR" altLang="en-US"/>
            </a:pPr>
            <a:r>
              <a:rPr lang="ko-KR" altLang="en-US" b="1">
                <a:solidFill>
                  <a:schemeClr val="tx1"/>
                </a:solidFill>
                <a:latin typeface="굴림"/>
              </a:rPr>
              <a:t>(11) </a:t>
            </a:r>
            <a:r>
              <a:rPr lang="ko-KR" altLang="en-US" b="1" i="1">
                <a:solidFill>
                  <a:schemeClr val="tx1"/>
                </a:solidFill>
                <a:latin typeface="굴림"/>
              </a:rPr>
              <a:t>전문기술적 접근방법에서 통합적 접근방법</a:t>
            </a:r>
            <a:r>
              <a:rPr lang="ko-KR" altLang="en-US" sz="1700" b="1" i="1">
                <a:solidFill>
                  <a:schemeClr val="tx1"/>
                </a:solidFill>
                <a:latin typeface="굴림"/>
              </a:rPr>
              <a:t>(사회복지실천론+실천기술론)</a:t>
            </a:r>
            <a:r>
              <a:rPr lang="ko-KR" altLang="en-US" b="1" i="1">
                <a:solidFill>
                  <a:schemeClr val="tx1"/>
                </a:solidFill>
                <a:latin typeface="굴림"/>
              </a:rPr>
              <a:t>으로 </a:t>
            </a:r>
            <a:endParaRPr lang="ko-KR" altLang="en-US" b="1" i="1">
              <a:solidFill>
                <a:schemeClr val="tx1"/>
              </a:solidFill>
              <a:latin typeface="굴림"/>
            </a:endParaRPr>
          </a:p>
          <a:p>
            <a:pPr>
              <a:lnSpc>
                <a:spcPct val="170000"/>
              </a:lnSpc>
              <a:defRPr lang="ko-KR" altLang="en-US"/>
            </a:pPr>
            <a:r>
              <a:rPr lang="ko-KR" altLang="en-US" b="1">
                <a:solidFill>
                  <a:schemeClr val="tx1"/>
                </a:solidFill>
                <a:latin typeface="굴림"/>
              </a:rPr>
              <a:t>(12) </a:t>
            </a:r>
            <a:r>
              <a:rPr lang="ko-KR" altLang="en-US" b="1" i="1">
                <a:solidFill>
                  <a:schemeClr val="tx1"/>
                </a:solidFill>
                <a:latin typeface="굴림"/>
              </a:rPr>
              <a:t>공급자 중심에서 이용자 중심의 서비스로</a:t>
            </a:r>
            <a:endParaRPr lang="ko-KR" altLang="en-US" b="1" i="1">
              <a:solidFill>
                <a:schemeClr val="tx1"/>
              </a:solidFill>
              <a:latin typeface="굴림"/>
            </a:endParaRPr>
          </a:p>
          <a:p>
            <a:pPr>
              <a:lnSpc>
                <a:spcPct val="170000"/>
              </a:lnSpc>
              <a:defRPr lang="ko-KR" altLang="en-US"/>
            </a:pPr>
            <a:r>
              <a:rPr lang="ko-KR" altLang="en-US" b="1" i="1">
                <a:solidFill>
                  <a:schemeClr val="tx1"/>
                </a:solidFill>
                <a:latin typeface="굴림"/>
              </a:rPr>
              <a:t>(13) 사회복지시설의 사회화 내지 탈시설화･정상화 등으로 변화</a:t>
            </a:r>
            <a:endParaRPr lang="ko-KR" altLang="en-US" b="1" i="1">
              <a:solidFill>
                <a:schemeClr val="tx1"/>
              </a:solidFill>
              <a:latin typeface="굴림"/>
            </a:endParaRPr>
          </a:p>
          <a:p>
            <a:pPr>
              <a:lnSpc>
                <a:spcPct val="150000"/>
              </a:lnSpc>
              <a:defRPr lang="ko-KR" altLang="en-US"/>
            </a:pPr>
            <a:r>
              <a:rPr lang="en-US" altLang="ko-KR" sz="1900" b="1">
                <a:solidFill>
                  <a:schemeClr val="tx1"/>
                </a:solidFill>
                <a:latin typeface="굴림"/>
              </a:rPr>
              <a:t>   </a:t>
            </a:r>
            <a:endParaRPr lang="ko-KR" altLang="en-US" b="1">
              <a:solidFill>
                <a:schemeClr val="tx1"/>
              </a:solidFill>
              <a:latin typeface="굴림"/>
            </a:endParaRPr>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215961" y="537671"/>
            <a:ext cx="9036559" cy="5089697"/>
          </a:xfrm>
          <a:prstGeom prst="rect">
            <a:avLst/>
          </a:prstGeom>
          <a:noFill/>
        </p:spPr>
        <p:txBody>
          <a:bodyPr vert="horz" wrap="square" lIns="91438" tIns="45718" rIns="91438" bIns="45718" anchor="t">
            <a:spAutoFit/>
          </a:bodyPr>
          <a:lstStyle/>
          <a:p>
            <a:pPr>
              <a:lnSpc>
                <a:spcPct val="150000"/>
              </a:lnSpc>
              <a:defRPr lang="ko-KR" altLang="en-US"/>
            </a:pPr>
            <a:r>
              <a:rPr lang="ko-KR" altLang="en-US" sz="2100" b="1">
                <a:latin typeface="굴림"/>
                <a:ea typeface="굴림"/>
              </a:rPr>
              <a:t>   8. 우리나라 사회복지발달사의 특징</a:t>
            </a:r>
            <a:endParaRPr lang="ko-KR" altLang="en-US" sz="2100" b="1">
              <a:latin typeface="굴림"/>
              <a:ea typeface="굴림"/>
            </a:endParaRPr>
          </a:p>
          <a:p>
            <a:pPr>
              <a:lnSpc>
                <a:spcPct val="130000"/>
              </a:lnSpc>
              <a:defRPr lang="ko-KR" altLang="en-US"/>
            </a:pPr>
            <a:r>
              <a:rPr lang="ko-KR" altLang="en-US" sz="2000" b="1">
                <a:latin typeface="굴림"/>
                <a:ea typeface="굴림"/>
              </a:rPr>
              <a:t>    1) 서구와 우리나라 사회복지발달과정 비교</a:t>
            </a:r>
            <a:endParaRPr lang="ko-KR" altLang="en-US" sz="2000" b="1">
              <a:latin typeface="굴림"/>
              <a:ea typeface="굴림"/>
            </a:endParaRPr>
          </a:p>
          <a:p>
            <a:pPr>
              <a:lnSpc>
                <a:spcPct val="150000"/>
              </a:lnSpc>
              <a:defRPr lang="ko-KR" altLang="en-US"/>
            </a:pPr>
            <a:r>
              <a:rPr lang="ko-KR" altLang="en-US" sz="2000" b="1">
                <a:latin typeface="굴림"/>
                <a:ea typeface="굴림"/>
              </a:rPr>
              <a:t>     (1) 역사적 전개･발달과정의 유사점</a:t>
            </a:r>
            <a:endParaRPr lang="ko-KR" altLang="en-US" sz="2000" b="1">
              <a:latin typeface="굴림"/>
              <a:ea typeface="굴림"/>
            </a:endParaRPr>
          </a:p>
          <a:p>
            <a:pPr>
              <a:lnSpc>
                <a:spcPct val="150000"/>
              </a:lnSpc>
              <a:defRPr lang="ko-KR" altLang="en-US"/>
            </a:pPr>
            <a:r>
              <a:rPr lang="ko-KR" altLang="en-US" sz="2000" b="1">
                <a:latin typeface="굴림"/>
                <a:ea typeface="굴림"/>
              </a:rPr>
              <a:t>      ① 기원</a:t>
            </a:r>
            <a:endParaRPr lang="ko-KR" altLang="en-US" sz="2000" b="1">
              <a:latin typeface="굴림"/>
              <a:ea typeface="굴림"/>
            </a:endParaRPr>
          </a:p>
          <a:p>
            <a:pPr>
              <a:lnSpc>
                <a:spcPct val="150000"/>
              </a:lnSpc>
              <a:defRPr lang="ko-KR" altLang="en-US"/>
            </a:pPr>
            <a:r>
              <a:rPr lang="ko-KR" altLang="en-US" sz="2000" b="1">
                <a:latin typeface="굴림"/>
                <a:ea typeface="굴림"/>
              </a:rPr>
              <a:t>       자연발생적인 상호부조활동에서 출발</a:t>
            </a:r>
            <a:endParaRPr lang="ko-KR" altLang="en-US" sz="2000" b="1">
              <a:latin typeface="굴림"/>
              <a:ea typeface="굴림"/>
            </a:endParaRPr>
          </a:p>
          <a:p>
            <a:pPr>
              <a:lnSpc>
                <a:spcPct val="150000"/>
              </a:lnSpc>
              <a:defRPr lang="ko-KR" altLang="en-US"/>
            </a:pPr>
            <a:r>
              <a:rPr lang="ko-KR" altLang="en-US" sz="2000" b="1">
                <a:latin typeface="굴림"/>
                <a:ea typeface="굴림"/>
              </a:rPr>
              <a:t>      ② 종교적 동기에 의한 기독교･불교･유교적인 자선사업</a:t>
            </a:r>
            <a:endParaRPr lang="ko-KR" altLang="en-US" sz="2000" b="1">
              <a:latin typeface="굴림"/>
              <a:ea typeface="굴림"/>
            </a:endParaRPr>
          </a:p>
          <a:p>
            <a:pPr marL="0" algn="l" defTabSz="914399" eaLnBrk="1" latinLnBrk="1" hangingPunct="1">
              <a:lnSpc>
                <a:spcPct val="150000"/>
              </a:lnSpc>
              <a:defRPr lang="ko-KR" altLang="en-US"/>
            </a:pPr>
            <a:r>
              <a:rPr lang="ko-KR" altLang="en-US" sz="2000" b="1">
                <a:latin typeface="굴림"/>
                <a:ea typeface="굴림"/>
              </a:rPr>
              <a:t>      ◦ </a:t>
            </a:r>
            <a:r>
              <a:rPr lang="ko-KR" altLang="en-US" sz="2000" b="1" i="0" kern="1200" spc="5">
                <a:solidFill>
                  <a:srgbClr val="0000ff"/>
                </a:solidFill>
                <a:latin typeface="굴림"/>
                <a:ea typeface="굴림"/>
              </a:rPr>
              <a:t>기독교정신</a:t>
            </a:r>
            <a:r>
              <a:rPr lang="ko-KR" altLang="en-US" sz="2000" b="1">
                <a:latin typeface="굴림"/>
                <a:ea typeface="굴림"/>
              </a:rPr>
              <a:t> : 인류에 대한 사랑과 약자에 대한 배풂의 정신</a:t>
            </a:r>
            <a:endParaRPr lang="ko-KR" altLang="en-US" sz="2000" b="1">
              <a:latin typeface="굴림"/>
              <a:ea typeface="굴림"/>
            </a:endParaRPr>
          </a:p>
          <a:p>
            <a:pPr>
              <a:lnSpc>
                <a:spcPct val="150000"/>
              </a:lnSpc>
              <a:defRPr lang="ko-KR" altLang="en-US"/>
            </a:pPr>
            <a:r>
              <a:rPr lang="ko-KR" altLang="en-US" sz="2000" b="1">
                <a:latin typeface="굴림"/>
                <a:ea typeface="굴림"/>
              </a:rPr>
              <a:t>                          (서양 복지 사상의 중심)</a:t>
            </a:r>
            <a:endParaRPr lang="ko-KR" altLang="en-US" sz="2000" b="1">
              <a:latin typeface="굴림"/>
              <a:ea typeface="굴림"/>
            </a:endParaRPr>
          </a:p>
          <a:p>
            <a:pPr>
              <a:lnSpc>
                <a:spcPct val="150000"/>
              </a:lnSpc>
              <a:defRPr lang="ko-KR" altLang="en-US"/>
            </a:pPr>
            <a:r>
              <a:rPr lang="ko-KR" altLang="en-US" sz="2000" b="1">
                <a:latin typeface="굴림"/>
                <a:ea typeface="굴림"/>
              </a:rPr>
              <a:t>      ◦ </a:t>
            </a:r>
            <a:r>
              <a:rPr lang="ko-KR" altLang="en-US" sz="2000" b="1">
                <a:solidFill>
                  <a:srgbClr val="0000ff"/>
                </a:solidFill>
                <a:latin typeface="굴림"/>
                <a:ea typeface="굴림"/>
              </a:rPr>
              <a:t>유교문화</a:t>
            </a:r>
            <a:r>
              <a:rPr lang="ko-KR" altLang="en-US" sz="2000" b="1">
                <a:latin typeface="굴림"/>
                <a:ea typeface="굴림"/>
              </a:rPr>
              <a:t> : 근면과 책임성, 대가족이나 지역사회 내의 상호부조의 정신</a:t>
            </a:r>
            <a:endParaRPr lang="ko-KR" altLang="en-US" sz="2000" b="1">
              <a:latin typeface="굴림"/>
              <a:ea typeface="굴림"/>
            </a:endParaRPr>
          </a:p>
          <a:p>
            <a:pPr>
              <a:lnSpc>
                <a:spcPct val="150000"/>
              </a:lnSpc>
              <a:defRPr lang="ko-KR" altLang="en-US"/>
            </a:pPr>
            <a:r>
              <a:rPr lang="ko-KR" altLang="en-US" sz="2000" b="1">
                <a:latin typeface="굴림"/>
                <a:ea typeface="굴림"/>
              </a:rPr>
              <a:t>      ◦ </a:t>
            </a:r>
            <a:r>
              <a:rPr lang="ko-KR" altLang="en-US" sz="2000" b="1">
                <a:solidFill>
                  <a:srgbClr val="0000ff"/>
                </a:solidFill>
                <a:latin typeface="굴림"/>
                <a:ea typeface="굴림"/>
              </a:rPr>
              <a:t>불교사상</a:t>
            </a:r>
            <a:r>
              <a:rPr lang="ko-KR" altLang="en-US" sz="2000" b="1">
                <a:latin typeface="굴림"/>
                <a:ea typeface="굴림"/>
              </a:rPr>
              <a:t> : 자비(慈悲)사상, 보시(布施)</a:t>
            </a:r>
            <a:endParaRPr lang="ko-KR" altLang="en-US" sz="2000" b="1">
              <a:latin typeface="굴림"/>
              <a:ea typeface="굴림"/>
            </a:endParaRPr>
          </a:p>
          <a:p>
            <a:pPr>
              <a:lnSpc>
                <a:spcPct val="150000"/>
              </a:lnSpc>
              <a:defRPr lang="ko-KR" altLang="en-US"/>
            </a:pPr>
            <a:r>
              <a:rPr lang="ko-KR" altLang="en-US" sz="2000" b="1">
                <a:latin typeface="굴림"/>
                <a:ea typeface="굴림"/>
              </a:rPr>
              <a:t>     ③ 전쟁, 천연재해와 질병, 산업화의 진전에 따른 경제적 환경의 변화</a:t>
            </a:r>
            <a:endParaRPr lang="ko-KR" altLang="en-US" sz="2000" b="1">
              <a:latin typeface="굴림"/>
              <a:ea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9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5941" y="404664"/>
            <a:ext cx="9036559" cy="567075"/>
          </a:xfrm>
          <a:prstGeom prst="rect">
            <a:avLst/>
          </a:prstGeom>
          <a:noFill/>
        </p:spPr>
        <p:txBody>
          <a:bodyPr vert="horz" wrap="square" lIns="91438" tIns="45718" rIns="91438" bIns="45718" anchor="t">
            <a:spAutoFit/>
          </a:bodyPr>
          <a:lstStyle/>
          <a:p>
            <a:pPr>
              <a:lnSpc>
                <a:spcPct val="150000"/>
              </a:lnSpc>
              <a:defRPr lang="ko-KR" altLang="en-US"/>
            </a:pPr>
            <a:r>
              <a:rPr lang="ko-KR" altLang="en-US" sz="2100" b="1">
                <a:latin typeface="굴림"/>
                <a:ea typeface="굴림"/>
              </a:rPr>
              <a:t> </a:t>
            </a:r>
            <a:r>
              <a:rPr lang="ko-KR" altLang="en-US" sz="2000" b="1">
                <a:latin typeface="굴림"/>
                <a:ea typeface="굴림"/>
              </a:rPr>
              <a:t>     (2) 서구와 우리나라 사회복지발달과정의 차이점</a:t>
            </a:r>
            <a:endParaRPr lang="ko-KR" altLang="en-US" sz="2000" b="1">
              <a:latin typeface="굴림"/>
              <a:ea typeface="굴림"/>
            </a:endParaRPr>
          </a:p>
        </p:txBody>
      </p:sp>
      <p:graphicFrame>
        <p:nvGraphicFramePr>
          <p:cNvPr id="4" name="표 3"/>
          <p:cNvGraphicFramePr>
            <a:graphicFrameLocks noGrp="1"/>
          </p:cNvGraphicFramePr>
          <p:nvPr/>
        </p:nvGraphicFramePr>
        <p:xfrm>
          <a:off x="445174" y="1700808"/>
          <a:ext cx="8303290" cy="4501017"/>
        </p:xfrm>
        <a:graphic>
          <a:graphicData uri="http://schemas.openxmlformats.org/drawingml/2006/table">
            <a:tbl>
              <a:tblPr firstRow="1" bandRow="1">
                <a:tableStyleId>{01A66EDD-3DAB-4C5B-A090-DC80EC1FD486}</a:tableStyleId>
              </a:tblPr>
              <a:tblGrid>
                <a:gridCol w="4284476"/>
                <a:gridCol w="4018814"/>
              </a:tblGrid>
              <a:tr h="477622">
                <a:tc>
                  <a:txBody>
                    <a:bodyPr vert="horz" lIns="91440" tIns="45720" rIns="91440" bIns="45720" anchor="t" anchorCtr="0"/>
                    <a:p>
                      <a:pPr algn="ctr">
                        <a:defRPr lang="ko-KR" altLang="en-US"/>
                      </a:pPr>
                      <a:r>
                        <a:rPr lang="ko-KR" altLang="en-US">
                          <a:solidFill>
                            <a:srgbClr val="0000ff"/>
                          </a:solidFill>
                        </a:rPr>
                        <a:t>서구</a:t>
                      </a:r>
                      <a:endParaRPr lang="ko-KR" altLang="en-US">
                        <a:solidFill>
                          <a:srgbClr val="0000ff"/>
                        </a:solidFill>
                      </a:endParaRPr>
                    </a:p>
                  </a:txBody>
                  <a:tcPr marL="91440" marR="91440">
                    <a:lnL w="25400" cap="flat" cmpd="sng" algn="ctr">
                      <a:no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91440" tIns="45720" rIns="91440" bIns="45720" anchor="t" anchorCtr="0"/>
                    <a:p>
                      <a:pPr algn="ctr">
                        <a:defRPr lang="ko-KR" altLang="en-US"/>
                      </a:pPr>
                      <a:r>
                        <a:rPr lang="ko-KR" altLang="en-US">
                          <a:solidFill>
                            <a:srgbClr val="0000ff"/>
                          </a:solidFill>
                        </a:rPr>
                        <a:t>우리나라</a:t>
                      </a:r>
                      <a:endParaRPr lang="ko-KR" altLang="en-US">
                        <a:solidFill>
                          <a:srgbClr val="0000ff"/>
                        </a:solidFill>
                      </a:endParaRPr>
                    </a:p>
                  </a:txBody>
                  <a:tcPr marL="91440" marR="91440">
                    <a:lnL w="12700" cap="flat" cmpd="sng" algn="ctr">
                      <a:solidFill>
                        <a:schemeClr val="tx1"/>
                      </a:solidFill>
                      <a:prstDash val="solid"/>
                      <a:round/>
                    </a:lnL>
                    <a:lnR w="25400" cap="flat" cmpd="sng" algn="ctr">
                      <a:noFill/>
                      <a:prstDash val="solid"/>
                      <a:round/>
                    </a:lnR>
                    <a:lnT w="12700" cap="flat" cmpd="sng" algn="ctr">
                      <a:solidFill>
                        <a:schemeClr val="tx1"/>
                      </a:solidFill>
                      <a:prstDash val="solid"/>
                      <a:round/>
                    </a:lnT>
                    <a:lnB w="12700" cap="flat" cmpd="sng" algn="ctr">
                      <a:solidFill>
                        <a:schemeClr val="tx1"/>
                      </a:solidFill>
                      <a:prstDash val="solid"/>
                      <a:round/>
                    </a:lnB>
                    <a:noFill/>
                  </a:tcPr>
                </a:tc>
              </a:tr>
              <a:tr h="477622">
                <a:tc>
                  <a:txBody>
                    <a:bodyPr vert="horz" lIns="45720" tIns="45720" rIns="45720" bIns="45720" anchor="t" anchorCtr="0"/>
                    <a:p>
                      <a:pPr>
                        <a:defRPr lang="ko-KR" altLang="en-US"/>
                      </a:pPr>
                      <a:r>
                        <a:rPr lang="ko-KR" altLang="en-US"/>
                        <a:t>◦단계와 질서적인 발달과정</a:t>
                      </a:r>
                      <a:endParaRPr lang="ko-KR" altLang="en-US"/>
                    </a:p>
                  </a:txBody>
                  <a:tcPr marL="45720" marR="45720">
                    <a:lnL w="25400" cap="flat" cmpd="sng" algn="ctr">
                      <a:no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t" anchorCtr="0"/>
                    <a:p>
                      <a:pPr>
                        <a:defRPr lang="ko-KR" altLang="en-US"/>
                      </a:pPr>
                      <a:r>
                        <a:rPr lang="ko-KR" altLang="en-US"/>
                        <a:t>◦일종의 독특한 발달과정</a:t>
                      </a:r>
                      <a:endParaRPr lang="ko-KR" altLang="en-US"/>
                    </a:p>
                  </a:txBody>
                  <a:tcPr marL="45720" marR="45720">
                    <a:lnL w="12700" cap="flat" cmpd="sng" algn="ctr">
                      <a:solidFill>
                        <a:schemeClr val="tx1"/>
                      </a:solidFill>
                      <a:prstDash val="solid"/>
                      <a:round/>
                    </a:lnL>
                    <a:lnR w="25400" cap="flat" cmpd="sng" algn="ctr">
                      <a:noFill/>
                      <a:prstDash val="solid"/>
                      <a:round/>
                    </a:lnR>
                    <a:lnT w="12700" cap="flat" cmpd="sng" algn="ctr">
                      <a:solidFill>
                        <a:schemeClr val="tx1"/>
                      </a:solidFill>
                      <a:prstDash val="solid"/>
                      <a:round/>
                    </a:lnT>
                    <a:lnB w="12700" cap="flat" cmpd="sng" algn="ctr">
                      <a:solidFill>
                        <a:schemeClr val="tx1"/>
                      </a:solidFill>
                      <a:prstDash val="solid"/>
                      <a:round/>
                    </a:lnB>
                    <a:noFill/>
                  </a:tcPr>
                </a:tc>
              </a:tr>
              <a:tr h="750712">
                <a:tc>
                  <a:txBody>
                    <a:bodyPr vert="horz" lIns="45720" tIns="45720" rIns="45720" bIns="45720" anchor="t" anchorCtr="0"/>
                    <a:p>
                      <a:pPr>
                        <a:defRPr lang="ko-KR" altLang="en-US"/>
                      </a:pPr>
                      <a:r>
                        <a:rPr lang="ko-KR" altLang="en-US"/>
                        <a:t>◦다양한 이념 </a:t>
                      </a:r>
                      <a:endParaRPr lang="ko-KR" altLang="en-US"/>
                    </a:p>
                    <a:p>
                      <a:pPr>
                        <a:defRPr lang="ko-KR" altLang="en-US"/>
                      </a:pPr>
                      <a:r>
                        <a:rPr lang="ko-KR" altLang="en-US"/>
                        <a:t>  민주주의, 개인주의, 실용주의</a:t>
                      </a:r>
                      <a:endParaRPr lang="ko-KR" altLang="en-US"/>
                    </a:p>
                  </a:txBody>
                  <a:tcPr marL="45720" marR="45720">
                    <a:lnL w="25400" cap="flat" cmpd="sng" algn="ctr">
                      <a:no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t" anchorCtr="0"/>
                    <a:p>
                      <a:pPr>
                        <a:defRPr lang="ko-KR" altLang="en-US"/>
                      </a:pPr>
                      <a:r>
                        <a:rPr lang="ko-KR" altLang="en-US"/>
                        <a:t>◦가족주의, 집합주의, 권위주의</a:t>
                      </a:r>
                      <a:endParaRPr lang="ko-KR" altLang="en-US"/>
                    </a:p>
                    <a:p>
                      <a:pPr>
                        <a:defRPr lang="ko-KR" altLang="en-US"/>
                      </a:pPr>
                      <a:r>
                        <a:rPr lang="ko-KR" altLang="en-US"/>
                        <a:t>(협동정신 - 공동체 의식) </a:t>
                      </a:r>
                      <a:endParaRPr lang="ko-KR" altLang="en-US"/>
                    </a:p>
                  </a:txBody>
                  <a:tcPr marL="45720" marR="45720">
                    <a:lnL w="12700" cap="flat" cmpd="sng" algn="ctr">
                      <a:solidFill>
                        <a:schemeClr val="tx1"/>
                      </a:solidFill>
                      <a:prstDash val="solid"/>
                      <a:round/>
                    </a:lnL>
                    <a:lnR w="25400" cap="flat" cmpd="sng" algn="ctr">
                      <a:noFill/>
                      <a:prstDash val="solid"/>
                      <a:round/>
                    </a:lnR>
                    <a:lnT w="12700" cap="flat" cmpd="sng" algn="ctr">
                      <a:solidFill>
                        <a:schemeClr val="tx1"/>
                      </a:solidFill>
                      <a:prstDash val="solid"/>
                      <a:round/>
                    </a:lnT>
                    <a:lnB w="12700" cap="flat" cmpd="sng" algn="ctr">
                      <a:solidFill>
                        <a:schemeClr val="tx1"/>
                      </a:solidFill>
                      <a:prstDash val="solid"/>
                      <a:round/>
                    </a:lnB>
                    <a:noFill/>
                  </a:tcPr>
                </a:tc>
              </a:tr>
              <a:tr h="750712">
                <a:tc>
                  <a:txBody>
                    <a:bodyPr vert="horz" lIns="45720" tIns="45720" rIns="45720" bIns="45720" anchor="t" anchorCtr="0"/>
                    <a:p>
                      <a:pPr>
                        <a:defRPr lang="ko-KR" altLang="en-US"/>
                      </a:pPr>
                      <a:r>
                        <a:rPr lang="ko-KR" altLang="en-US"/>
                        <a:t>◦빈곤의 개인적 책임론에 기초한</a:t>
                      </a:r>
                      <a:endParaRPr lang="ko-KR" altLang="en-US"/>
                    </a:p>
                    <a:p>
                      <a:pPr>
                        <a:defRPr lang="ko-KR" altLang="en-US"/>
                      </a:pPr>
                      <a:r>
                        <a:rPr lang="ko-KR" altLang="en-US"/>
                        <a:t>억압적･구빈억제적 제도</a:t>
                      </a:r>
                      <a:endParaRPr lang="ko-KR" altLang="en-US"/>
                    </a:p>
                  </a:txBody>
                  <a:tcPr marL="45720" marR="45720">
                    <a:lnL w="25400" cap="flat" cmpd="sng" algn="ctr">
                      <a:no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t" anchorCtr="0"/>
                    <a:p>
                      <a:pPr>
                        <a:defRPr lang="ko-KR" altLang="en-US"/>
                      </a:pPr>
                      <a:r>
                        <a:rPr lang="ko-KR" altLang="en-US"/>
                        <a:t>◦왕의 책임이라는 책기론(責己論)이 </a:t>
                      </a:r>
                      <a:endParaRPr lang="ko-KR" altLang="en-US"/>
                    </a:p>
                    <a:p>
                      <a:pPr>
                        <a:defRPr lang="ko-KR" altLang="en-US"/>
                      </a:pPr>
                      <a:r>
                        <a:rPr lang="ko-KR" altLang="en-US"/>
                        <a:t>강하게 작용</a:t>
                      </a:r>
                      <a:endParaRPr lang="ko-KR" altLang="en-US"/>
                    </a:p>
                  </a:txBody>
                  <a:tcPr marL="45720" marR="45720">
                    <a:lnL w="12700" cap="flat" cmpd="sng" algn="ctr">
                      <a:solidFill>
                        <a:schemeClr val="tx1"/>
                      </a:solidFill>
                      <a:prstDash val="solid"/>
                      <a:round/>
                    </a:lnL>
                    <a:lnR w="25400" cap="flat" cmpd="sng" algn="ctr">
                      <a:noFill/>
                      <a:prstDash val="solid"/>
                      <a:round/>
                    </a:lnR>
                    <a:lnT w="12700" cap="flat" cmpd="sng" algn="ctr">
                      <a:solidFill>
                        <a:schemeClr val="tx1"/>
                      </a:solidFill>
                      <a:prstDash val="solid"/>
                      <a:round/>
                    </a:lnT>
                    <a:lnB w="12700" cap="flat" cmpd="sng" algn="ctr">
                      <a:solidFill>
                        <a:schemeClr val="tx1"/>
                      </a:solidFill>
                      <a:prstDash val="solid"/>
                      <a:round/>
                    </a:lnB>
                    <a:noFill/>
                  </a:tcPr>
                </a:tc>
              </a:tr>
              <a:tr h="1293637">
                <a:tc>
                  <a:txBody>
                    <a:bodyPr vert="horz" lIns="45720" tIns="45720" rIns="45720" bIns="45720" anchor="t" anchorCtr="0"/>
                    <a:p>
                      <a:pPr>
                        <a:defRPr lang="ko-KR" altLang="en-US"/>
                      </a:pPr>
                      <a:r>
                        <a:rPr lang="ko-KR" altLang="en-US"/>
                        <a:t>◦노동력 감소, 부랑인 증가, </a:t>
                      </a:r>
                      <a:endParaRPr lang="ko-KR" altLang="en-US"/>
                    </a:p>
                    <a:p>
                      <a:pPr>
                        <a:defRPr lang="ko-KR" altLang="en-US"/>
                      </a:pPr>
                      <a:r>
                        <a:rPr lang="ko-KR" altLang="en-US"/>
                        <a:t>노동계급의 탄생 및 실업자의 대량 발생, 도시화 및 인구집중 등과 같은 시대상황에 대처하는 제도</a:t>
                      </a:r>
                      <a:endParaRPr lang="ko-KR" altLang="en-US"/>
                    </a:p>
                  </a:txBody>
                  <a:tcPr marL="45720" marR="45720">
                    <a:lnL w="25400" cap="flat" cmpd="sng" algn="ctr">
                      <a:no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t" anchorCtr="0"/>
                    <a:p>
                      <a:pPr>
                        <a:defRPr lang="ko-KR" altLang="en-US"/>
                      </a:pPr>
                      <a:r>
                        <a:rPr lang="ko-KR" altLang="en-US"/>
                        <a:t>◦</a:t>
                      </a:r>
                      <a:r>
                        <a:rPr lang="ko-KR" altLang="en-US" sz="1700"/>
                        <a:t>농업노동력의 확보와 조세 수취기반의 안정을 통한 신분질서의 유지와 </a:t>
                      </a:r>
                      <a:endParaRPr lang="ko-KR" altLang="en-US" sz="1700"/>
                    </a:p>
                    <a:p>
                      <a:pPr>
                        <a:defRPr lang="ko-KR" altLang="en-US"/>
                      </a:pPr>
                      <a:r>
                        <a:rPr lang="ko-KR" altLang="en-US" sz="1700"/>
                        <a:t>왕조체제의 강화를 목적으로 제도화</a:t>
                      </a:r>
                      <a:endParaRPr lang="ko-KR" altLang="en-US" sz="1700"/>
                    </a:p>
                  </a:txBody>
                  <a:tcPr marL="45720" marR="45720">
                    <a:lnL w="12700" cap="flat" cmpd="sng" algn="ctr">
                      <a:solidFill>
                        <a:schemeClr val="tx1"/>
                      </a:solidFill>
                      <a:prstDash val="solid"/>
                      <a:round/>
                    </a:lnL>
                    <a:lnR w="25400" cap="flat" cmpd="sng" algn="ctr">
                      <a:noFill/>
                      <a:prstDash val="solid"/>
                      <a:round/>
                    </a:lnR>
                    <a:lnT w="12700" cap="flat" cmpd="sng" algn="ctr">
                      <a:solidFill>
                        <a:schemeClr val="tx1"/>
                      </a:solidFill>
                      <a:prstDash val="solid"/>
                      <a:round/>
                    </a:lnT>
                    <a:lnB w="12700" cap="flat" cmpd="sng" algn="ctr">
                      <a:solidFill>
                        <a:schemeClr val="tx1"/>
                      </a:solidFill>
                      <a:prstDash val="solid"/>
                      <a:round/>
                    </a:lnB>
                    <a:noFill/>
                  </a:tcPr>
                </a:tc>
              </a:tr>
              <a:tr h="750712">
                <a:tc>
                  <a:txBody>
                    <a:bodyPr vert="horz" lIns="45720" tIns="45720" rIns="45720" bIns="45720" anchor="t" anchorCtr="0"/>
                    <a:p>
                      <a:pPr>
                        <a:defRPr lang="ko-KR" altLang="en-US"/>
                      </a:pPr>
                      <a:r>
                        <a:rPr lang="ko-KR" altLang="en-US"/>
                        <a:t>◦시대상황의 변화에 따른 신속하고 </a:t>
                      </a:r>
                      <a:endParaRPr lang="ko-KR" altLang="en-US"/>
                    </a:p>
                    <a:p>
                      <a:pPr>
                        <a:defRPr lang="ko-KR" altLang="en-US"/>
                      </a:pPr>
                      <a:r>
                        <a:rPr lang="ko-KR" altLang="en-US"/>
                        <a:t>실제적인 대책</a:t>
                      </a:r>
                      <a:endParaRPr lang="ko-KR" altLang="en-US"/>
                    </a:p>
                  </a:txBody>
                  <a:tcPr marL="45720" marR="45720">
                    <a:lnL w="25400" cap="flat" cmpd="sng" algn="ctr">
                      <a:no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t" anchorCtr="0"/>
                    <a:p>
                      <a:pPr>
                        <a:defRPr lang="ko-KR" altLang="en-US"/>
                      </a:pPr>
                      <a:r>
                        <a:rPr lang="ko-KR" altLang="en-US"/>
                        <a:t>◦동양적 전제왕정의 특징과 왕정의 </a:t>
                      </a:r>
                      <a:endParaRPr lang="ko-KR" altLang="en-US"/>
                    </a:p>
                    <a:p>
                      <a:pPr>
                        <a:defRPr lang="ko-KR" altLang="en-US"/>
                      </a:pPr>
                      <a:r>
                        <a:rPr lang="ko-KR" altLang="en-US"/>
                        <a:t>성쇠에 따른 임기적인 제도</a:t>
                      </a:r>
                      <a:endParaRPr lang="ko-KR" altLang="en-US"/>
                    </a:p>
                  </a:txBody>
                  <a:tcPr marL="45720" marR="45720">
                    <a:lnL w="12700" cap="flat" cmpd="sng" algn="ctr">
                      <a:solidFill>
                        <a:schemeClr val="tx1"/>
                      </a:solidFill>
                      <a:prstDash val="solid"/>
                      <a:round/>
                    </a:lnL>
                    <a:lnR w="25400" cap="flat" cmpd="sng" algn="ctr">
                      <a:noFill/>
                      <a:prstDash val="solid"/>
                      <a:round/>
                    </a:lnR>
                    <a:lnT w="12700" cap="flat" cmpd="sng" algn="ctr">
                      <a:solidFill>
                        <a:schemeClr val="tx1"/>
                      </a:solidFill>
                      <a:prstDash val="solid"/>
                      <a:round/>
                    </a:lnT>
                    <a:lnB w="12700" cap="flat" cmpd="sng" algn="ctr">
                      <a:solidFill>
                        <a:schemeClr val="tx1"/>
                      </a:solidFill>
                      <a:prstDash val="solid"/>
                      <a:round/>
                    </a:lnB>
                    <a:noFill/>
                  </a:tcPr>
                </a:tc>
              </a:tr>
            </a:tbl>
          </a:graphicData>
        </a:graphic>
      </p:graphicFrame>
      <p:sp>
        <p:nvSpPr>
          <p:cNvPr id="7" name="TextBox 1"/>
          <p:cNvSpPr txBox="1"/>
          <p:nvPr/>
        </p:nvSpPr>
        <p:spPr>
          <a:xfrm>
            <a:off x="791516" y="1049335"/>
            <a:ext cx="7236868" cy="543461"/>
          </a:xfrm>
          <a:prstGeom prst="rect">
            <a:avLst/>
          </a:prstGeom>
          <a:noFill/>
        </p:spPr>
        <p:txBody>
          <a:bodyPr vert="horz" wrap="square" lIns="91438" tIns="45718" rIns="91438" bIns="45718" anchor="t">
            <a:spAutoFit/>
          </a:bodyPr>
          <a:lstStyle/>
          <a:p>
            <a:pPr>
              <a:lnSpc>
                <a:spcPct val="150000"/>
              </a:lnSpc>
              <a:defRPr lang="ko-KR" altLang="en-US"/>
            </a:pPr>
            <a:r>
              <a:rPr lang="ko-KR" altLang="en-US" sz="2000" b="1">
                <a:latin typeface="굴림"/>
                <a:ea typeface="굴림"/>
              </a:rPr>
              <a:t>&lt;서구와 우리나라 사회복지발달과정 비교&gt;</a:t>
            </a:r>
            <a:endParaRPr lang="ko-KR" altLang="en-US" sz="2000" b="1">
              <a:latin typeface="굴림"/>
              <a:ea typeface="굴림"/>
            </a:endParaRPr>
          </a:p>
        </p:txBody>
      </p:sp>
      <p:sp>
        <p:nvSpPr>
          <p:cNvPr id="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99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5941" y="568372"/>
            <a:ext cx="9036559" cy="563198"/>
          </a:xfrm>
          <a:prstGeom prst="rect">
            <a:avLst/>
          </a:prstGeom>
          <a:noFill/>
        </p:spPr>
        <p:txBody>
          <a:bodyPr vert="horz" wrap="square" lIns="91438" tIns="45718" rIns="91438" bIns="45718" anchor="t">
            <a:spAutoFit/>
          </a:bodyPr>
          <a:lstStyle/>
          <a:p>
            <a:pPr>
              <a:lnSpc>
                <a:spcPct val="150000"/>
              </a:lnSpc>
              <a:defRPr lang="ko-KR" altLang="en-US"/>
            </a:pPr>
            <a:r>
              <a:rPr lang="ko-KR" altLang="en-US" sz="2100" b="1">
                <a:latin typeface="굴림"/>
                <a:ea typeface="굴림"/>
              </a:rPr>
              <a:t>   </a:t>
            </a:r>
            <a:endParaRPr lang="ko-KR" altLang="en-US" sz="2100" b="1">
              <a:latin typeface="굴림"/>
              <a:ea typeface="굴림"/>
            </a:endParaRPr>
          </a:p>
        </p:txBody>
      </p:sp>
      <p:sp>
        <p:nvSpPr>
          <p:cNvPr id="4" name="TextBox 1"/>
          <p:cNvSpPr txBox="1"/>
          <p:nvPr/>
        </p:nvSpPr>
        <p:spPr>
          <a:xfrm>
            <a:off x="35496" y="404664"/>
            <a:ext cx="8928992" cy="5375104"/>
          </a:xfrm>
          <a:prstGeom prst="rect">
            <a:avLst/>
          </a:prstGeom>
          <a:noFill/>
        </p:spPr>
        <p:txBody>
          <a:bodyPr vert="horz" wrap="square" lIns="91438" tIns="45718" rIns="91438" bIns="45718" anchor="t">
            <a:spAutoFit/>
          </a:bodyPr>
          <a:lstStyle/>
          <a:p>
            <a:pPr>
              <a:lnSpc>
                <a:spcPct val="150000"/>
              </a:lnSpc>
              <a:defRPr lang="ko-KR" altLang="en-US"/>
            </a:pPr>
            <a:r>
              <a:rPr lang="ko-KR" altLang="en-US" sz="2100" b="1">
                <a:latin typeface="굴림"/>
                <a:ea typeface="굴림"/>
              </a:rPr>
              <a:t>   </a:t>
            </a:r>
            <a:r>
              <a:rPr lang="ko-KR" altLang="en-US" sz="2000" b="1">
                <a:latin typeface="굴림"/>
                <a:ea typeface="굴림"/>
              </a:rPr>
              <a:t>※ 토착적 지역복지사업</a:t>
            </a:r>
            <a:endParaRPr lang="ko-KR" altLang="en-US" sz="2000" b="1">
              <a:latin typeface="굴림"/>
              <a:ea typeface="굴림"/>
            </a:endParaRPr>
          </a:p>
          <a:p>
            <a:pPr>
              <a:lnSpc>
                <a:spcPct val="150000"/>
              </a:lnSpc>
              <a:defRPr lang="ko-KR" altLang="en-US"/>
            </a:pPr>
            <a:r>
              <a:rPr lang="ko-KR" altLang="en-US" sz="2000" b="1">
                <a:latin typeface="굴림"/>
                <a:ea typeface="굴림"/>
              </a:rPr>
              <a:t>   </a:t>
            </a:r>
            <a:r>
              <a:rPr lang="ko-KR" altLang="en-US" sz="1900" b="1">
                <a:latin typeface="굴림"/>
                <a:ea typeface="굴림"/>
              </a:rPr>
              <a:t> 향약, 두레, 계</a:t>
            </a:r>
            <a:endParaRPr lang="ko-KR" altLang="en-US" sz="1900" b="1">
              <a:latin typeface="굴림"/>
              <a:ea typeface="굴림"/>
            </a:endParaRPr>
          </a:p>
          <a:p>
            <a:pPr>
              <a:lnSpc>
                <a:spcPct val="150000"/>
              </a:lnSpc>
              <a:defRPr lang="ko-KR" altLang="en-US"/>
            </a:pPr>
            <a:r>
              <a:rPr lang="ko-KR" altLang="en-US" sz="1900" b="1">
                <a:latin typeface="굴림"/>
                <a:ea typeface="굴림"/>
              </a:rPr>
              <a:t>    </a:t>
            </a:r>
            <a:r>
              <a:rPr lang="ko-KR" altLang="en-US" sz="1900" b="1">
                <a:solidFill>
                  <a:srgbClr val="ff0000"/>
                </a:solidFill>
                <a:latin typeface="굴림"/>
                <a:ea typeface="굴림"/>
              </a:rPr>
              <a:t>&lt;향약(鄕約)&gt; </a:t>
            </a:r>
            <a:r>
              <a:rPr lang="ko-KR" altLang="en-US" sz="1900" b="1">
                <a:latin typeface="굴림"/>
                <a:ea typeface="굴림"/>
              </a:rPr>
              <a:t>: 조합원 상호간에 선(善)을 권장하고 악(惡)을 징계하고 서로 </a:t>
            </a:r>
            <a:endParaRPr lang="ko-KR" altLang="en-US" sz="1900" b="1">
              <a:latin typeface="굴림"/>
              <a:ea typeface="굴림"/>
            </a:endParaRPr>
          </a:p>
          <a:p>
            <a:pPr>
              <a:lnSpc>
                <a:spcPct val="150000"/>
              </a:lnSpc>
              <a:defRPr lang="ko-KR" altLang="en-US"/>
            </a:pPr>
            <a:r>
              <a:rPr lang="ko-KR" altLang="en-US" sz="1900" b="1">
                <a:latin typeface="굴림"/>
                <a:ea typeface="굴림"/>
              </a:rPr>
              <a:t>                        상부상조하여 복지와 질서를 유지하는 것이 목적</a:t>
            </a:r>
            <a:endParaRPr lang="ko-KR" altLang="en-US" sz="1900" b="1">
              <a:latin typeface="굴림"/>
              <a:ea typeface="굴림"/>
            </a:endParaRPr>
          </a:p>
          <a:p>
            <a:pPr marL="0" algn="l" defTabSz="914398" eaLnBrk="1" latinLnBrk="1" hangingPunct="1">
              <a:lnSpc>
                <a:spcPct val="150000"/>
              </a:lnSpc>
              <a:defRPr lang="ko-KR" altLang="en-US"/>
            </a:pPr>
            <a:r>
              <a:rPr lang="ko-KR" altLang="en-US" sz="1900" b="1">
                <a:latin typeface="굴림"/>
                <a:ea typeface="굴림"/>
              </a:rPr>
              <a:t>                                       4대</a:t>
            </a:r>
            <a:r>
              <a:rPr lang="en-US" altLang="ko-KR" sz="1900" b="1">
                <a:latin typeface="굴림"/>
                <a:ea typeface="굴림"/>
              </a:rPr>
              <a:t> </a:t>
            </a:r>
            <a:r>
              <a:rPr lang="ko-KR" altLang="en-US" sz="1900" b="1">
                <a:latin typeface="굴림"/>
                <a:ea typeface="굴림"/>
              </a:rPr>
              <a:t>강목(四大</a:t>
            </a:r>
            <a:r>
              <a:rPr lang="ko-KR" altLang="en-US" sz="1900" b="1" i="0" kern="1200" spc="5">
                <a:solidFill>
                  <a:srgbClr val="000000"/>
                </a:solidFill>
                <a:latin typeface="굴림"/>
                <a:ea typeface="굴림"/>
              </a:rPr>
              <a:t>剛目)</a:t>
            </a:r>
            <a:endParaRPr lang="ko-KR" altLang="en-US" sz="1900" b="1" i="0" kern="1200" spc="5">
              <a:solidFill>
                <a:srgbClr val="000000"/>
              </a:solidFill>
              <a:latin typeface="굴림"/>
              <a:ea typeface="굴림"/>
            </a:endParaRPr>
          </a:p>
          <a:p>
            <a:pPr marL="0" algn="l" defTabSz="914398" eaLnBrk="1" latinLnBrk="1" hangingPunct="1">
              <a:lnSpc>
                <a:spcPct val="150000"/>
              </a:lnSpc>
              <a:defRPr lang="ko-KR" altLang="en-US"/>
            </a:pPr>
            <a:r>
              <a:rPr lang="ko-KR" altLang="en-US" sz="1900" b="1" i="0" kern="1200" spc="5">
                <a:solidFill>
                  <a:srgbClr val="000000"/>
                </a:solidFill>
                <a:latin typeface="굴림"/>
                <a:ea typeface="굴림"/>
              </a:rPr>
              <a:t>      덕업상권(德業相勸)      과실상규(過失相規)      예속상교(禮俗相交)</a:t>
            </a:r>
            <a:endParaRPr lang="ko-KR" altLang="en-US" sz="1900" b="1" i="0" kern="1200" spc="5">
              <a:solidFill>
                <a:srgbClr val="000000"/>
              </a:solidFill>
              <a:latin typeface="굴림"/>
              <a:ea typeface="굴림"/>
            </a:endParaRPr>
          </a:p>
          <a:p>
            <a:pPr marL="0" algn="l" defTabSz="914398" eaLnBrk="1" latinLnBrk="1" hangingPunct="1">
              <a:lnSpc>
                <a:spcPct val="150000"/>
              </a:lnSpc>
              <a:defRPr lang="ko-KR" altLang="en-US"/>
            </a:pPr>
            <a:r>
              <a:rPr lang="ko-KR" altLang="en-US" sz="1900" b="1" i="0" kern="1200" spc="5">
                <a:solidFill>
                  <a:srgbClr val="000000"/>
                </a:solidFill>
                <a:latin typeface="굴림"/>
                <a:ea typeface="굴림"/>
              </a:rPr>
              <a:t>      </a:t>
            </a:r>
            <a:r>
              <a:rPr lang="ko-KR" altLang="en-US" sz="1900" b="1" i="0" kern="1200" spc="5">
                <a:solidFill>
                  <a:srgbClr val="0000ff"/>
                </a:solidFill>
                <a:latin typeface="굴림"/>
                <a:ea typeface="굴림"/>
              </a:rPr>
              <a:t>환난상휼(患難相恤)</a:t>
            </a:r>
            <a:r>
              <a:rPr lang="ko-KR" altLang="en-US" sz="1900" b="1" i="0" kern="1200" spc="5">
                <a:solidFill>
                  <a:srgbClr val="000000"/>
                </a:solidFill>
                <a:latin typeface="굴림"/>
                <a:ea typeface="굴림"/>
              </a:rPr>
              <a:t> - 사회보장의 보호</a:t>
            </a:r>
            <a:r>
              <a:rPr lang="en-US" altLang="ko-KR" sz="1900" b="1" i="0" kern="1200" spc="5">
                <a:solidFill>
                  <a:srgbClr val="000000"/>
                </a:solidFill>
                <a:latin typeface="굴림"/>
                <a:ea typeface="굴림"/>
              </a:rPr>
              <a:t> </a:t>
            </a:r>
            <a:r>
              <a:rPr lang="ko-KR" altLang="en-US" sz="1900" b="1" i="0" kern="1200" spc="5">
                <a:solidFill>
                  <a:srgbClr val="000000"/>
                </a:solidFill>
                <a:latin typeface="굴림"/>
                <a:ea typeface="굴림"/>
              </a:rPr>
              <a:t>기능</a:t>
            </a:r>
            <a:endParaRPr lang="ko-KR" altLang="en-US" sz="1900" b="1" i="0" kern="1200" spc="5">
              <a:solidFill>
                <a:srgbClr val="000000"/>
              </a:solidFill>
              <a:latin typeface="굴림"/>
              <a:ea typeface="굴림"/>
            </a:endParaRPr>
          </a:p>
          <a:p>
            <a:pPr marL="0" algn="l" defTabSz="914398" eaLnBrk="1" latinLnBrk="1" hangingPunct="1">
              <a:lnSpc>
                <a:spcPct val="150000"/>
              </a:lnSpc>
              <a:defRPr lang="ko-KR" altLang="en-US"/>
            </a:pPr>
            <a:endParaRPr lang="ko-KR" altLang="en-US" sz="1900" b="1" i="0" kern="1200" spc="5">
              <a:solidFill>
                <a:srgbClr val="000000"/>
              </a:solidFill>
              <a:latin typeface="굴림"/>
              <a:ea typeface="굴림"/>
            </a:endParaRPr>
          </a:p>
          <a:p>
            <a:pPr marL="0" algn="l" defTabSz="914398" eaLnBrk="1" latinLnBrk="1" hangingPunct="1">
              <a:lnSpc>
                <a:spcPct val="150000"/>
              </a:lnSpc>
              <a:defRPr lang="ko-KR" altLang="en-US"/>
            </a:pPr>
            <a:r>
              <a:rPr lang="ko-KR" altLang="en-US" sz="1900" b="1" i="0" kern="1200" spc="5">
                <a:solidFill>
                  <a:srgbClr val="000000"/>
                </a:solidFill>
                <a:latin typeface="굴림"/>
                <a:ea typeface="굴림"/>
              </a:rPr>
              <a:t>   </a:t>
            </a:r>
            <a:r>
              <a:rPr lang="ko-KR" altLang="en-US" sz="1900" b="1" i="0" kern="1200" spc="5">
                <a:solidFill>
                  <a:srgbClr val="ff0000"/>
                </a:solidFill>
                <a:latin typeface="굴림"/>
                <a:ea typeface="굴림"/>
              </a:rPr>
              <a:t> &lt;계(契)&gt; </a:t>
            </a:r>
            <a:r>
              <a:rPr lang="ko-KR" altLang="en-US" sz="1900" b="1" i="0" kern="1200" spc="5">
                <a:solidFill>
                  <a:srgbClr val="000000"/>
                </a:solidFill>
                <a:latin typeface="굴림"/>
                <a:ea typeface="굴림"/>
              </a:rPr>
              <a:t>: 지역사회에서 일어나는 경제적･정신적 곤경에 대처하고 구성원들이</a:t>
            </a:r>
            <a:endParaRPr lang="ko-KR" altLang="en-US" sz="1900" b="1" i="0" kern="1200" spc="5">
              <a:solidFill>
                <a:srgbClr val="000000"/>
              </a:solidFill>
              <a:latin typeface="굴림"/>
              <a:ea typeface="굴림"/>
            </a:endParaRPr>
          </a:p>
          <a:p>
            <a:pPr marL="0" algn="l" defTabSz="914398" eaLnBrk="1" latinLnBrk="1" hangingPunct="1">
              <a:lnSpc>
                <a:spcPct val="150000"/>
              </a:lnSpc>
              <a:defRPr lang="ko-KR" altLang="en-US"/>
            </a:pPr>
            <a:r>
              <a:rPr lang="ko-KR" altLang="en-US" sz="1900" b="1" i="0" kern="1200" spc="5">
                <a:solidFill>
                  <a:srgbClr val="000000"/>
                </a:solidFill>
                <a:latin typeface="굴림"/>
                <a:ea typeface="굴림"/>
              </a:rPr>
              <a:t>              서로 도와 그 부담을 최소화하는 복지기능을 수행</a:t>
            </a:r>
            <a:endParaRPr lang="ko-KR" altLang="en-US" sz="1900" b="1" i="0" kern="1200" spc="5">
              <a:solidFill>
                <a:srgbClr val="000000"/>
              </a:solidFill>
              <a:latin typeface="굴림"/>
              <a:ea typeface="굴림"/>
            </a:endParaRPr>
          </a:p>
          <a:p>
            <a:pPr marL="0" algn="l" defTabSz="914398" eaLnBrk="1" latinLnBrk="1" hangingPunct="1">
              <a:lnSpc>
                <a:spcPct val="150000"/>
              </a:lnSpc>
              <a:defRPr lang="ko-KR" altLang="en-US"/>
            </a:pPr>
            <a:r>
              <a:rPr lang="ko-KR" altLang="en-US" sz="1900" b="1" i="0" kern="1200" spc="5">
                <a:solidFill>
                  <a:srgbClr val="000000"/>
                </a:solidFill>
                <a:latin typeface="굴림"/>
                <a:ea typeface="굴림"/>
              </a:rPr>
              <a:t>    </a:t>
            </a:r>
            <a:r>
              <a:rPr lang="ko-KR" altLang="en-US" sz="1900" b="1" i="0" kern="1200" spc="5">
                <a:solidFill>
                  <a:srgbClr val="ff0000"/>
                </a:solidFill>
                <a:latin typeface="굴림"/>
                <a:ea typeface="굴림"/>
              </a:rPr>
              <a:t>&lt;두레&gt; </a:t>
            </a:r>
            <a:r>
              <a:rPr lang="ko-KR" altLang="en-US" sz="1900" b="1" i="0" kern="1200" spc="5">
                <a:solidFill>
                  <a:srgbClr val="000000"/>
                </a:solidFill>
                <a:latin typeface="굴림"/>
                <a:ea typeface="굴림"/>
              </a:rPr>
              <a:t> : 농번기에 마을사람들끼리 힘을 합쳐서 일을 한다는 의미로 노동을 </a:t>
            </a:r>
            <a:br>
              <a:rPr lang="ko-KR" altLang="en-US" sz="1900" b="1" i="0" kern="1200" spc="5">
                <a:solidFill>
                  <a:srgbClr val="000000"/>
                </a:solidFill>
                <a:latin typeface="굴림"/>
                <a:ea typeface="굴림"/>
              </a:rPr>
            </a:br>
            <a:r>
              <a:rPr lang="ko-KR" altLang="en-US" sz="1900" b="1" i="0" kern="1200" spc="5">
                <a:solidFill>
                  <a:srgbClr val="000000"/>
                </a:solidFill>
                <a:latin typeface="굴림"/>
                <a:ea typeface="굴림"/>
              </a:rPr>
              <a:t>             함께 나누는 공동노동풍습으로 사회복지의 가치인 공동체 형성을 추구 </a:t>
            </a:r>
            <a:endParaRPr lang="ko-KR" altLang="en-US" sz="1900" b="1" i="0" kern="1200" spc="5">
              <a:solidFill>
                <a:srgbClr val="000000"/>
              </a:solidFill>
              <a:latin typeface="굴림"/>
              <a:ea typeface="굴림"/>
            </a:endParaRPr>
          </a:p>
        </p:txBody>
      </p:sp>
      <p:sp>
        <p:nvSpPr>
          <p:cNvPr id="6" name="TextBox 5"/>
          <p:cNvSpPr txBox="1"/>
          <p:nvPr/>
        </p:nvSpPr>
        <p:spPr>
          <a:xfrm>
            <a:off x="575556" y="3068960"/>
            <a:ext cx="7740860" cy="367660"/>
          </a:xfrm>
          <a:prstGeom prst="rect">
            <a:avLst/>
          </a:prstGeom>
        </p:spPr>
        <p:txBody>
          <a:bodyPr wrap="square">
            <a:spAutoFit/>
          </a:bodyPr>
          <a:lstStyle/>
          <a:p>
            <a:pPr>
              <a:defRPr lang="ko-KR" altLang="en-US"/>
            </a:pPr>
            <a:endParaRPr lang="ko-KR" altLang="en-US"/>
          </a:p>
        </p:txBody>
      </p:sp>
      <p:sp>
        <p:nvSpPr>
          <p:cNvPr id="7" name="직사각형 6"/>
          <p:cNvSpPr/>
          <p:nvPr/>
        </p:nvSpPr>
        <p:spPr>
          <a:xfrm>
            <a:off x="504000" y="2744924"/>
            <a:ext cx="7740000" cy="937876"/>
          </a:xfrm>
          <a:prstGeom prst="rect">
            <a:avLst/>
          </a:prstGeom>
          <a:noFill/>
          <a:ln w="42545" algn="ctr">
            <a:solidFill>
              <a:srgbClr val="0000ff"/>
            </a:solidFill>
          </a:ln>
        </p:spPr>
        <p:style>
          <a:lnRef idx="2">
            <a:schemeClr val="accent1">
              <a:shade val="20000"/>
            </a:schemeClr>
          </a:lnRef>
          <a:fillRef idx="1">
            <a:schemeClr val="accent1"/>
          </a:fillRef>
          <a:effectRef idx="0">
            <a:schemeClr val="accent1"/>
          </a:effectRef>
          <a:fontRef idx="minor">
            <a:schemeClr val="lt1"/>
          </a:fontRef>
        </p:style>
        <p:txBody>
          <a:bodyPr vert="horz" wrap="square" lIns="91439" tIns="45719" rIns="91439" bIns="45719" anchor="ctr">
            <a:noAutofit/>
          </a:bodyPr>
          <a:lstStyle/>
          <a:p>
            <a:pPr algn="ctr">
              <a:defRPr lang="ko-KR" altLang="en-US"/>
            </a:pPr>
            <a:endParaRPr lang="ko-KR" altLang="en-US"/>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95536" y="568372"/>
            <a:ext cx="8388932" cy="4020771"/>
          </a:xfrm>
          <a:prstGeom prst="rect">
            <a:avLst/>
          </a:prstGeom>
          <a:noFill/>
        </p:spPr>
        <p:txBody>
          <a:bodyPr vert="horz" wrap="square" lIns="91438" tIns="45718" rIns="91438" bIns="45718" anchor="t">
            <a:spAutoFit/>
          </a:bodyPr>
          <a:lstStyle/>
          <a:p>
            <a:pPr>
              <a:lnSpc>
                <a:spcPct val="150000"/>
              </a:lnSpc>
              <a:defRPr lang="ko-KR" altLang="en-US"/>
            </a:pPr>
            <a:r>
              <a:rPr lang="ko-KR" altLang="en-US" sz="1900" b="1">
                <a:latin typeface="굴림"/>
                <a:ea typeface="굴림"/>
              </a:rPr>
              <a:t> (3) 사회복지법제 제정과 시행에 있어서의 특징</a:t>
            </a:r>
            <a:endParaRPr lang="ko-KR" altLang="en-US" sz="1900" b="1">
              <a:latin typeface="굴림"/>
              <a:ea typeface="굴림"/>
            </a:endParaRPr>
          </a:p>
          <a:p>
            <a:pPr>
              <a:lnSpc>
                <a:spcPct val="150000"/>
              </a:lnSpc>
              <a:defRPr lang="ko-KR" altLang="en-US"/>
            </a:pPr>
            <a:r>
              <a:rPr lang="ko-KR" altLang="en-US" sz="1900" b="1">
                <a:latin typeface="굴림"/>
                <a:ea typeface="굴림"/>
              </a:rPr>
              <a:t>  ① 법 제정 동기 : 정치적 동기 내지 요인과 밀접한 관련</a:t>
            </a:r>
            <a:endParaRPr lang="ko-KR" altLang="en-US" sz="1900" b="1">
              <a:latin typeface="굴림"/>
              <a:ea typeface="굴림"/>
            </a:endParaRPr>
          </a:p>
          <a:p>
            <a:pPr>
              <a:lnSpc>
                <a:spcPct val="150000"/>
              </a:lnSpc>
              <a:defRPr lang="ko-KR" altLang="en-US"/>
            </a:pPr>
            <a:r>
              <a:rPr lang="ko-KR" altLang="en-US" sz="1900" b="1">
                <a:latin typeface="굴림"/>
                <a:ea typeface="굴림"/>
              </a:rPr>
              <a:t>  ② 적용대상 : 선별주의→ 보편주의적 접근으로 확대되는 경향</a:t>
            </a:r>
            <a:endParaRPr lang="ko-KR" altLang="en-US" sz="1900" b="1">
              <a:latin typeface="굴림"/>
              <a:ea typeface="굴림"/>
            </a:endParaRPr>
          </a:p>
          <a:p>
            <a:pPr>
              <a:lnSpc>
                <a:spcPct val="150000"/>
              </a:lnSpc>
              <a:defRPr lang="ko-KR" altLang="en-US"/>
            </a:pPr>
            <a:r>
              <a:rPr lang="ko-KR" altLang="en-US" sz="1900" b="1">
                <a:latin typeface="굴림"/>
                <a:ea typeface="굴림"/>
              </a:rPr>
              <a:t>  ③ 입법과정에서 당위성과 명분을 강조 : 현실성 미흡, 시행과정에서의 혼란,</a:t>
            </a:r>
            <a:endParaRPr lang="ko-KR" altLang="en-US" sz="1900" b="1">
              <a:latin typeface="굴림"/>
              <a:ea typeface="굴림"/>
            </a:endParaRPr>
          </a:p>
          <a:p>
            <a:pPr>
              <a:lnSpc>
                <a:spcPct val="150000"/>
              </a:lnSpc>
              <a:defRPr lang="ko-KR" altLang="en-US"/>
            </a:pPr>
            <a:r>
              <a:rPr lang="ko-KR" altLang="en-US" sz="1900" b="1">
                <a:latin typeface="굴림"/>
                <a:ea typeface="굴림"/>
              </a:rPr>
              <a:t>      빈번한 법 개정</a:t>
            </a:r>
            <a:endParaRPr lang="ko-KR" altLang="en-US" sz="1900" b="1">
              <a:latin typeface="굴림"/>
              <a:ea typeface="굴림"/>
            </a:endParaRPr>
          </a:p>
          <a:p>
            <a:pPr>
              <a:lnSpc>
                <a:spcPct val="150000"/>
              </a:lnSpc>
              <a:defRPr lang="ko-KR" altLang="en-US"/>
            </a:pPr>
            <a:r>
              <a:rPr lang="ko-KR" altLang="en-US" sz="1900" b="1">
                <a:latin typeface="굴림"/>
                <a:ea typeface="굴림"/>
              </a:rPr>
              <a:t>  ④ 개별 입법이 독자적으로 제정 </a:t>
            </a:r>
            <a:endParaRPr lang="ko-KR" altLang="en-US" sz="1900" b="1">
              <a:latin typeface="굴림"/>
              <a:ea typeface="굴림"/>
            </a:endParaRPr>
          </a:p>
          <a:p>
            <a:pPr>
              <a:lnSpc>
                <a:spcPct val="150000"/>
              </a:lnSpc>
              <a:defRPr lang="ko-KR" altLang="en-US"/>
            </a:pPr>
            <a:r>
              <a:rPr lang="ko-KR" altLang="en-US" sz="1900" b="1">
                <a:latin typeface="굴림"/>
                <a:ea typeface="굴림"/>
              </a:rPr>
              <a:t>    제도간의 상호 연계성이 미흡하여 제도 시행의 혼란과 낭비요인이 발생</a:t>
            </a:r>
            <a:endParaRPr lang="ko-KR" altLang="en-US" sz="1900" b="1">
              <a:latin typeface="굴림"/>
              <a:ea typeface="굴림"/>
            </a:endParaRPr>
          </a:p>
          <a:p>
            <a:pPr>
              <a:lnSpc>
                <a:spcPct val="150000"/>
              </a:lnSpc>
              <a:defRPr lang="ko-KR" altLang="en-US"/>
            </a:pPr>
            <a:r>
              <a:rPr lang="ko-KR" altLang="en-US" sz="1900" b="1">
                <a:latin typeface="굴림"/>
                <a:ea typeface="굴림"/>
              </a:rPr>
              <a:t>  - 비효율적이고 통합</a:t>
            </a:r>
            <a:r>
              <a:rPr lang="en-US" altLang="ko-KR" sz="1900" b="1">
                <a:latin typeface="굴림"/>
                <a:ea typeface="굴림"/>
              </a:rPr>
              <a:t> </a:t>
            </a:r>
            <a:r>
              <a:rPr lang="ko-KR" altLang="en-US" sz="1900" b="1">
                <a:latin typeface="굴림"/>
                <a:ea typeface="굴림"/>
              </a:rPr>
              <a:t>조정이 어려움      </a:t>
            </a:r>
            <a:endParaRPr lang="ko-KR" altLang="en-US" sz="1900" b="1">
              <a:latin typeface="굴림"/>
              <a:ea typeface="굴림"/>
            </a:endParaRPr>
          </a:p>
          <a:p>
            <a:pPr>
              <a:lnSpc>
                <a:spcPct val="150000"/>
              </a:lnSpc>
              <a:defRPr lang="ko-KR" altLang="en-US"/>
            </a:pPr>
            <a:r>
              <a:rPr lang="ko-KR" altLang="en-US" sz="2000" b="1">
                <a:latin typeface="굴림"/>
                <a:ea typeface="굴림"/>
              </a:rPr>
              <a:t>  </a:t>
            </a:r>
            <a:endParaRPr lang="ko-KR" altLang="en-US" sz="2000" b="1">
              <a:latin typeface="굴림"/>
              <a:ea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7523" y="470830"/>
            <a:ext cx="8568953" cy="5766482"/>
          </a:xfrm>
          <a:prstGeom prst="rect">
            <a:avLst/>
          </a:prstGeom>
        </p:spPr>
        <p:txBody>
          <a:bodyPr vert="horz" wrap="square" lIns="91438" tIns="45718" rIns="91438" bIns="45718" anchor="t">
            <a:spAutoFit/>
          </a:bodyPr>
          <a:lstStyle/>
          <a:p>
            <a:pPr>
              <a:lnSpc>
                <a:spcPct val="140000"/>
              </a:lnSpc>
              <a:defRPr lang="ko-KR" altLang="en-US"/>
            </a:pPr>
            <a:r>
              <a:rPr lang="ko-KR" altLang="en-US" sz="1900" b="1">
                <a:solidFill>
                  <a:schemeClr val="tx1"/>
                </a:solidFill>
                <a:latin typeface="굴림"/>
              </a:rPr>
              <a:t>⑤ 입법제정 당시의 사회경제적 배경</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 일제 강점기･미 군정기 : 임시방편적인 성격의 구호시책</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 제1･2공화국 시대</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한국전젱 피해에 따른 긴급구호와 외국원조의 시기</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 제 3공화국 시대</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1960~70년대</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공공부조법의 대량 입법화 시기</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1980년대 </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산업화에 따른 계층간･지역간의 불평등을 해소하기 위한 선별적인</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사회보험의 입법화 및 상대적 빈곤감 해소와 사회적 통합을 위한 </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사회복지서비스법의 대량 입법화 및 체계화의 시기</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1990년대</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사회보험의 시행 확대 및 제도의 통합화의 시기, 「복지국가건설」,</a:t>
            </a:r>
            <a:endParaRPr lang="ko-KR" altLang="en-US" sz="1900" b="1">
              <a:solidFill>
                <a:schemeClr val="tx1"/>
              </a:solidFill>
              <a:latin typeface="굴림"/>
            </a:endParaRPr>
          </a:p>
          <a:p>
            <a:pPr>
              <a:lnSpc>
                <a:spcPct val="140000"/>
              </a:lnSpc>
              <a:defRPr lang="ko-KR" altLang="en-US"/>
            </a:pPr>
            <a:r>
              <a:rPr lang="ko-KR" altLang="en-US" sz="1900" b="1">
                <a:solidFill>
                  <a:schemeClr val="tx1"/>
                </a:solidFill>
                <a:latin typeface="굴림"/>
              </a:rPr>
              <a:t>    「복지사회구현」,「삶의 질 세계화」, 외환위기에 대처하는 실업대책</a:t>
            </a:r>
            <a:endParaRPr lang="ko-KR" altLang="en-US" sz="1900" b="1">
              <a:solidFill>
                <a:schemeClr val="tx1"/>
              </a:solidFill>
              <a:latin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378" y="548680"/>
            <a:ext cx="3336837" cy="449540"/>
          </a:xfrm>
          <a:prstGeom prst="rect">
            <a:avLst/>
          </a:prstGeom>
          <a:noFill/>
        </p:spPr>
        <p:txBody>
          <a:bodyPr wrap="none">
            <a:spAutoFit/>
          </a:bodyPr>
          <a:lstStyle/>
          <a:p>
            <a:pPr lvl="0">
              <a:defRPr lang="ko-KR" altLang="en-US"/>
            </a:pPr>
            <a:r>
              <a:rPr lang="ko-KR" altLang="en-US" sz="2400" b="1">
                <a:latin typeface="굴림"/>
                <a:cs typeface="굴림"/>
              </a:rPr>
              <a:t>9</a:t>
            </a:r>
            <a:r>
              <a:rPr lang="en-US" altLang="ko-KR" sz="2400" b="1">
                <a:latin typeface="굴림"/>
                <a:cs typeface="굴림"/>
              </a:rPr>
              <a:t>. </a:t>
            </a:r>
            <a:r>
              <a:rPr lang="ko-KR" altLang="en-US" sz="2400" b="1">
                <a:latin typeface="굴림"/>
              </a:rPr>
              <a:t>복지국가와 복지사회</a:t>
            </a:r>
            <a:endParaRPr lang="ko-KR" altLang="en-US" sz="2400" b="1">
              <a:latin typeface="굴림"/>
            </a:endParaRPr>
          </a:p>
        </p:txBody>
      </p:sp>
      <p:sp>
        <p:nvSpPr>
          <p:cNvPr id="3" name="TextBox 2"/>
          <p:cNvSpPr txBox="1"/>
          <p:nvPr/>
        </p:nvSpPr>
        <p:spPr>
          <a:xfrm>
            <a:off x="755576" y="1125905"/>
            <a:ext cx="2488639" cy="430887"/>
          </a:xfrm>
          <a:prstGeom prst="rect">
            <a:avLst/>
          </a:prstGeom>
          <a:noFill/>
        </p:spPr>
        <p:txBody>
          <a:bodyPr wrap="none">
            <a:spAutoFit/>
          </a:bodyPr>
          <a:lstStyle/>
          <a:p>
            <a:pPr lvl="0">
              <a:defRPr lang="ko-KR" altLang="en-US"/>
            </a:pPr>
            <a:r>
              <a:rPr lang="en-US" altLang="ko-KR" sz="2200" b="1">
                <a:latin typeface="HY둥근고딕B"/>
                <a:ea typeface="HY둥근고딕B"/>
              </a:rPr>
              <a:t>1) </a:t>
            </a:r>
            <a:r>
              <a:rPr lang="ko-KR" altLang="en-US" sz="2200" b="1">
                <a:latin typeface="HY둥근고딕B"/>
                <a:ea typeface="HY둥근고딕B"/>
              </a:rPr>
              <a:t>복지국가의 개념</a:t>
            </a:r>
            <a:endParaRPr lang="ko-KR" altLang="en-US" sz="2200" b="1">
              <a:latin typeface="HY둥근고딕B"/>
              <a:ea typeface="HY둥근고딕B"/>
            </a:endParaRPr>
          </a:p>
        </p:txBody>
      </p:sp>
      <p:sp>
        <p:nvSpPr>
          <p:cNvPr id="4" name="TextBox 3"/>
          <p:cNvSpPr txBox="1"/>
          <p:nvPr/>
        </p:nvSpPr>
        <p:spPr>
          <a:xfrm>
            <a:off x="755568" y="1563155"/>
            <a:ext cx="7632845" cy="2578315"/>
          </a:xfrm>
          <a:prstGeom prst="rect">
            <a:avLst/>
          </a:prstGeom>
          <a:noFill/>
        </p:spPr>
        <p:txBody>
          <a:bodyPr vert="horz" wrap="square" lIns="91438" tIns="45718" rIns="91438" bIns="45718" anchor="t">
            <a:spAutoFit/>
          </a:bodyPr>
          <a:lstStyle/>
          <a:p>
            <a:pPr>
              <a:lnSpc>
                <a:spcPct val="130000"/>
              </a:lnSpc>
              <a:defRPr lang="ko-KR" altLang="en-US"/>
            </a:pPr>
            <a:r>
              <a:rPr lang="en-US" altLang="ko-KR" b="1">
                <a:solidFill>
                  <a:srgbClr val="c00000"/>
                </a:solidFill>
                <a:latin typeface="굴림"/>
              </a:rPr>
              <a:t>&lt;</a:t>
            </a:r>
            <a:r>
              <a:rPr lang="ko-KR" altLang="en-US" b="1">
                <a:solidFill>
                  <a:srgbClr val="c00000"/>
                </a:solidFill>
                <a:latin typeface="굴림"/>
              </a:rPr>
              <a:t>복지국가</a:t>
            </a:r>
            <a:r>
              <a:rPr lang="en-US" altLang="ko-KR" b="1">
                <a:solidFill>
                  <a:srgbClr val="c00000"/>
                </a:solidFill>
                <a:latin typeface="굴림"/>
              </a:rPr>
              <a:t>(welfare state)&gt;</a:t>
            </a:r>
            <a:r>
              <a:rPr lang="en-US" altLang="ko-KR" b="1">
                <a:latin typeface="굴림"/>
              </a:rPr>
              <a:t> 	</a:t>
            </a:r>
            <a:r>
              <a:rPr lang="en-US" altLang="ko-KR" b="1" u="sng">
                <a:solidFill>
                  <a:srgbClr val="000000"/>
                </a:solidFill>
                <a:uFill>
                  <a:solidFill>
                    <a:srgbClr val="ff0000"/>
                  </a:solidFill>
                </a:uFill>
                <a:latin typeface="굴림"/>
              </a:rPr>
              <a:t>&gt;</a:t>
            </a:r>
            <a:r>
              <a:rPr lang="ko-KR" altLang="en-US" b="1" u="sng">
                <a:solidFill>
                  <a:srgbClr val="000000"/>
                </a:solidFill>
                <a:uFill>
                  <a:solidFill>
                    <a:srgbClr val="ff0000"/>
                  </a:solidFill>
                </a:uFill>
                <a:latin typeface="굴림"/>
              </a:rPr>
              <a:t>전쟁</a:t>
            </a:r>
            <a:r>
              <a:rPr lang="en-US" altLang="ko-KR" b="1" u="sng">
                <a:solidFill>
                  <a:srgbClr val="000000"/>
                </a:solidFill>
                <a:uFill>
                  <a:solidFill>
                    <a:srgbClr val="ff0000"/>
                  </a:solidFill>
                </a:uFill>
                <a:latin typeface="굴림"/>
              </a:rPr>
              <a:t>(</a:t>
            </a:r>
            <a:r>
              <a:rPr lang="ko-KR" altLang="en-US" b="1" u="sng">
                <a:solidFill>
                  <a:srgbClr val="000000"/>
                </a:solidFill>
                <a:uFill>
                  <a:solidFill>
                    <a:srgbClr val="ff0000"/>
                  </a:solidFill>
                </a:uFill>
                <a:latin typeface="굴림"/>
              </a:rPr>
              <a:t>무력</a:t>
            </a:r>
            <a:r>
              <a:rPr lang="en-US" altLang="ko-KR" b="1" u="sng">
                <a:solidFill>
                  <a:srgbClr val="000000"/>
                </a:solidFill>
                <a:uFill>
                  <a:solidFill>
                    <a:srgbClr val="ff0000"/>
                  </a:solidFill>
                </a:uFill>
                <a:latin typeface="굴림"/>
              </a:rPr>
              <a:t>)</a:t>
            </a:r>
            <a:r>
              <a:rPr lang="ko-KR" altLang="en-US" b="1" u="sng">
                <a:solidFill>
                  <a:srgbClr val="000000"/>
                </a:solidFill>
                <a:uFill>
                  <a:solidFill>
                    <a:srgbClr val="ff0000"/>
                  </a:solidFill>
                </a:uFill>
                <a:latin typeface="굴림"/>
              </a:rPr>
              <a:t>국가</a:t>
            </a:r>
            <a:r>
              <a:rPr lang="en-US" altLang="ko-KR" b="1" u="sng">
                <a:solidFill>
                  <a:srgbClr val="000000"/>
                </a:solidFill>
                <a:uFill>
                  <a:solidFill>
                    <a:srgbClr val="ff0000"/>
                  </a:solidFill>
                </a:uFill>
                <a:latin typeface="굴림"/>
              </a:rPr>
              <a:t>(power state)&lt;</a:t>
            </a:r>
            <a:endParaRPr lang="en-US" altLang="ko-KR" b="1" u="sng">
              <a:solidFill>
                <a:srgbClr val="000000"/>
              </a:solidFill>
              <a:uFill>
                <a:solidFill>
                  <a:srgbClr val="ff0000"/>
                </a:solidFill>
              </a:uFill>
              <a:latin typeface="굴림"/>
            </a:endParaRPr>
          </a:p>
          <a:p>
            <a:pPr>
              <a:lnSpc>
                <a:spcPct val="130000"/>
              </a:lnSpc>
              <a:defRPr lang="ko-KR" altLang="en-US"/>
            </a:pPr>
            <a:r>
              <a:rPr lang="en-US" altLang="ko-KR" b="1">
                <a:solidFill>
                  <a:srgbClr val="000000"/>
                </a:solidFill>
                <a:latin typeface="굴림"/>
              </a:rPr>
              <a:t> ◦ </a:t>
            </a:r>
            <a:r>
              <a:rPr lang="ko-KR" altLang="en-US" b="1">
                <a:solidFill>
                  <a:srgbClr val="0000ff"/>
                </a:solidFill>
                <a:latin typeface="굴림"/>
              </a:rPr>
              <a:t>인간다운 생활을 국가가 주체가 되어 실현하고 보장하는 국가</a:t>
            </a:r>
            <a:endParaRPr lang="ko-KR" altLang="en-US" b="1">
              <a:solidFill>
                <a:srgbClr val="0000ff"/>
              </a:solidFill>
              <a:latin typeface="굴림"/>
            </a:endParaRPr>
          </a:p>
          <a:p>
            <a:pPr>
              <a:lnSpc>
                <a:spcPct val="130000"/>
              </a:lnSpc>
              <a:defRPr lang="ko-KR" altLang="en-US"/>
            </a:pPr>
            <a:r>
              <a:rPr lang="en-US" altLang="ko-KR" b="1">
                <a:latin typeface="굴림"/>
              </a:rPr>
              <a:t> ◦ </a:t>
            </a:r>
            <a:r>
              <a:rPr lang="ko-KR" altLang="en-US" b="1">
                <a:latin typeface="굴림"/>
              </a:rPr>
              <a:t>국민들의 복지 향상을 가장 중요한 책임과 의무로 삼는 국가</a:t>
            </a:r>
            <a:endParaRPr lang="ko-KR" altLang="en-US" b="1">
              <a:latin typeface="굴림"/>
            </a:endParaRPr>
          </a:p>
          <a:p>
            <a:pPr>
              <a:lnSpc>
                <a:spcPct val="130000"/>
              </a:lnSpc>
              <a:defRPr lang="ko-KR" altLang="en-US"/>
            </a:pPr>
            <a:r>
              <a:rPr lang="ko-KR" altLang="en-US" b="1">
                <a:latin typeface="굴림"/>
              </a:rPr>
              <a:t>   </a:t>
            </a:r>
            <a:r>
              <a:rPr lang="en-US" altLang="ko-KR" b="1">
                <a:latin typeface="굴림"/>
              </a:rPr>
              <a:t>(</a:t>
            </a:r>
            <a:r>
              <a:rPr lang="ko-KR" altLang="en-US" b="1">
                <a:latin typeface="굴림"/>
              </a:rPr>
              <a:t>복지 제공</a:t>
            </a:r>
            <a:r>
              <a:rPr lang="en-US" altLang="ko-KR" b="1">
                <a:latin typeface="굴림"/>
              </a:rPr>
              <a:t> </a:t>
            </a:r>
            <a:r>
              <a:rPr lang="ko-KR" altLang="en-US" b="1">
                <a:latin typeface="굴림"/>
              </a:rPr>
              <a:t>기능이 가장 중심적 국가 기능으로 자리잡음</a:t>
            </a:r>
            <a:r>
              <a:rPr lang="en-US" altLang="ko-KR" b="1">
                <a:latin typeface="굴림"/>
              </a:rPr>
              <a:t>)</a:t>
            </a:r>
            <a:endParaRPr lang="en-US" altLang="ko-KR" b="1">
              <a:latin typeface="굴림"/>
            </a:endParaRPr>
          </a:p>
          <a:p>
            <a:pPr>
              <a:lnSpc>
                <a:spcPct val="130000"/>
              </a:lnSpc>
              <a:defRPr lang="ko-KR" altLang="en-US"/>
            </a:pPr>
            <a:r>
              <a:rPr lang="en-US" altLang="ko-KR" b="1">
                <a:latin typeface="굴림"/>
              </a:rPr>
              <a:t> ◦ </a:t>
            </a:r>
            <a:r>
              <a:rPr lang="ko-KR" altLang="en-US" b="1">
                <a:latin typeface="굴림"/>
              </a:rPr>
              <a:t>이념적으로 사회민주주의를 추구하고</a:t>
            </a:r>
            <a:r>
              <a:rPr lang="en-US" altLang="ko-KR" b="1">
                <a:latin typeface="굴림"/>
              </a:rPr>
              <a:t>, </a:t>
            </a:r>
            <a:r>
              <a:rPr lang="ko-KR" altLang="en-US" b="1">
                <a:latin typeface="굴림"/>
              </a:rPr>
              <a:t>정치적으로 의회민주주의를 신봉하며</a:t>
            </a:r>
            <a:r>
              <a:rPr lang="en-US" altLang="ko-KR" b="1">
                <a:latin typeface="굴림"/>
              </a:rPr>
              <a:t>, </a:t>
            </a:r>
            <a:r>
              <a:rPr lang="ko-KR" altLang="en-US" b="1">
                <a:latin typeface="굴림"/>
              </a:rPr>
              <a:t>경제적으로 혼합경제를 지향하며</a:t>
            </a:r>
            <a:r>
              <a:rPr lang="en-US" altLang="ko-KR" b="1">
                <a:latin typeface="굴림"/>
              </a:rPr>
              <a:t>, </a:t>
            </a:r>
            <a:r>
              <a:rPr lang="ko-KR" altLang="en-US" b="1">
                <a:latin typeface="굴림"/>
              </a:rPr>
              <a:t>사회적으로 완전고용과 사회보장제도가 실현된 국가를 지향한다</a:t>
            </a:r>
            <a:r>
              <a:rPr lang="en-US" altLang="ko-KR" b="1">
                <a:latin typeface="굴림"/>
              </a:rPr>
              <a:t>.</a:t>
            </a:r>
            <a:endParaRPr lang="en-US" altLang="ko-KR" b="1">
              <a:latin typeface="굴림"/>
            </a:endParaRPr>
          </a:p>
        </p:txBody>
      </p:sp>
      <p:sp>
        <p:nvSpPr>
          <p:cNvPr id="5" name="TextBox 4"/>
          <p:cNvSpPr txBox="1"/>
          <p:nvPr/>
        </p:nvSpPr>
        <p:spPr>
          <a:xfrm>
            <a:off x="755576" y="4221088"/>
            <a:ext cx="3374464" cy="415682"/>
          </a:xfrm>
          <a:prstGeom prst="rect">
            <a:avLst/>
          </a:prstGeom>
          <a:noFill/>
        </p:spPr>
        <p:txBody>
          <a:bodyPr wrap="none">
            <a:spAutoFit/>
          </a:bodyPr>
          <a:lstStyle/>
          <a:p>
            <a:pPr lvl="0">
              <a:defRPr lang="ko-KR" altLang="en-US"/>
            </a:pPr>
            <a:r>
              <a:rPr lang="en-US" altLang="ko-KR" sz="2200" b="1">
                <a:latin typeface="HY둥근고딕B"/>
                <a:ea typeface="HY둥근고딕B"/>
              </a:rPr>
              <a:t>2) </a:t>
            </a:r>
            <a:r>
              <a:rPr lang="ko-KR" altLang="en-US" sz="2200" b="1">
                <a:latin typeface="HY둥근고딕B"/>
                <a:ea typeface="HY둥근고딕B"/>
              </a:rPr>
              <a:t>복지국가의</a:t>
            </a:r>
            <a:r>
              <a:rPr lang="en-US" altLang="ko-KR" sz="2200" b="1">
                <a:latin typeface="HY둥근고딕B"/>
                <a:ea typeface="HY둥근고딕B"/>
              </a:rPr>
              <a:t> </a:t>
            </a:r>
            <a:r>
              <a:rPr lang="ko-KR" altLang="en-US" sz="2200" b="1">
                <a:latin typeface="HY둥근고딕B"/>
                <a:ea typeface="HY둥근고딕B"/>
              </a:rPr>
              <a:t>이념적 근원</a:t>
            </a:r>
            <a:endParaRPr lang="ko-KR" altLang="en-US" sz="2200" b="1">
              <a:latin typeface="HY둥근고딕B"/>
              <a:ea typeface="HY둥근고딕B"/>
            </a:endParaRPr>
          </a:p>
        </p:txBody>
      </p:sp>
      <p:sp>
        <p:nvSpPr>
          <p:cNvPr id="6" name="TextBox 5"/>
          <p:cNvSpPr txBox="1"/>
          <p:nvPr/>
        </p:nvSpPr>
        <p:spPr>
          <a:xfrm>
            <a:off x="827577" y="4638541"/>
            <a:ext cx="7632850" cy="1731779"/>
          </a:xfrm>
          <a:prstGeom prst="rect">
            <a:avLst/>
          </a:prstGeom>
          <a:noFill/>
        </p:spPr>
        <p:txBody>
          <a:bodyPr wrap="square">
            <a:spAutoFit/>
          </a:bodyPr>
          <a:lstStyle/>
          <a:p>
            <a:pPr>
              <a:lnSpc>
                <a:spcPct val="150000"/>
              </a:lnSpc>
              <a:defRPr lang="ko-KR" altLang="en-US"/>
            </a:pPr>
            <a:r>
              <a:rPr lang="en-US" altLang="ko-KR" b="1">
                <a:latin typeface="굴림"/>
                <a:ea typeface="굴림"/>
              </a:rPr>
              <a:t> ◦ </a:t>
            </a:r>
            <a:r>
              <a:rPr lang="ko-KR" altLang="en-US" b="1">
                <a:latin typeface="굴림"/>
                <a:ea typeface="굴림"/>
              </a:rPr>
              <a:t>프랑스 혁명</a:t>
            </a:r>
            <a:r>
              <a:rPr lang="en-US" altLang="ko-KR" b="1">
                <a:latin typeface="굴림"/>
                <a:ea typeface="굴림"/>
              </a:rPr>
              <a:t>(</a:t>
            </a:r>
            <a:r>
              <a:rPr lang="ko-KR" altLang="en-US" b="1">
                <a:latin typeface="굴림"/>
                <a:ea typeface="굴림"/>
              </a:rPr>
              <a:t>자유 </a:t>
            </a:r>
            <a:r>
              <a:rPr lang="en-US" altLang="ko-KR" b="1">
                <a:latin typeface="굴림"/>
                <a:ea typeface="굴림"/>
              </a:rPr>
              <a:t>· </a:t>
            </a:r>
            <a:r>
              <a:rPr lang="ko-KR" altLang="en-US" b="1">
                <a:latin typeface="굴림"/>
                <a:ea typeface="굴림"/>
              </a:rPr>
              <a:t>평등 </a:t>
            </a:r>
            <a:r>
              <a:rPr lang="en-US" altLang="ko-KR" b="1">
                <a:latin typeface="굴림"/>
                <a:ea typeface="굴림"/>
              </a:rPr>
              <a:t>· </a:t>
            </a:r>
            <a:r>
              <a:rPr lang="ko-KR" altLang="en-US" b="1">
                <a:latin typeface="굴림"/>
                <a:ea typeface="굴림"/>
              </a:rPr>
              <a:t>박애</a:t>
            </a:r>
            <a:r>
              <a:rPr lang="en-US" altLang="ko-KR" b="1">
                <a:latin typeface="굴림"/>
                <a:ea typeface="굴림"/>
              </a:rPr>
              <a:t>)</a:t>
            </a:r>
            <a:endParaRPr lang="en-US" altLang="ko-KR" b="1">
              <a:latin typeface="굴림"/>
              <a:ea typeface="굴림"/>
            </a:endParaRPr>
          </a:p>
          <a:p>
            <a:pPr>
              <a:lnSpc>
                <a:spcPct val="150000"/>
              </a:lnSpc>
              <a:defRPr lang="ko-KR" altLang="en-US"/>
            </a:pPr>
            <a:r>
              <a:rPr lang="en-US" altLang="ko-KR" b="1">
                <a:latin typeface="굴림"/>
                <a:ea typeface="굴림"/>
              </a:rPr>
              <a:t> ◦ Benthum</a:t>
            </a:r>
            <a:r>
              <a:rPr lang="ko-KR" altLang="en-US" b="1">
                <a:latin typeface="굴림"/>
                <a:ea typeface="굴림"/>
              </a:rPr>
              <a:t>의 공리(功利)주의</a:t>
            </a:r>
            <a:r>
              <a:rPr lang="en-US" altLang="ko-KR" b="1">
                <a:latin typeface="굴림"/>
                <a:ea typeface="굴림"/>
              </a:rPr>
              <a:t>(</a:t>
            </a:r>
            <a:r>
              <a:rPr lang="ko-KR" altLang="en-US" b="1">
                <a:latin typeface="굴림"/>
                <a:ea typeface="굴림"/>
              </a:rPr>
              <a:t>최대 다수의 최대 행복</a:t>
            </a:r>
            <a:r>
              <a:rPr lang="en-US" altLang="ko-KR" b="1">
                <a:latin typeface="굴림"/>
                <a:ea typeface="굴림"/>
              </a:rPr>
              <a:t>)</a:t>
            </a:r>
            <a:endParaRPr lang="en-US" altLang="ko-KR" b="1">
              <a:latin typeface="굴림"/>
              <a:ea typeface="굴림"/>
            </a:endParaRPr>
          </a:p>
          <a:p>
            <a:pPr>
              <a:lnSpc>
                <a:spcPct val="150000"/>
              </a:lnSpc>
              <a:defRPr lang="ko-KR" altLang="en-US"/>
            </a:pPr>
            <a:r>
              <a:rPr lang="en-US" altLang="ko-KR" b="1">
                <a:latin typeface="굴림"/>
                <a:ea typeface="굴림"/>
              </a:rPr>
              <a:t> ◦ Bismarck</a:t>
            </a:r>
            <a:r>
              <a:rPr lang="ko-KR" altLang="en-US" b="1">
                <a:latin typeface="굴림"/>
                <a:ea typeface="굴림"/>
              </a:rPr>
              <a:t>와 </a:t>
            </a:r>
            <a:r>
              <a:rPr lang="en-US" altLang="ko-KR" b="1">
                <a:latin typeface="굴림"/>
                <a:ea typeface="굴림"/>
              </a:rPr>
              <a:t>Beveridge(</a:t>
            </a:r>
            <a:r>
              <a:rPr lang="ko-KR" altLang="en-US" b="1">
                <a:latin typeface="굴림"/>
                <a:ea typeface="굴림"/>
              </a:rPr>
              <a:t>사회보험과 사회보장의 관념</a:t>
            </a:r>
            <a:r>
              <a:rPr lang="en-US" altLang="ko-KR" b="1">
                <a:latin typeface="굴림"/>
                <a:ea typeface="굴림"/>
              </a:rPr>
              <a:t>)</a:t>
            </a:r>
            <a:endParaRPr lang="en-US" altLang="ko-KR" b="1">
              <a:latin typeface="굴림"/>
              <a:ea typeface="굴림"/>
            </a:endParaRPr>
          </a:p>
          <a:p>
            <a:pPr>
              <a:lnSpc>
                <a:spcPct val="150000"/>
              </a:lnSpc>
              <a:defRPr lang="ko-KR" altLang="en-US"/>
            </a:pPr>
            <a:r>
              <a:rPr lang="en-US" altLang="ko-KR" b="1">
                <a:latin typeface="굴림"/>
                <a:ea typeface="굴림"/>
              </a:rPr>
              <a:t> ◦ Febian society(</a:t>
            </a:r>
            <a:r>
              <a:rPr lang="ko-KR" altLang="en-US" b="1">
                <a:latin typeface="굴림"/>
                <a:ea typeface="굴림"/>
              </a:rPr>
              <a:t>기간산업과 기초적 서비스의 공유의 원칙</a:t>
            </a:r>
            <a:r>
              <a:rPr lang="en-US" altLang="ko-KR" b="1">
                <a:latin typeface="굴림"/>
                <a:ea typeface="굴림"/>
              </a:rPr>
              <a:t>)</a:t>
            </a:r>
            <a:endParaRPr lang="en-US" altLang="ko-KR" b="1">
              <a:latin typeface="굴림"/>
              <a:ea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55464"/>
            <a:ext cx="2488639" cy="418931"/>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복지국가의 특징</a:t>
            </a:r>
            <a:endParaRPr lang="ko-KR" altLang="en-US" sz="2200" b="1">
              <a:latin typeface="HY둥근고딕B"/>
              <a:ea typeface="HY둥근고딕B"/>
            </a:endParaRPr>
          </a:p>
        </p:txBody>
      </p:sp>
      <p:sp>
        <p:nvSpPr>
          <p:cNvPr id="3" name="TextBox 2"/>
          <p:cNvSpPr txBox="1"/>
          <p:nvPr/>
        </p:nvSpPr>
        <p:spPr>
          <a:xfrm>
            <a:off x="827583" y="959520"/>
            <a:ext cx="7632848" cy="2143725"/>
          </a:xfrm>
          <a:prstGeom prst="rect">
            <a:avLst/>
          </a:prstGeom>
          <a:noFill/>
        </p:spPr>
        <p:txBody>
          <a:bodyPr wrap="square">
            <a:spAutoFit/>
          </a:bodyPr>
          <a:lstStyle/>
          <a:p>
            <a:pPr>
              <a:lnSpc>
                <a:spcPct val="150000"/>
              </a:lnSpc>
              <a:defRPr lang="ko-KR" altLang="en-US"/>
            </a:pPr>
            <a:r>
              <a:rPr lang="en-US" altLang="ko-KR" b="1">
                <a:latin typeface="굴림"/>
                <a:ea typeface="굴림"/>
              </a:rPr>
              <a:t> ◦ </a:t>
            </a:r>
            <a:r>
              <a:rPr lang="ko-KR" altLang="en-US" b="1">
                <a:latin typeface="굴림"/>
                <a:ea typeface="굴림"/>
              </a:rPr>
              <a:t>빈곤의 소멸 내지 현저한 감소</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ko-KR" b="1">
                <a:latin typeface="굴림"/>
                <a:ea typeface="굴림"/>
              </a:rPr>
              <a:t>◦</a:t>
            </a:r>
            <a:r>
              <a:rPr lang="en-US" altLang="ko-KR" b="1">
                <a:latin typeface="굴림"/>
                <a:ea typeface="굴림"/>
              </a:rPr>
              <a:t> </a:t>
            </a:r>
            <a:r>
              <a:rPr lang="ko-KR" altLang="en-US" b="1">
                <a:latin typeface="굴림"/>
                <a:ea typeface="굴림"/>
              </a:rPr>
              <a:t>소득의 분배와 재분배를 통한 평등화 지향</a:t>
            </a:r>
            <a:endParaRPr lang="ko-KR" altLang="en-US" b="1">
              <a:latin typeface="굴림"/>
              <a:ea typeface="굴림"/>
            </a:endParaRPr>
          </a:p>
          <a:p>
            <a:pPr>
              <a:lnSpc>
                <a:spcPct val="150000"/>
              </a:lnSpc>
              <a:defRPr lang="ko-KR" altLang="en-US"/>
            </a:pPr>
            <a:r>
              <a:rPr lang="en-US" altLang="ko-KR" b="1">
                <a:latin typeface="굴림"/>
                <a:ea typeface="굴림"/>
              </a:rPr>
              <a:t> ◦ </a:t>
            </a:r>
            <a:r>
              <a:rPr lang="ko-KR" altLang="en-US" b="1">
                <a:latin typeface="굴림"/>
                <a:ea typeface="굴림"/>
              </a:rPr>
              <a:t>완전고용의 실현</a:t>
            </a:r>
            <a:endParaRPr lang="ko-KR" altLang="en-US" b="1">
              <a:latin typeface="굴림"/>
              <a:ea typeface="굴림"/>
            </a:endParaRPr>
          </a:p>
          <a:p>
            <a:pPr>
              <a:lnSpc>
                <a:spcPct val="150000"/>
              </a:lnSpc>
              <a:defRPr lang="ko-KR" altLang="en-US"/>
            </a:pPr>
            <a:r>
              <a:rPr lang="en-US" altLang="ko-KR" b="1">
                <a:latin typeface="굴림"/>
                <a:ea typeface="굴림"/>
              </a:rPr>
              <a:t> ◦ </a:t>
            </a:r>
            <a:r>
              <a:rPr lang="ko-KR" altLang="en-US" b="1">
                <a:latin typeface="굴림"/>
                <a:ea typeface="굴림"/>
              </a:rPr>
              <a:t>사회보장의 충실</a:t>
            </a:r>
            <a:endParaRPr lang="ko-KR" altLang="en-US" b="1">
              <a:latin typeface="굴림"/>
              <a:ea typeface="굴림"/>
            </a:endParaRPr>
          </a:p>
          <a:p>
            <a:pPr>
              <a:lnSpc>
                <a:spcPct val="150000"/>
              </a:lnSpc>
              <a:defRPr lang="ko-KR" altLang="en-US"/>
            </a:pPr>
            <a:r>
              <a:rPr lang="en-US" altLang="ko-KR" b="1">
                <a:latin typeface="굴림"/>
                <a:ea typeface="굴림"/>
              </a:rPr>
              <a:t> ◦ </a:t>
            </a:r>
            <a:r>
              <a:rPr lang="ko-KR" altLang="en-US" b="1">
                <a:latin typeface="굴림"/>
                <a:ea typeface="굴림"/>
              </a:rPr>
              <a:t>혼합경제</a:t>
            </a:r>
            <a:endParaRPr lang="en-US" altLang="ko-KR" b="1">
              <a:latin typeface="굴림"/>
              <a:ea typeface="굴림"/>
            </a:endParaRPr>
          </a:p>
        </p:txBody>
      </p:sp>
      <p:sp>
        <p:nvSpPr>
          <p:cNvPr id="4" name="TextBox 3"/>
          <p:cNvSpPr txBox="1"/>
          <p:nvPr/>
        </p:nvSpPr>
        <p:spPr>
          <a:xfrm>
            <a:off x="899592" y="3245278"/>
            <a:ext cx="7632850" cy="1734392"/>
          </a:xfrm>
          <a:prstGeom prst="rect">
            <a:avLst/>
          </a:prstGeom>
          <a:noFill/>
        </p:spPr>
        <p:txBody>
          <a:bodyPr wrap="square">
            <a:spAutoFit/>
          </a:bodyPr>
          <a:lstStyle/>
          <a:p>
            <a:pPr>
              <a:lnSpc>
                <a:spcPct val="150000"/>
              </a:lnSpc>
              <a:defRPr lang="ko-KR" altLang="en-US"/>
            </a:pPr>
            <a:r>
              <a:rPr lang="en-US" altLang="ko-KR" b="1">
                <a:solidFill>
                  <a:srgbClr val="ff0000"/>
                </a:solidFill>
                <a:latin typeface="굴림"/>
                <a:ea typeface="굴림"/>
              </a:rPr>
              <a:t> ※</a:t>
            </a:r>
            <a:r>
              <a:rPr lang="en-US" altLang="ko-KR" b="1">
                <a:latin typeface="굴림"/>
                <a:ea typeface="굴림"/>
              </a:rPr>
              <a:t> </a:t>
            </a:r>
            <a:r>
              <a:rPr lang="ko-KR" altLang="en-US" b="1">
                <a:solidFill>
                  <a:srgbClr val="c00000"/>
                </a:solidFill>
                <a:latin typeface="굴림"/>
                <a:ea typeface="굴림"/>
              </a:rPr>
              <a:t>복지국가주의 </a:t>
            </a:r>
            <a:r>
              <a:rPr lang="en-US" altLang="ko-KR" b="1">
                <a:solidFill>
                  <a:srgbClr val="c00000"/>
                </a:solidFill>
                <a:latin typeface="굴림"/>
                <a:ea typeface="굴림"/>
              </a:rPr>
              <a:t>(welfare statism)</a:t>
            </a:r>
            <a:endParaRPr lang="en-US" altLang="ko-KR" b="1">
              <a:solidFill>
                <a:srgbClr val="c00000"/>
              </a:solidFill>
              <a:latin typeface="굴림"/>
              <a:ea typeface="굴림"/>
            </a:endParaRPr>
          </a:p>
          <a:p>
            <a:pPr>
              <a:lnSpc>
                <a:spcPct val="150000"/>
              </a:lnSpc>
              <a:defRPr lang="ko-KR" altLang="en-US"/>
            </a:pPr>
            <a:r>
              <a:rPr lang="ko-KR" altLang="en-US" b="1">
                <a:latin typeface="굴림"/>
                <a:ea typeface="굴림"/>
              </a:rPr>
              <a:t>◦ 국가 개입에 의한 민주주의와 인도주의의 구현</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국가 개입의 필요성 </a:t>
            </a:r>
            <a:r>
              <a:rPr lang="ko-KR" altLang="en-US" b="1">
                <a:solidFill>
                  <a:srgbClr val="0000ff"/>
                </a:solidFill>
                <a:latin typeface="굴림"/>
                <a:ea typeface="굴림"/>
              </a:rPr>
              <a:t>(사회통합∙상호부조∙소득재분배 때문</a:t>
            </a:r>
            <a:r>
              <a:rPr lang="en-US" altLang="ko-KR" b="1">
                <a:solidFill>
                  <a:srgbClr val="0000ff"/>
                </a:solidFill>
                <a:latin typeface="굴림"/>
                <a:ea typeface="굴림"/>
              </a:rPr>
              <a:t>)</a:t>
            </a:r>
            <a:endParaRPr lang="en-US" altLang="ko-KR" b="1">
              <a:solidFill>
                <a:srgbClr val="0000ff"/>
              </a:solidFill>
              <a:latin typeface="굴림"/>
              <a:ea typeface="굴림"/>
            </a:endParaRPr>
          </a:p>
          <a:p>
            <a:pPr>
              <a:lnSpc>
                <a:spcPct val="150000"/>
              </a:lnSpc>
              <a:defRPr lang="ko-KR" altLang="en-US"/>
            </a:pPr>
            <a:endParaRPr lang="en-US" altLang="ko-KR" b="1">
              <a:latin typeface="굴림"/>
              <a:ea typeface="굴림"/>
            </a:endParaRPr>
          </a:p>
        </p:txBody>
      </p:sp>
      <p:sp>
        <p:nvSpPr>
          <p:cNvPr id="5" name="TextBox 4"/>
          <p:cNvSpPr txBox="1"/>
          <p:nvPr/>
        </p:nvSpPr>
        <p:spPr>
          <a:xfrm>
            <a:off x="827584" y="4919960"/>
            <a:ext cx="3454856" cy="430887"/>
          </a:xfrm>
          <a:prstGeom prst="rect">
            <a:avLst/>
          </a:prstGeom>
          <a:noFill/>
        </p:spPr>
        <p:txBody>
          <a:bodyPr wrap="none">
            <a:spAutoFit/>
          </a:bodyPr>
          <a:lstStyle/>
          <a:p>
            <a:pPr lvl="0">
              <a:defRPr lang="ko-KR" altLang="en-US"/>
            </a:pPr>
            <a:r>
              <a:rPr lang="en-US" altLang="ko-KR" sz="2200" b="1">
                <a:latin typeface="HY둥근고딕B"/>
                <a:ea typeface="HY둥근고딕B"/>
              </a:rPr>
              <a:t>4) </a:t>
            </a:r>
            <a:r>
              <a:rPr lang="ko-KR" altLang="en-US" sz="2200" b="1">
                <a:latin typeface="HY둥근고딕B"/>
                <a:ea typeface="HY둥근고딕B"/>
              </a:rPr>
              <a:t>복지국가 발전의 네 차원</a:t>
            </a:r>
            <a:endParaRPr lang="ko-KR" altLang="en-US" sz="2200" b="1">
              <a:latin typeface="HY둥근고딕B"/>
              <a:ea typeface="HY둥근고딕B"/>
            </a:endParaRPr>
          </a:p>
        </p:txBody>
      </p:sp>
      <p:sp>
        <p:nvSpPr>
          <p:cNvPr id="6" name="TextBox 5"/>
          <p:cNvSpPr txBox="1"/>
          <p:nvPr/>
        </p:nvSpPr>
        <p:spPr>
          <a:xfrm>
            <a:off x="971600" y="5424016"/>
            <a:ext cx="7632846" cy="908204"/>
          </a:xfrm>
          <a:prstGeom prst="rect">
            <a:avLst/>
          </a:prstGeom>
          <a:noFill/>
        </p:spPr>
        <p:txBody>
          <a:bodyPr wrap="square">
            <a:spAutoFit/>
          </a:bodyPr>
          <a:lstStyle/>
          <a:p>
            <a:pPr>
              <a:lnSpc>
                <a:spcPct val="150000"/>
              </a:lnSpc>
              <a:defRPr lang="ko-KR" altLang="en-US"/>
            </a:pPr>
            <a:r>
              <a:rPr lang="en-US" altLang="ko-KR" b="1">
                <a:latin typeface="굴림"/>
                <a:ea typeface="굴림"/>
              </a:rPr>
              <a:t>① </a:t>
            </a:r>
            <a:r>
              <a:rPr lang="ko-KR" altLang="en-US" b="1">
                <a:latin typeface="굴림"/>
                <a:ea typeface="굴림"/>
              </a:rPr>
              <a:t>복지제도의 포괄성</a:t>
            </a:r>
            <a:r>
              <a:rPr lang="en-US" altLang="ko-KR" b="1">
                <a:latin typeface="굴림"/>
                <a:ea typeface="굴림"/>
              </a:rPr>
              <a:t>		② </a:t>
            </a:r>
            <a:r>
              <a:rPr lang="ko-KR" altLang="en-US" b="1">
                <a:latin typeface="굴림"/>
                <a:ea typeface="굴림"/>
              </a:rPr>
              <a:t>복지수혜자의 보편성</a:t>
            </a:r>
            <a:endParaRPr lang="ko-KR" altLang="en-US" b="1">
              <a:latin typeface="굴림"/>
              <a:ea typeface="굴림"/>
            </a:endParaRPr>
          </a:p>
          <a:p>
            <a:pPr>
              <a:lnSpc>
                <a:spcPct val="150000"/>
              </a:lnSpc>
              <a:defRPr lang="ko-KR" altLang="en-US"/>
            </a:pPr>
            <a:r>
              <a:rPr lang="en-US" altLang="ko-KR" b="1">
                <a:latin typeface="굴림"/>
                <a:ea typeface="굴림"/>
              </a:rPr>
              <a:t>③ </a:t>
            </a:r>
            <a:r>
              <a:rPr lang="ko-KR" altLang="en-US" b="1">
                <a:latin typeface="굴림"/>
                <a:ea typeface="굴림"/>
              </a:rPr>
              <a:t>복지혜택의 적절성</a:t>
            </a:r>
            <a:r>
              <a:rPr lang="en-US" altLang="ko-KR" b="1">
                <a:latin typeface="굴림"/>
                <a:ea typeface="굴림"/>
              </a:rPr>
              <a:t>		④ </a:t>
            </a:r>
            <a:r>
              <a:rPr lang="ko-KR" altLang="en-US" b="1">
                <a:latin typeface="굴림"/>
                <a:ea typeface="굴림"/>
              </a:rPr>
              <a:t>복지혜택의 재분배성</a:t>
            </a:r>
            <a:endParaRPr lang="en-US" altLang="ko-KR" b="1">
              <a:latin typeface="굴림"/>
              <a:ea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104</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0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92696"/>
            <a:ext cx="2755339" cy="419824"/>
          </a:xfrm>
          <a:prstGeom prst="rect">
            <a:avLst/>
          </a:prstGeom>
          <a:noFill/>
        </p:spPr>
        <p:txBody>
          <a:bodyPr wrap="none">
            <a:spAutoFit/>
          </a:bodyPr>
          <a:lstStyle/>
          <a:p>
            <a:pPr lvl="0">
              <a:defRPr lang="ko-KR" altLang="en-US"/>
            </a:pPr>
            <a:r>
              <a:rPr lang="en-US" altLang="ko-KR" sz="2200" b="1">
                <a:latin typeface="HY둥근고딕B"/>
                <a:ea typeface="HY둥근고딕B"/>
              </a:rPr>
              <a:t>5) </a:t>
            </a:r>
            <a:r>
              <a:rPr lang="ko-KR" altLang="en-US" sz="2200" b="1">
                <a:latin typeface="HY둥근고딕B"/>
                <a:ea typeface="HY둥근고딕B"/>
              </a:rPr>
              <a:t>복지국가 발전단계</a:t>
            </a:r>
            <a:endParaRPr lang="ko-KR" altLang="en-US" sz="2200" b="1">
              <a:latin typeface="HY둥근고딕B"/>
              <a:ea typeface="HY둥근고딕B"/>
            </a:endParaRPr>
          </a:p>
        </p:txBody>
      </p:sp>
      <p:sp>
        <p:nvSpPr>
          <p:cNvPr id="6" name="TextBox 5"/>
          <p:cNvSpPr txBox="1"/>
          <p:nvPr/>
        </p:nvSpPr>
        <p:spPr>
          <a:xfrm>
            <a:off x="791579" y="1082788"/>
            <a:ext cx="7812867" cy="5125604"/>
          </a:xfrm>
          <a:prstGeom prst="rect">
            <a:avLst/>
          </a:prstGeom>
          <a:noFill/>
        </p:spPr>
        <p:txBody>
          <a:bodyPr vert="horz" wrap="square" lIns="91438" tIns="45718" rIns="91438" bIns="45718" anchor="t">
            <a:spAutoFit/>
          </a:bodyPr>
          <a:lstStyle/>
          <a:p>
            <a:pPr>
              <a:lnSpc>
                <a:spcPct val="140000"/>
              </a:lnSpc>
              <a:defRPr lang="ko-KR" altLang="en-US"/>
            </a:pPr>
            <a:r>
              <a:rPr lang="en-US" altLang="ko-KR" b="1">
                <a:latin typeface="굴림"/>
              </a:rPr>
              <a:t>◦ </a:t>
            </a:r>
            <a:r>
              <a:rPr lang="ko-KR" altLang="en-US" b="1">
                <a:latin typeface="굴림"/>
              </a:rPr>
              <a:t>잔여적 성격의 사회복지에서 제도적인 사회복지로 발전 </a:t>
            </a:r>
            <a:r>
              <a:rPr lang="en-US" altLang="ko-KR" b="1">
                <a:latin typeface="굴림"/>
              </a:rPr>
              <a:t>– </a:t>
            </a:r>
            <a:r>
              <a:rPr lang="ko-KR" altLang="en-US" b="1">
                <a:latin typeface="굴림"/>
              </a:rPr>
              <a:t>대체로 국가마다 상이한 과정을 거쳐 현재의 복지국가로 발전</a:t>
            </a:r>
            <a:endParaRPr lang="ko-KR" altLang="en-US" b="1">
              <a:latin typeface="굴림"/>
            </a:endParaRPr>
          </a:p>
          <a:p>
            <a:pPr>
              <a:lnSpc>
                <a:spcPct val="140000"/>
              </a:lnSpc>
              <a:defRPr lang="ko-KR" altLang="en-US"/>
            </a:pPr>
            <a:r>
              <a:rPr lang="en-US" altLang="ko-KR" sz="2000" b="1">
                <a:latin typeface="굴림"/>
              </a:rPr>
              <a:t>(</a:t>
            </a:r>
            <a:r>
              <a:rPr lang="en-US" altLang="ko-KR" b="1">
                <a:latin typeface="굴림"/>
              </a:rPr>
              <a:t>1) </a:t>
            </a:r>
            <a:r>
              <a:rPr lang="ko-KR" altLang="en-US" b="1">
                <a:latin typeface="굴림"/>
              </a:rPr>
              <a:t>태동단계 </a:t>
            </a:r>
            <a:r>
              <a:rPr lang="en-US" altLang="ko-KR" b="1">
                <a:latin typeface="굴림"/>
              </a:rPr>
              <a:t>(1870~1920</a:t>
            </a:r>
            <a:r>
              <a:rPr lang="ko-KR" altLang="en-US" b="1">
                <a:latin typeface="굴림"/>
              </a:rPr>
              <a:t>년대</a:t>
            </a:r>
            <a:r>
              <a:rPr lang="en-US" altLang="ko-KR" b="1">
                <a:latin typeface="굴림"/>
              </a:rPr>
              <a:t>)</a:t>
            </a:r>
            <a:endParaRPr lang="en-US" altLang="ko-KR" b="1">
              <a:latin typeface="굴림"/>
            </a:endParaRPr>
          </a:p>
          <a:p>
            <a:pPr>
              <a:lnSpc>
                <a:spcPct val="140000"/>
              </a:lnSpc>
              <a:defRPr lang="ko-KR" altLang="en-US"/>
            </a:pPr>
            <a:r>
              <a:rPr lang="ko-KR" altLang="en-US" b="1">
                <a:latin typeface="굴림"/>
              </a:rPr>
              <a:t> </a:t>
            </a:r>
            <a:r>
              <a:rPr lang="ko-KR" altLang="en-US" sz="1700">
                <a:latin typeface="굴림"/>
              </a:rPr>
              <a:t>사회보험제도의 도입, 시민권의 확충 그리고 사회복지비의 증가에서부터 시작</a:t>
            </a:r>
            <a:endParaRPr lang="ko-KR" altLang="en-US" sz="1700">
              <a:latin typeface="굴림"/>
            </a:endParaRPr>
          </a:p>
          <a:p>
            <a:pPr>
              <a:lnSpc>
                <a:spcPct val="140000"/>
              </a:lnSpc>
              <a:defRPr lang="ko-KR" altLang="en-US"/>
            </a:pPr>
            <a:r>
              <a:rPr lang="en-US" altLang="ko-KR" b="1">
                <a:latin typeface="굴림"/>
              </a:rPr>
              <a:t>(2) </a:t>
            </a:r>
            <a:r>
              <a:rPr lang="ko-KR" altLang="en-US" b="1">
                <a:latin typeface="굴림"/>
              </a:rPr>
              <a:t>정착단계 </a:t>
            </a:r>
            <a:r>
              <a:rPr lang="en-US" altLang="ko-KR" b="1">
                <a:latin typeface="굴림"/>
              </a:rPr>
              <a:t>(1920~1945</a:t>
            </a:r>
            <a:r>
              <a:rPr lang="ko-KR" altLang="en-US" b="1">
                <a:latin typeface="굴림"/>
              </a:rPr>
              <a:t>년</a:t>
            </a:r>
            <a:r>
              <a:rPr lang="en-US" altLang="ko-KR" b="1">
                <a:latin typeface="굴림"/>
              </a:rPr>
              <a:t>)</a:t>
            </a:r>
            <a:endParaRPr lang="en-US" altLang="ko-KR" b="1">
              <a:latin typeface="굴림"/>
            </a:endParaRPr>
          </a:p>
          <a:p>
            <a:pPr>
              <a:lnSpc>
                <a:spcPct val="140000"/>
              </a:lnSpc>
              <a:defRPr lang="ko-KR" altLang="en-US"/>
            </a:pPr>
            <a:r>
              <a:rPr lang="ko-KR" altLang="en-US" b="1">
                <a:latin typeface="굴림"/>
              </a:rPr>
              <a:t>  </a:t>
            </a:r>
            <a:r>
              <a:rPr lang="ko-KR" altLang="en-US">
                <a:latin typeface="굴림"/>
              </a:rPr>
              <a:t>국민총생산의 3% 정도를 사회복지비로 지출하기 시작한 1920년대부터 제1,2차 세계대전과 경제공황, </a:t>
            </a:r>
            <a:r>
              <a:rPr lang="en-US" altLang="ko-KR">
                <a:latin typeface="굴림"/>
              </a:rPr>
              <a:t>Beveridge </a:t>
            </a:r>
            <a:r>
              <a:rPr lang="ko-KR" altLang="en-US">
                <a:latin typeface="굴림"/>
              </a:rPr>
              <a:t>보고서</a:t>
            </a:r>
            <a:r>
              <a:rPr lang="en-US" altLang="ko-KR">
                <a:latin typeface="굴림"/>
              </a:rPr>
              <a:t> </a:t>
            </a:r>
            <a:r>
              <a:rPr lang="ko-KR" altLang="en-US">
                <a:latin typeface="굴림"/>
              </a:rPr>
              <a:t>등 격동기 시기에</a:t>
            </a:r>
            <a:r>
              <a:rPr lang="en-US" altLang="ko-KR">
                <a:latin typeface="굴림"/>
              </a:rPr>
              <a:t> New Deal, Social Contract </a:t>
            </a:r>
            <a:r>
              <a:rPr lang="ko-KR" altLang="en-US">
                <a:latin typeface="굴림"/>
              </a:rPr>
              <a:t>등을 내세우고 </a:t>
            </a:r>
            <a:r>
              <a:rPr lang="en-US" altLang="ko-KR">
                <a:latin typeface="굴림"/>
              </a:rPr>
              <a:t>Keynes </a:t>
            </a:r>
            <a:r>
              <a:rPr lang="ko-KR" altLang="en-US">
                <a:latin typeface="굴림"/>
              </a:rPr>
              <a:t>경제이론을 기반으로 국가가 시장에 적극적으로 개입하면서 사회복지를 확대</a:t>
            </a:r>
            <a:endParaRPr lang="ko-KR" altLang="en-US">
              <a:latin typeface="굴림"/>
            </a:endParaRPr>
          </a:p>
          <a:p>
            <a:pPr>
              <a:lnSpc>
                <a:spcPct val="140000"/>
              </a:lnSpc>
              <a:defRPr lang="ko-KR" altLang="en-US"/>
            </a:pPr>
            <a:r>
              <a:rPr lang="en-US" altLang="ko-KR" b="1">
                <a:latin typeface="굴림"/>
              </a:rPr>
              <a:t>(3) </a:t>
            </a:r>
            <a:r>
              <a:rPr lang="ko-KR" altLang="en-US" b="1">
                <a:latin typeface="굴림"/>
              </a:rPr>
              <a:t>성장단계 </a:t>
            </a:r>
            <a:r>
              <a:rPr lang="en-US" altLang="ko-KR" b="1">
                <a:latin typeface="굴림"/>
              </a:rPr>
              <a:t>(1945~1975</a:t>
            </a:r>
            <a:r>
              <a:rPr lang="ko-KR" altLang="en-US" b="1">
                <a:latin typeface="굴림"/>
              </a:rPr>
              <a:t>년</a:t>
            </a:r>
            <a:r>
              <a:rPr lang="en-US" altLang="ko-KR" b="1">
                <a:latin typeface="굴림"/>
              </a:rPr>
              <a:t>) – </a:t>
            </a:r>
            <a:r>
              <a:rPr lang="ko-KR" altLang="en-US" b="1">
                <a:solidFill>
                  <a:srgbClr val="0000ff"/>
                </a:solidFill>
                <a:latin typeface="굴림"/>
              </a:rPr>
              <a:t>복지국가의 황금기</a:t>
            </a:r>
            <a:endParaRPr lang="ko-KR" altLang="en-US" b="1">
              <a:solidFill>
                <a:srgbClr val="0000ff"/>
              </a:solidFill>
              <a:latin typeface="굴림"/>
            </a:endParaRPr>
          </a:p>
          <a:p>
            <a:pPr>
              <a:lnSpc>
                <a:spcPct val="140000"/>
              </a:lnSpc>
              <a:defRPr lang="ko-KR" altLang="en-US"/>
            </a:pPr>
            <a:r>
              <a:rPr lang="ko-KR" altLang="en-US" b="1">
                <a:solidFill>
                  <a:srgbClr val="c00000"/>
                </a:solidFill>
                <a:latin typeface="굴림"/>
              </a:rPr>
              <a:t>  </a:t>
            </a:r>
            <a:r>
              <a:rPr lang="ko-KR" altLang="en-US">
                <a:solidFill>
                  <a:schemeClr val="tx1"/>
                </a:solidFill>
                <a:latin typeface="굴림"/>
              </a:rPr>
              <a:t>시민권에 기반한 포괄적이고 보편적인 복지국가로의 이행, 사회보험제도 급여구조의 향상과 대상범위의 확대, 혼합경제와 확대된 사회복지에 대한 정치적인 합의 그리고 경제성장과 완전고용에 대한 희망으로 요약</a:t>
            </a:r>
            <a:endParaRPr lang="ko-KR" altLang="en-US" b="1">
              <a:solidFill>
                <a:schemeClr val="tx1"/>
              </a:solidFill>
              <a:latin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5"/>
          <p:cNvSpPr txBox="1"/>
          <p:nvPr/>
        </p:nvSpPr>
        <p:spPr>
          <a:xfrm>
            <a:off x="647564" y="512669"/>
            <a:ext cx="7812867" cy="5086124"/>
          </a:xfrm>
          <a:prstGeom prst="rect">
            <a:avLst/>
          </a:prstGeom>
          <a:noFill/>
        </p:spPr>
        <p:txBody>
          <a:bodyPr vert="horz" wrap="square" lIns="91438" tIns="45718" rIns="91438" bIns="45718" anchor="t">
            <a:spAutoFit/>
          </a:bodyPr>
          <a:lstStyle/>
          <a:p>
            <a:pPr>
              <a:lnSpc>
                <a:spcPct val="160000"/>
              </a:lnSpc>
              <a:defRPr lang="ko-KR" altLang="en-US"/>
            </a:pPr>
            <a:r>
              <a:rPr lang="en-US" altLang="ko-KR" b="1">
                <a:latin typeface="굴림"/>
              </a:rPr>
              <a:t>(4) </a:t>
            </a:r>
            <a:r>
              <a:rPr lang="ko-KR" altLang="en-US" b="1">
                <a:latin typeface="굴림"/>
              </a:rPr>
              <a:t>침체 및 재편단계 </a:t>
            </a:r>
            <a:r>
              <a:rPr lang="en-US" altLang="ko-KR" b="1">
                <a:latin typeface="굴림"/>
              </a:rPr>
              <a:t>(1975</a:t>
            </a:r>
            <a:r>
              <a:rPr lang="ko-KR" altLang="en-US" b="1">
                <a:latin typeface="굴림"/>
              </a:rPr>
              <a:t>년</a:t>
            </a:r>
            <a:r>
              <a:rPr lang="en-US" altLang="ko-KR" b="1">
                <a:latin typeface="굴림"/>
              </a:rPr>
              <a:t> </a:t>
            </a:r>
            <a:r>
              <a:rPr lang="ko-KR" altLang="en-US" b="1">
                <a:latin typeface="굴림"/>
              </a:rPr>
              <a:t>이후</a:t>
            </a:r>
            <a:r>
              <a:rPr lang="en-US" altLang="ko-KR" b="1">
                <a:latin typeface="굴림"/>
              </a:rPr>
              <a:t>) : </a:t>
            </a:r>
            <a:r>
              <a:rPr lang="ko-KR" altLang="en-US" b="1">
                <a:solidFill>
                  <a:srgbClr val="0000ff"/>
                </a:solidFill>
                <a:latin typeface="굴림"/>
              </a:rPr>
              <a:t>위기</a:t>
            </a:r>
            <a:r>
              <a:rPr lang="en-US" altLang="ko-KR" b="1">
                <a:solidFill>
                  <a:srgbClr val="0000ff"/>
                </a:solidFill>
                <a:latin typeface="굴림"/>
              </a:rPr>
              <a:t>·</a:t>
            </a:r>
            <a:r>
              <a:rPr lang="ko-KR" altLang="en-US" b="1">
                <a:solidFill>
                  <a:srgbClr val="0000ff"/>
                </a:solidFill>
                <a:latin typeface="굴림"/>
              </a:rPr>
              <a:t>침체</a:t>
            </a:r>
            <a:r>
              <a:rPr lang="en-US" altLang="ko-KR" b="1">
                <a:solidFill>
                  <a:srgbClr val="0000ff"/>
                </a:solidFill>
                <a:latin typeface="굴림"/>
              </a:rPr>
              <a:t>·</a:t>
            </a:r>
            <a:r>
              <a:rPr lang="ko-KR" altLang="en-US" b="1">
                <a:solidFill>
                  <a:srgbClr val="0000ff"/>
                </a:solidFill>
                <a:latin typeface="굴림"/>
              </a:rPr>
              <a:t>재편</a:t>
            </a:r>
            <a:endParaRPr lang="ko-KR" altLang="en-US" b="1">
              <a:solidFill>
                <a:srgbClr val="0000ff"/>
              </a:solidFill>
              <a:latin typeface="굴림"/>
            </a:endParaRPr>
          </a:p>
          <a:p>
            <a:pPr>
              <a:lnSpc>
                <a:spcPct val="160000"/>
              </a:lnSpc>
              <a:defRPr lang="ko-KR" altLang="en-US"/>
            </a:pPr>
            <a:r>
              <a:rPr lang="ko-KR" altLang="en-US" sz="1700" b="1">
                <a:latin typeface="굴림"/>
              </a:rPr>
              <a:t> </a:t>
            </a:r>
            <a:r>
              <a:rPr lang="en-US" altLang="ko-KR" sz="1700" b="1">
                <a:solidFill>
                  <a:srgbClr val="ff0000"/>
                </a:solidFill>
                <a:latin typeface="굴림"/>
              </a:rPr>
              <a:t>&lt;</a:t>
            </a:r>
            <a:r>
              <a:rPr lang="ko-KR" altLang="en-US" sz="1700" b="1">
                <a:solidFill>
                  <a:srgbClr val="ff0000"/>
                </a:solidFill>
                <a:latin typeface="굴림"/>
              </a:rPr>
              <a:t>위기론</a:t>
            </a:r>
            <a:r>
              <a:rPr lang="en-US" altLang="ko-KR" sz="1700" b="1">
                <a:solidFill>
                  <a:srgbClr val="ff0000"/>
                </a:solidFill>
                <a:latin typeface="굴림"/>
              </a:rPr>
              <a:t>&gt;</a:t>
            </a:r>
            <a:r>
              <a:rPr lang="ko-KR" altLang="en-US" sz="1700" b="1">
                <a:latin typeface="굴림"/>
              </a:rPr>
              <a:t> : </a:t>
            </a:r>
            <a:endParaRPr lang="ko-KR" altLang="en-US" sz="1700" b="1">
              <a:latin typeface="굴림"/>
            </a:endParaRPr>
          </a:p>
          <a:p>
            <a:pPr>
              <a:lnSpc>
                <a:spcPct val="160000"/>
              </a:lnSpc>
              <a:defRPr lang="ko-KR" altLang="en-US"/>
            </a:pPr>
            <a:r>
              <a:rPr lang="ko-KR" altLang="en-US" sz="1700" b="1">
                <a:latin typeface="굴림"/>
              </a:rPr>
              <a:t>  복지국가의 위기란 복지국가체제를 의문시하거나 붕괴시킬 수 있는 사태･징후･과정･현상 등을 일컫는 개념</a:t>
            </a:r>
            <a:endParaRPr lang="ko-KR" altLang="en-US" sz="1700" b="1">
              <a:latin typeface="굴림"/>
            </a:endParaRPr>
          </a:p>
          <a:p>
            <a:pPr>
              <a:lnSpc>
                <a:spcPct val="160000"/>
              </a:lnSpc>
              <a:defRPr lang="ko-KR" altLang="en-US"/>
            </a:pPr>
            <a:r>
              <a:rPr lang="ko-KR" altLang="en-US" sz="1700" b="1">
                <a:latin typeface="굴림"/>
              </a:rPr>
              <a:t> </a:t>
            </a:r>
            <a:endParaRPr lang="ko-KR" altLang="en-US" sz="1700" b="1">
              <a:latin typeface="굴림"/>
            </a:endParaRPr>
          </a:p>
          <a:p>
            <a:pPr>
              <a:lnSpc>
                <a:spcPct val="160000"/>
              </a:lnSpc>
              <a:defRPr lang="ko-KR" altLang="en-US"/>
            </a:pPr>
            <a:r>
              <a:rPr lang="ko-KR" altLang="en-US" sz="1700" b="1">
                <a:latin typeface="굴림"/>
              </a:rPr>
              <a:t> ※ 복지국가 위기론</a:t>
            </a:r>
            <a:endParaRPr lang="ko-KR" altLang="en-US" sz="1700" b="1">
              <a:latin typeface="굴림"/>
            </a:endParaRPr>
          </a:p>
          <a:p>
            <a:pPr>
              <a:lnSpc>
                <a:spcPct val="160000"/>
              </a:lnSpc>
              <a:defRPr lang="ko-KR" altLang="en-US"/>
            </a:pPr>
            <a:r>
              <a:rPr lang="ko-KR" altLang="en-US" sz="1700" b="1">
                <a:latin typeface="굴림"/>
              </a:rPr>
              <a:t>   - 복지국가의 위기라고 부를 수 있는 문제의 양상 &lt;</a:t>
            </a:r>
            <a:r>
              <a:rPr lang="en-US" altLang="ko-KR" sz="1700" b="1">
                <a:latin typeface="굴림"/>
              </a:rPr>
              <a:t>R.Mishra</a:t>
            </a:r>
            <a:r>
              <a:rPr lang="ko-KR" altLang="en-US" sz="1700" b="1">
                <a:latin typeface="굴림"/>
              </a:rPr>
              <a:t>&gt;</a:t>
            </a:r>
            <a:endParaRPr lang="ko-KR" altLang="en-US" sz="1700" b="1">
              <a:latin typeface="굴림"/>
            </a:endParaRPr>
          </a:p>
          <a:p>
            <a:pPr>
              <a:lnSpc>
                <a:spcPct val="160000"/>
              </a:lnSpc>
              <a:defRPr lang="ko-KR" altLang="en-US"/>
            </a:pPr>
            <a:r>
              <a:rPr lang="en-US" altLang="ko-KR" sz="1700" b="1">
                <a:latin typeface="굴림"/>
              </a:rPr>
              <a:t>   ① </a:t>
            </a:r>
            <a:r>
              <a:rPr lang="ko-KR" altLang="en-US" sz="1700" b="1">
                <a:latin typeface="굴림"/>
              </a:rPr>
              <a:t>스테그플레이션</a:t>
            </a:r>
            <a:r>
              <a:rPr lang="en-US" altLang="ko-KR" sz="1700" b="1">
                <a:latin typeface="굴림"/>
              </a:rPr>
              <a:t>(stagflation)</a:t>
            </a:r>
            <a:r>
              <a:rPr lang="ko-KR" altLang="en-US" sz="1700" b="1">
                <a:latin typeface="굴림"/>
              </a:rPr>
              <a:t>의</a:t>
            </a:r>
            <a:r>
              <a:rPr lang="en-US" altLang="ko-KR" sz="1700" b="1">
                <a:latin typeface="굴림"/>
              </a:rPr>
              <a:t> </a:t>
            </a:r>
            <a:r>
              <a:rPr lang="ko-KR" altLang="en-US" sz="1700" b="1">
                <a:latin typeface="굴림"/>
              </a:rPr>
              <a:t>시작과 경제성장의 침체</a:t>
            </a:r>
            <a:endParaRPr lang="ko-KR" altLang="en-US" sz="1700" b="1">
              <a:latin typeface="굴림"/>
            </a:endParaRPr>
          </a:p>
          <a:p>
            <a:pPr>
              <a:lnSpc>
                <a:spcPct val="160000"/>
              </a:lnSpc>
              <a:defRPr lang="ko-KR" altLang="en-US"/>
            </a:pPr>
            <a:r>
              <a:rPr lang="ko-KR" altLang="en-US" sz="1700" b="1">
                <a:latin typeface="굴림"/>
              </a:rPr>
              <a:t>   ② 완전고용의 종말과 대량실업</a:t>
            </a:r>
            <a:endParaRPr lang="ko-KR" altLang="en-US" sz="1700" b="1">
              <a:latin typeface="굴림"/>
            </a:endParaRPr>
          </a:p>
          <a:p>
            <a:pPr>
              <a:lnSpc>
                <a:spcPct val="160000"/>
              </a:lnSpc>
              <a:defRPr lang="ko-KR" altLang="en-US"/>
            </a:pPr>
            <a:r>
              <a:rPr lang="en-US" altLang="ko-KR" sz="1700" b="1">
                <a:latin typeface="굴림"/>
              </a:rPr>
              <a:t> </a:t>
            </a:r>
            <a:r>
              <a:rPr lang="ko-KR" altLang="en-US" sz="1700" b="1">
                <a:latin typeface="굴림"/>
              </a:rPr>
              <a:t>  ③ 정부세입 감소 → 재정지출 증가 → 재정위기</a:t>
            </a:r>
            <a:endParaRPr lang="ko-KR" altLang="en-US" sz="1700" b="1">
              <a:latin typeface="굴림"/>
            </a:endParaRPr>
          </a:p>
          <a:p>
            <a:pPr>
              <a:lnSpc>
                <a:spcPct val="160000"/>
              </a:lnSpc>
              <a:defRPr lang="ko-KR" altLang="en-US"/>
            </a:pPr>
            <a:r>
              <a:rPr lang="ko-KR" altLang="en-US" sz="1700" b="1">
                <a:latin typeface="굴림"/>
              </a:rPr>
              <a:t>   ④ 사회서비스예산의 삭감</a:t>
            </a:r>
            <a:endParaRPr lang="ko-KR" altLang="en-US" sz="1700" b="1">
              <a:latin typeface="굴림"/>
            </a:endParaRPr>
          </a:p>
          <a:p>
            <a:pPr>
              <a:lnSpc>
                <a:spcPct val="160000"/>
              </a:lnSpc>
              <a:defRPr lang="ko-KR" altLang="en-US"/>
            </a:pPr>
            <a:r>
              <a:rPr lang="ko-KR" altLang="en-US" sz="1700" b="1">
                <a:latin typeface="굴림"/>
              </a:rPr>
              <a:t>   ⑤ 복지국가 사회체제에 대한 일반적 신뢰의 상실 </a:t>
            </a:r>
            <a:endParaRPr lang="ko-KR" altLang="en-US" sz="1700" b="1">
              <a:latin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5"/>
          <p:cNvSpPr txBox="1"/>
          <p:nvPr/>
        </p:nvSpPr>
        <p:spPr>
          <a:xfrm>
            <a:off x="359532" y="188640"/>
            <a:ext cx="8568952" cy="6076903"/>
          </a:xfrm>
          <a:prstGeom prst="rect">
            <a:avLst/>
          </a:prstGeom>
          <a:noFill/>
        </p:spPr>
        <p:txBody>
          <a:bodyPr vert="horz" wrap="square" lIns="91438" tIns="45718" rIns="91438" bIns="45718" anchor="t">
            <a:spAutoFit/>
          </a:bodyPr>
          <a:lstStyle/>
          <a:p>
            <a:pPr>
              <a:lnSpc>
                <a:spcPct val="160000"/>
              </a:lnSpc>
              <a:defRPr lang="ko-KR" altLang="en-US"/>
            </a:pPr>
            <a:r>
              <a:rPr lang="en-US" altLang="ko-KR" b="1">
                <a:latin typeface="굴림"/>
              </a:rPr>
              <a:t>※</a:t>
            </a:r>
            <a:r>
              <a:rPr lang="ko-KR" altLang="en-US" b="1">
                <a:latin typeface="굴림"/>
              </a:rPr>
              <a:t> 복지국가의 재편</a:t>
            </a:r>
            <a:endParaRPr lang="ko-KR" altLang="en-US" b="1">
              <a:latin typeface="굴림"/>
            </a:endParaRPr>
          </a:p>
          <a:p>
            <a:pPr>
              <a:lnSpc>
                <a:spcPct val="140000"/>
              </a:lnSpc>
              <a:defRPr lang="ko-KR" altLang="en-US"/>
            </a:pPr>
            <a:r>
              <a:rPr lang="ko-KR" altLang="en-US" b="1">
                <a:latin typeface="굴림"/>
              </a:rPr>
              <a:t>   </a:t>
            </a:r>
            <a:r>
              <a:rPr lang="ko-KR" altLang="en-US" b="1">
                <a:solidFill>
                  <a:schemeClr val="tx1"/>
                </a:solidFill>
                <a:latin typeface="굴림"/>
              </a:rPr>
              <a:t>복지국가의 위기 특히 경제위기와 재정위기를 해소하기 위해 주로 사용한 정책</a:t>
            </a:r>
            <a:endParaRPr lang="ko-KR" altLang="en-US" b="1">
              <a:solidFill>
                <a:schemeClr val="tx1"/>
              </a:solidFill>
              <a:latin typeface="굴림"/>
            </a:endParaRPr>
          </a:p>
          <a:p>
            <a:pPr>
              <a:lnSpc>
                <a:spcPct val="140000"/>
              </a:lnSpc>
              <a:defRPr lang="ko-KR" altLang="en-US"/>
            </a:pPr>
            <a:r>
              <a:rPr lang="ko-KR" altLang="en-US" b="1">
                <a:solidFill>
                  <a:schemeClr val="tx1"/>
                </a:solidFill>
                <a:latin typeface="굴림"/>
              </a:rPr>
              <a:t> 기조는 복지의 삭감 및 지출구성의 변화, 민영화 및 규제 완화, 지방정부의 역할 </a:t>
            </a:r>
            <a:endParaRPr lang="ko-KR" altLang="en-US" b="1">
              <a:solidFill>
                <a:schemeClr val="tx1"/>
              </a:solidFill>
              <a:latin typeface="굴림"/>
            </a:endParaRPr>
          </a:p>
          <a:p>
            <a:pPr>
              <a:lnSpc>
                <a:spcPct val="140000"/>
              </a:lnSpc>
              <a:defRPr lang="ko-KR" altLang="en-US"/>
            </a:pPr>
            <a:r>
              <a:rPr lang="ko-KR" altLang="en-US" b="1">
                <a:solidFill>
                  <a:schemeClr val="tx1"/>
                </a:solidFill>
                <a:latin typeface="굴림"/>
              </a:rPr>
              <a:t> 축소, 사회의 분화 등으로 나타남</a:t>
            </a:r>
            <a:endParaRPr lang="ko-KR" altLang="en-US" b="1">
              <a:solidFill>
                <a:schemeClr val="tx1"/>
              </a:solidFill>
              <a:latin typeface="굴림"/>
            </a:endParaRPr>
          </a:p>
          <a:p>
            <a:pPr>
              <a:lnSpc>
                <a:spcPct val="140000"/>
              </a:lnSpc>
              <a:defRPr lang="ko-KR" altLang="en-US"/>
            </a:pPr>
            <a:endParaRPr lang="ko-KR" altLang="en-US" sz="800" b="1">
              <a:solidFill>
                <a:schemeClr val="tx1"/>
              </a:solidFill>
              <a:latin typeface="굴림"/>
            </a:endParaRPr>
          </a:p>
          <a:p>
            <a:pPr>
              <a:lnSpc>
                <a:spcPct val="140000"/>
              </a:lnSpc>
              <a:defRPr lang="ko-KR" altLang="en-US"/>
            </a:pPr>
            <a:r>
              <a:rPr lang="ko-KR" altLang="en-US" b="1">
                <a:latin typeface="굴림"/>
              </a:rPr>
              <a:t> </a:t>
            </a:r>
            <a:r>
              <a:rPr lang="ko-KR" altLang="en-US" b="1">
                <a:solidFill>
                  <a:schemeClr val="tx1"/>
                </a:solidFill>
                <a:latin typeface="굴림"/>
              </a:rPr>
              <a:t>- 복지국가의 재편 방향</a:t>
            </a:r>
            <a:endParaRPr lang="ko-KR" altLang="en-US" b="1">
              <a:solidFill>
                <a:schemeClr val="tx1"/>
              </a:solidFill>
              <a:latin typeface="굴림"/>
            </a:endParaRPr>
          </a:p>
          <a:p>
            <a:pPr>
              <a:lnSpc>
                <a:spcPct val="140000"/>
              </a:lnSpc>
              <a:defRPr lang="ko-KR" altLang="en-US"/>
            </a:pPr>
            <a:r>
              <a:rPr lang="ko-KR" altLang="en-US" b="1">
                <a:solidFill>
                  <a:schemeClr val="tx1"/>
                </a:solidFill>
                <a:latin typeface="굴림"/>
              </a:rPr>
              <a:t>  ① </a:t>
            </a:r>
            <a:r>
              <a:rPr lang="ko-KR" altLang="en-US" b="1">
                <a:solidFill>
                  <a:srgbClr val="0000ff"/>
                </a:solidFill>
                <a:latin typeface="굴림"/>
              </a:rPr>
              <a:t>스칸디나비아적 접근(</a:t>
            </a:r>
            <a:r>
              <a:rPr lang="en-US" altLang="ko-KR" b="1">
                <a:solidFill>
                  <a:srgbClr val="0000ff"/>
                </a:solidFill>
                <a:latin typeface="굴림"/>
              </a:rPr>
              <a:t>Scandinavian route)</a:t>
            </a:r>
            <a:endParaRPr lang="en-US" altLang="ko-KR" b="1">
              <a:solidFill>
                <a:srgbClr val="0000ff"/>
              </a:solidFill>
              <a:latin typeface="굴림"/>
            </a:endParaRPr>
          </a:p>
          <a:p>
            <a:pPr>
              <a:lnSpc>
                <a:spcPct val="140000"/>
              </a:lnSpc>
              <a:defRPr lang="ko-KR" altLang="en-US"/>
            </a:pPr>
            <a:r>
              <a:rPr lang="ko-KR" altLang="en-US" b="1">
                <a:solidFill>
                  <a:schemeClr val="tx1"/>
                </a:solidFill>
                <a:latin typeface="굴림"/>
              </a:rPr>
              <a:t>    지속적인 경기침체와 고실업의 위협에 대응하여 적극적인 공공고용의 확대로 </a:t>
            </a:r>
            <a:endParaRPr lang="ko-KR" altLang="en-US" b="1">
              <a:solidFill>
                <a:schemeClr val="tx1"/>
              </a:solidFill>
              <a:latin typeface="굴림"/>
            </a:endParaRPr>
          </a:p>
          <a:p>
            <a:pPr>
              <a:lnSpc>
                <a:spcPct val="140000"/>
              </a:lnSpc>
              <a:defRPr lang="ko-KR" altLang="en-US"/>
            </a:pPr>
            <a:r>
              <a:rPr lang="ko-KR" altLang="en-US" b="1">
                <a:solidFill>
                  <a:schemeClr val="tx1"/>
                </a:solidFill>
                <a:latin typeface="굴림"/>
              </a:rPr>
              <a:t>  대응하는 접근 (스웨덴, 덴마크 등 북유럽국가)</a:t>
            </a:r>
            <a:endParaRPr lang="ko-KR" altLang="en-US" b="1">
              <a:solidFill>
                <a:schemeClr val="tx1"/>
              </a:solidFill>
              <a:latin typeface="굴림"/>
            </a:endParaRPr>
          </a:p>
          <a:p>
            <a:pPr>
              <a:lnSpc>
                <a:spcPct val="140000"/>
              </a:lnSpc>
              <a:defRPr lang="ko-KR" altLang="en-US"/>
            </a:pPr>
            <a:r>
              <a:rPr lang="en-US" altLang="ko-KR" b="1">
                <a:solidFill>
                  <a:schemeClr val="tx1"/>
                </a:solidFill>
                <a:latin typeface="굴림"/>
              </a:rPr>
              <a:t>  ② </a:t>
            </a:r>
            <a:r>
              <a:rPr lang="ko-KR" altLang="en-US" b="1">
                <a:solidFill>
                  <a:srgbClr val="0000ff"/>
                </a:solidFill>
                <a:latin typeface="굴림"/>
              </a:rPr>
              <a:t>신자유주의적 접근(</a:t>
            </a:r>
            <a:r>
              <a:rPr lang="en-US" altLang="ko-KR" b="1">
                <a:solidFill>
                  <a:srgbClr val="0000ff"/>
                </a:solidFill>
                <a:latin typeface="굴림"/>
              </a:rPr>
              <a:t>Neo-liberal route)</a:t>
            </a:r>
            <a:endParaRPr lang="en-US" altLang="ko-KR" b="1">
              <a:solidFill>
                <a:srgbClr val="0000ff"/>
              </a:solidFill>
              <a:latin typeface="굴림"/>
            </a:endParaRPr>
          </a:p>
          <a:p>
            <a:pPr>
              <a:lnSpc>
                <a:spcPct val="140000"/>
              </a:lnSpc>
              <a:defRPr lang="ko-KR" altLang="en-US"/>
            </a:pPr>
            <a:r>
              <a:rPr lang="ko-KR" altLang="en-US" b="1">
                <a:solidFill>
                  <a:schemeClr val="tx1"/>
                </a:solidFill>
                <a:latin typeface="굴림"/>
              </a:rPr>
              <a:t>   시장에 대해 적극적인 규제 완화의 일환으로 사회보장제도의 축소, 사회보장제도</a:t>
            </a:r>
            <a:endParaRPr lang="ko-KR" altLang="en-US" b="1">
              <a:solidFill>
                <a:schemeClr val="tx1"/>
              </a:solidFill>
              <a:latin typeface="굴림"/>
            </a:endParaRPr>
          </a:p>
          <a:p>
            <a:pPr>
              <a:lnSpc>
                <a:spcPct val="140000"/>
              </a:lnSpc>
              <a:defRPr lang="ko-KR" altLang="en-US"/>
            </a:pPr>
            <a:r>
              <a:rPr lang="ko-KR" altLang="en-US" b="1">
                <a:solidFill>
                  <a:schemeClr val="tx1"/>
                </a:solidFill>
                <a:latin typeface="굴림"/>
              </a:rPr>
              <a:t>  의 축소정책(미국의 복지개혁, 1996), 영국의 복지개혁(</a:t>
            </a:r>
            <a:r>
              <a:rPr lang="en-US" altLang="ko-KR" b="1">
                <a:solidFill>
                  <a:schemeClr val="tx1"/>
                </a:solidFill>
                <a:latin typeface="굴림"/>
              </a:rPr>
              <a:t>Green Paper, 1998)</a:t>
            </a:r>
            <a:endParaRPr lang="en-US" altLang="ko-KR" b="1">
              <a:solidFill>
                <a:schemeClr val="tx1"/>
              </a:solidFill>
              <a:latin typeface="굴림"/>
            </a:endParaRPr>
          </a:p>
          <a:p>
            <a:pPr>
              <a:lnSpc>
                <a:spcPct val="140000"/>
              </a:lnSpc>
              <a:defRPr lang="ko-KR" altLang="en-US"/>
            </a:pPr>
            <a:r>
              <a:rPr lang="ko-KR" altLang="en-US" b="1">
                <a:solidFill>
                  <a:schemeClr val="tx1"/>
                </a:solidFill>
                <a:latin typeface="굴림"/>
              </a:rPr>
              <a:t> </a:t>
            </a:r>
            <a:r>
              <a:rPr lang="en-US" altLang="ko-KR" b="1">
                <a:solidFill>
                  <a:schemeClr val="tx1"/>
                </a:solidFill>
                <a:latin typeface="굴림"/>
              </a:rPr>
              <a:t> (</a:t>
            </a:r>
            <a:r>
              <a:rPr lang="ko-KR" altLang="en-US" b="1">
                <a:solidFill>
                  <a:schemeClr val="tx1"/>
                </a:solidFill>
                <a:latin typeface="굴림"/>
              </a:rPr>
              <a:t>영국, 미국, 뉴질랜드 등과 같은 영미권 국가)</a:t>
            </a:r>
            <a:endParaRPr lang="ko-KR" altLang="en-US" b="1">
              <a:solidFill>
                <a:schemeClr val="tx1"/>
              </a:solidFill>
              <a:latin typeface="굴림"/>
            </a:endParaRPr>
          </a:p>
          <a:p>
            <a:pPr>
              <a:lnSpc>
                <a:spcPct val="140000"/>
              </a:lnSpc>
              <a:defRPr lang="ko-KR" altLang="en-US"/>
            </a:pPr>
            <a:r>
              <a:rPr lang="en-US" altLang="ko-KR" b="1">
                <a:solidFill>
                  <a:schemeClr val="tx1"/>
                </a:solidFill>
                <a:latin typeface="굴림"/>
              </a:rPr>
              <a:t>  ③ </a:t>
            </a:r>
            <a:r>
              <a:rPr lang="ko-KR" altLang="en-US" b="1">
                <a:solidFill>
                  <a:srgbClr val="0000ff"/>
                </a:solidFill>
                <a:latin typeface="굴림"/>
              </a:rPr>
              <a:t>노동감소형 접근(</a:t>
            </a:r>
            <a:r>
              <a:rPr lang="en-US" altLang="ko-KR" b="1">
                <a:solidFill>
                  <a:srgbClr val="0000ff"/>
                </a:solidFill>
                <a:latin typeface="굴림"/>
              </a:rPr>
              <a:t>Labor-reduction route)</a:t>
            </a:r>
            <a:endParaRPr lang="en-US" altLang="ko-KR" b="1">
              <a:solidFill>
                <a:srgbClr val="0000ff"/>
              </a:solidFill>
              <a:latin typeface="굴림"/>
            </a:endParaRPr>
          </a:p>
          <a:p>
            <a:pPr>
              <a:lnSpc>
                <a:spcPct val="140000"/>
              </a:lnSpc>
              <a:defRPr lang="ko-KR" altLang="en-US"/>
            </a:pPr>
            <a:r>
              <a:rPr lang="ko-KR" altLang="en-US" b="1">
                <a:solidFill>
                  <a:schemeClr val="tx1"/>
                </a:solidFill>
                <a:latin typeface="굴림"/>
              </a:rPr>
              <a:t>   조기퇴직, 맞벌이 부부에 대한 중과세-가족내의 주소득자 이외의 가족구성원들의     </a:t>
            </a:r>
            <a:endParaRPr lang="ko-KR" altLang="en-US" b="1">
              <a:solidFill>
                <a:schemeClr val="tx1"/>
              </a:solidFill>
              <a:latin typeface="굴림"/>
            </a:endParaRPr>
          </a:p>
          <a:p>
            <a:pPr>
              <a:lnSpc>
                <a:spcPct val="140000"/>
              </a:lnSpc>
              <a:defRPr lang="ko-KR" altLang="en-US"/>
            </a:pPr>
            <a:r>
              <a:rPr lang="ko-KR" altLang="en-US" b="1">
                <a:solidFill>
                  <a:schemeClr val="tx1"/>
                </a:solidFill>
                <a:latin typeface="굴림"/>
              </a:rPr>
              <a:t>  노동시장 참여를 억제하는 전략(독일, 프랑스 등의 대륙국가) </a:t>
            </a:r>
            <a:endParaRPr lang="ko-KR" altLang="en-US" b="1">
              <a:solidFill>
                <a:schemeClr val="tx1"/>
              </a:solidFill>
              <a:latin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5"/>
          <p:cNvSpPr txBox="1"/>
          <p:nvPr/>
        </p:nvSpPr>
        <p:spPr>
          <a:xfrm>
            <a:off x="503488" y="512667"/>
            <a:ext cx="7956885" cy="5743352"/>
          </a:xfrm>
          <a:prstGeom prst="rect">
            <a:avLst/>
          </a:prstGeom>
          <a:noFill/>
        </p:spPr>
        <p:txBody>
          <a:bodyPr vert="horz" wrap="square" lIns="91438" tIns="45718" rIns="91438" bIns="45718" anchor="t">
            <a:spAutoFit/>
          </a:bodyPr>
          <a:lstStyle/>
          <a:p>
            <a:pPr>
              <a:lnSpc>
                <a:spcPct val="160000"/>
              </a:lnSpc>
              <a:defRPr lang="ko-KR" altLang="en-US"/>
            </a:pPr>
            <a:r>
              <a:rPr lang="en-US" altLang="ko-KR" sz="1700" b="1">
                <a:latin typeface="굴림"/>
              </a:rPr>
              <a:t>- </a:t>
            </a:r>
            <a:r>
              <a:rPr lang="ko-KR" altLang="en-US" sz="1700" b="1">
                <a:latin typeface="굴림"/>
              </a:rPr>
              <a:t>재편 방향의 시사점</a:t>
            </a:r>
            <a:endParaRPr lang="ko-KR" altLang="en-US" sz="1700" b="1">
              <a:latin typeface="굴림"/>
            </a:endParaRPr>
          </a:p>
          <a:p>
            <a:pPr>
              <a:lnSpc>
                <a:spcPct val="160000"/>
              </a:lnSpc>
              <a:defRPr lang="ko-KR" altLang="en-US"/>
            </a:pPr>
            <a:r>
              <a:rPr lang="ko-KR" altLang="en-US" sz="1700" b="1">
                <a:latin typeface="굴림"/>
              </a:rPr>
              <a:t>  기존의 사회보장 프로그램으로 변화된 사회환경, 즉 절대적 고실업 상존, 유연성 있는 노동시장의 확대, 세계화를 수반하는 국제경쟁의 격화 등에 효과적으로 대응하여 빈곤퇴치와 사회진보를 담보해내기에는 한계가 있다는 인식</a:t>
            </a:r>
            <a:endParaRPr lang="ko-KR" altLang="en-US" sz="1700" b="1">
              <a:latin typeface="굴림"/>
            </a:endParaRPr>
          </a:p>
          <a:p>
            <a:pPr>
              <a:lnSpc>
                <a:spcPct val="160000"/>
              </a:lnSpc>
              <a:defRPr lang="ko-KR" altLang="en-US"/>
            </a:pPr>
            <a:endParaRPr lang="ko-KR" altLang="en-US" sz="1700" b="1">
              <a:latin typeface="굴림"/>
            </a:endParaRPr>
          </a:p>
          <a:p>
            <a:pPr>
              <a:lnSpc>
                <a:spcPct val="160000"/>
              </a:lnSpc>
              <a:defRPr lang="ko-KR" altLang="en-US"/>
            </a:pPr>
            <a:r>
              <a:rPr lang="ko-KR" altLang="en-US" sz="1700" b="1">
                <a:latin typeface="굴림"/>
              </a:rPr>
              <a:t>-</a:t>
            </a:r>
            <a:r>
              <a:rPr lang="en-US" altLang="ko-KR" sz="1700" b="1">
                <a:latin typeface="굴림"/>
              </a:rPr>
              <a:t> </a:t>
            </a:r>
            <a:r>
              <a:rPr lang="ko-KR" altLang="en-US" sz="1700" b="1">
                <a:latin typeface="굴림"/>
              </a:rPr>
              <a:t>제</a:t>
            </a:r>
            <a:r>
              <a:rPr lang="en-US" altLang="ko-KR" sz="1700" b="1">
                <a:latin typeface="굴림"/>
              </a:rPr>
              <a:t>3</a:t>
            </a:r>
            <a:r>
              <a:rPr lang="ko-KR" altLang="en-US" sz="1700" b="1">
                <a:latin typeface="굴림"/>
              </a:rPr>
              <a:t>의 길</a:t>
            </a:r>
            <a:r>
              <a:rPr lang="en-US" altLang="ko-KR" sz="1700" b="1">
                <a:latin typeface="굴림"/>
              </a:rPr>
              <a:t>(The Third Way) – </a:t>
            </a:r>
            <a:r>
              <a:rPr lang="ko-KR" altLang="en-US" sz="1700" b="1">
                <a:latin typeface="굴림"/>
              </a:rPr>
              <a:t>사회보장개혁의</a:t>
            </a:r>
            <a:r>
              <a:rPr lang="en-US" altLang="ko-KR" sz="1700" b="1">
                <a:latin typeface="굴림"/>
              </a:rPr>
              <a:t> </a:t>
            </a:r>
            <a:r>
              <a:rPr lang="ko-KR" altLang="en-US" sz="1700" b="1">
                <a:latin typeface="굴림"/>
              </a:rPr>
              <a:t>시대 </a:t>
            </a:r>
            <a:r>
              <a:rPr lang="en-US" altLang="ko-KR" sz="1700" b="1">
                <a:latin typeface="굴림"/>
              </a:rPr>
              <a:t>(1997~) </a:t>
            </a:r>
            <a:endParaRPr lang="en-US" altLang="ko-KR" sz="1700" b="1">
              <a:latin typeface="굴림"/>
            </a:endParaRPr>
          </a:p>
          <a:p>
            <a:pPr>
              <a:lnSpc>
                <a:spcPct val="160000"/>
              </a:lnSpc>
              <a:defRPr lang="ko-KR" altLang="en-US"/>
            </a:pPr>
            <a:r>
              <a:rPr lang="en-US" altLang="ko-KR" sz="1700" b="1">
                <a:latin typeface="굴림"/>
              </a:rPr>
              <a:t> The Green Paper : New Ambitions for Our Country : A New Contract for Welfare, 1998.</a:t>
            </a:r>
            <a:endParaRPr lang="en-US" altLang="ko-KR" sz="1700" b="1">
              <a:latin typeface="굴림"/>
            </a:endParaRPr>
          </a:p>
          <a:p>
            <a:pPr>
              <a:lnSpc>
                <a:spcPct val="150000"/>
              </a:lnSpc>
              <a:defRPr lang="ko-KR" altLang="en-US"/>
            </a:pPr>
            <a:endParaRPr lang="ko-KR" altLang="en-US" sz="500" b="1" i="0" kern="1200" spc="9">
              <a:solidFill>
                <a:srgbClr val="c00000"/>
              </a:solidFill>
              <a:latin typeface="굴림"/>
              <a:ea typeface="굴림"/>
              <a:cs typeface="+mn-cs"/>
            </a:endParaRPr>
          </a:p>
          <a:p>
            <a:pPr>
              <a:lnSpc>
                <a:spcPct val="150000"/>
              </a:lnSpc>
              <a:defRPr lang="ko-KR" altLang="en-US"/>
            </a:pPr>
            <a:r>
              <a:rPr lang="ko-KR" altLang="en-US" sz="1700" b="1" i="0" kern="1200" spc="5">
                <a:solidFill>
                  <a:srgbClr val="c00000"/>
                </a:solidFill>
                <a:latin typeface="굴림"/>
                <a:ea typeface="굴림"/>
                <a:cs typeface="+mn-cs"/>
              </a:rPr>
              <a:t> </a:t>
            </a:r>
            <a:r>
              <a:rPr lang="ko-KR" altLang="en-US" sz="1700" b="1" i="0" kern="1200" spc="5">
                <a:solidFill>
                  <a:srgbClr val="0000ff"/>
                </a:solidFill>
                <a:latin typeface="굴림"/>
                <a:ea typeface="굴림"/>
                <a:cs typeface="+mn-cs"/>
              </a:rPr>
              <a:t>"</a:t>
            </a:r>
            <a:r>
              <a:rPr lang="ko-KR" altLang="en-US" sz="1600" b="1" i="0" kern="1200" spc="5">
                <a:solidFill>
                  <a:srgbClr val="0000ff"/>
                </a:solidFill>
                <a:latin typeface="굴림"/>
                <a:ea typeface="굴림"/>
                <a:cs typeface="+mn-cs"/>
              </a:rPr>
              <a:t>일할 수 있는 사람에게는 일을 하게 하고, 일할 능력이 없는 사람에게는 사회보장을 제공하는 것 (</a:t>
            </a:r>
            <a:r>
              <a:rPr lang="en-US" altLang="ko-KR" sz="1600" b="1" i="0" kern="1200" spc="5">
                <a:solidFill>
                  <a:srgbClr val="0000ff"/>
                </a:solidFill>
                <a:latin typeface="굴림"/>
                <a:ea typeface="굴림"/>
                <a:cs typeface="+mn-cs"/>
              </a:rPr>
              <a:t>work for those that can, security for those that cannot)</a:t>
            </a:r>
            <a:r>
              <a:rPr lang="ko-KR" altLang="en-US" sz="1600" b="1" i="0" kern="1200" spc="5">
                <a:solidFill>
                  <a:srgbClr val="0000ff"/>
                </a:solidFill>
                <a:latin typeface="굴림"/>
                <a:ea typeface="굴림"/>
                <a:cs typeface="+mn-cs"/>
              </a:rPr>
              <a:t>"을 주요 내용으로 하는 '일을 위한 복지(</a:t>
            </a:r>
            <a:r>
              <a:rPr lang="en-US" altLang="ko-KR" sz="1600" b="1" i="0" kern="1200" spc="5">
                <a:solidFill>
                  <a:srgbClr val="0000ff"/>
                </a:solidFill>
                <a:latin typeface="굴림"/>
                <a:ea typeface="굴림"/>
                <a:cs typeface="+mn-cs"/>
              </a:rPr>
              <a:t>welfare to work)'</a:t>
            </a:r>
            <a:r>
              <a:rPr lang="ko-KR" altLang="en-US" sz="1600" b="1" i="0" kern="1200" spc="5">
                <a:solidFill>
                  <a:srgbClr val="0000ff"/>
                </a:solidFill>
                <a:latin typeface="굴림"/>
                <a:ea typeface="굴림"/>
                <a:cs typeface="+mn-cs"/>
              </a:rPr>
              <a:t>를</a:t>
            </a:r>
            <a:r>
              <a:rPr lang="en-US" altLang="ko-KR" sz="1600" b="1" i="0" kern="1200" spc="5">
                <a:solidFill>
                  <a:srgbClr val="0000ff"/>
                </a:solidFill>
                <a:latin typeface="굴림"/>
                <a:ea typeface="굴림"/>
                <a:cs typeface="+mn-cs"/>
              </a:rPr>
              <a:t> </a:t>
            </a:r>
            <a:r>
              <a:rPr lang="ko-KR" altLang="en-US" sz="1600" b="1" i="0" kern="1200" spc="5">
                <a:solidFill>
                  <a:srgbClr val="0000ff"/>
                </a:solidFill>
                <a:latin typeface="굴림"/>
                <a:ea typeface="굴림"/>
                <a:cs typeface="+mn-cs"/>
              </a:rPr>
              <a:t>천명.</a:t>
            </a:r>
            <a:endParaRPr lang="ko-KR" altLang="en-US" sz="1600" b="1" i="0" kern="1200" spc="5">
              <a:solidFill>
                <a:srgbClr val="0000ff"/>
              </a:solidFill>
              <a:latin typeface="굴림"/>
              <a:ea typeface="굴림"/>
              <a:cs typeface="+mn-cs"/>
            </a:endParaRPr>
          </a:p>
          <a:p>
            <a:pPr>
              <a:lnSpc>
                <a:spcPct val="150000"/>
              </a:lnSpc>
              <a:defRPr lang="ko-KR" altLang="en-US"/>
            </a:pPr>
            <a:r>
              <a:rPr lang="ko-KR" altLang="en-US" sz="1600" b="1" i="0" kern="1200" spc="5">
                <a:solidFill>
                  <a:srgbClr val="0000ff"/>
                </a:solidFill>
                <a:latin typeface="굴림"/>
                <a:ea typeface="굴림"/>
                <a:cs typeface="+mn-cs"/>
              </a:rPr>
              <a:t>  </a:t>
            </a:r>
            <a:r>
              <a:rPr lang="ko-KR" altLang="en-US" sz="1600" b="1" i="0" kern="1200" spc="5">
                <a:solidFill>
                  <a:schemeClr val="tx1"/>
                </a:solidFill>
                <a:latin typeface="굴림"/>
                <a:ea typeface="굴림"/>
                <a:cs typeface="+mn-cs"/>
              </a:rPr>
              <a:t>이것은 '모든 사람에게 사회보장을 제공한다'는 보편주의적 </a:t>
            </a:r>
            <a:r>
              <a:rPr lang="en-US" altLang="ko-KR" sz="1600" b="1" i="0" kern="1200" spc="5">
                <a:solidFill>
                  <a:schemeClr val="tx1"/>
                </a:solidFill>
                <a:latin typeface="굴림"/>
                <a:ea typeface="굴림"/>
                <a:cs typeface="+mn-cs"/>
              </a:rPr>
              <a:t>Beveridge</a:t>
            </a:r>
            <a:r>
              <a:rPr lang="ko-KR" altLang="en-US" sz="1600" b="1" i="0" kern="1200" spc="5">
                <a:solidFill>
                  <a:schemeClr val="tx1"/>
                </a:solidFill>
                <a:latin typeface="굴림"/>
                <a:ea typeface="굴림"/>
                <a:cs typeface="+mn-cs"/>
              </a:rPr>
              <a:t>원칙과는 매우 벗어나는 것이고, </a:t>
            </a:r>
            <a:r>
              <a:rPr lang="en-US" altLang="ko-KR" sz="1600" b="1" i="0" kern="1200" spc="5">
                <a:solidFill>
                  <a:schemeClr val="tx1"/>
                </a:solidFill>
                <a:latin typeface="굴림"/>
                <a:ea typeface="굴림"/>
                <a:cs typeface="+mn-cs"/>
              </a:rPr>
              <a:t>Blair</a:t>
            </a:r>
            <a:r>
              <a:rPr lang="ko-KR" altLang="en-US" sz="1600" b="1" i="0" kern="1200" spc="5">
                <a:solidFill>
                  <a:schemeClr val="tx1"/>
                </a:solidFill>
                <a:latin typeface="굴림"/>
                <a:ea typeface="굴림"/>
                <a:cs typeface="+mn-cs"/>
              </a:rPr>
              <a:t>정부의</a:t>
            </a:r>
            <a:r>
              <a:rPr lang="en-US" altLang="ko-KR" sz="1600" b="1" i="0" kern="1200" spc="5">
                <a:solidFill>
                  <a:schemeClr val="tx1"/>
                </a:solidFill>
                <a:latin typeface="굴림"/>
                <a:ea typeface="굴림"/>
                <a:cs typeface="+mn-cs"/>
              </a:rPr>
              <a:t> </a:t>
            </a:r>
            <a:r>
              <a:rPr lang="ko-KR" altLang="en-US" sz="1600" b="1" i="0" kern="1200" spc="5">
                <a:solidFill>
                  <a:schemeClr val="tx1"/>
                </a:solidFill>
                <a:latin typeface="굴림"/>
                <a:ea typeface="굴림"/>
                <a:cs typeface="+mn-cs"/>
              </a:rPr>
              <a:t>복지계약을 제시한 것이다. 즉 보편주의에서 벗어나 선별주의 원칙을 강화하는 방향으로 전환(</a:t>
            </a:r>
            <a:r>
              <a:rPr lang="en-US" altLang="ko-KR" sz="1600" b="1" i="0" kern="1200" spc="5">
                <a:solidFill>
                  <a:srgbClr val="0000ff"/>
                </a:solidFill>
                <a:latin typeface="굴림"/>
                <a:ea typeface="굴림"/>
                <a:cs typeface="+mn-cs"/>
              </a:rPr>
              <a:t>paradigm shift</a:t>
            </a:r>
            <a:r>
              <a:rPr lang="en-US" altLang="ko-KR" sz="1600" b="1" i="0" kern="1200" spc="5">
                <a:solidFill>
                  <a:schemeClr val="tx1"/>
                </a:solidFill>
                <a:latin typeface="굴림"/>
                <a:ea typeface="굴림"/>
                <a:cs typeface="+mn-cs"/>
              </a:rPr>
              <a:t>)</a:t>
            </a:r>
            <a:endParaRPr lang="en-US" altLang="ko-KR" sz="1600" b="1" i="0" kern="1200" spc="5">
              <a:solidFill>
                <a:schemeClr val="tx1"/>
              </a:solidFill>
              <a:latin typeface="굴림"/>
              <a:ea typeface="굴림"/>
              <a:cs typeface="+mn-cs"/>
            </a:endParaRPr>
          </a:p>
        </p:txBody>
      </p:sp>
      <p:sp>
        <p:nvSpPr>
          <p:cNvPr id="4" name="직사각형 3"/>
          <p:cNvSpPr/>
          <p:nvPr/>
        </p:nvSpPr>
        <p:spPr>
          <a:xfrm>
            <a:off x="431540" y="3140968"/>
            <a:ext cx="7560840" cy="756084"/>
          </a:xfrm>
          <a:prstGeom prst="rect">
            <a:avLst/>
          </a:prstGeom>
          <a:noFill/>
          <a:ln w="42545" algn="ctr">
            <a:solidFill>
              <a:srgbClr val="ff0000"/>
            </a:solidFill>
          </a:ln>
        </p:spPr>
        <p:style>
          <a:lnRef idx="2">
            <a:schemeClr val="accent1">
              <a:shade val="20000"/>
            </a:schemeClr>
          </a:lnRef>
          <a:fillRef idx="1">
            <a:schemeClr val="accent1"/>
          </a:fillRef>
          <a:effectRef idx="0">
            <a:schemeClr val="accent1"/>
          </a:effectRef>
          <a:fontRef idx="minor">
            <a:schemeClr val="lt1"/>
          </a:fontRef>
        </p:style>
        <p:txBody>
          <a:bodyPr vert="horz" wrap="square" lIns="91438" tIns="45718" rIns="91438" bIns="45718" anchor="ctr">
            <a:noAutofit/>
          </a:bodyPr>
          <a:lstStyle/>
          <a:p>
            <a:pPr algn="ctr">
              <a:defRPr lang="ko-KR" altLang="en-US"/>
            </a:pPr>
            <a:endParaRPr lang="en-US" altLang="ko-K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0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562" y="1052736"/>
            <a:ext cx="8064898" cy="1783809"/>
          </a:xfrm>
          <a:prstGeom prst="rect">
            <a:avLst/>
          </a:prstGeom>
          <a:noFill/>
        </p:spPr>
        <p:txBody>
          <a:bodyPr wrap="square">
            <a:spAutoFit/>
          </a:bodyPr>
          <a:lstStyle/>
          <a:p>
            <a:pPr>
              <a:lnSpc>
                <a:spcPct val="150000"/>
              </a:lnSpc>
              <a:defRPr lang="ko-KR" altLang="en-US"/>
            </a:pPr>
            <a:r>
              <a:rPr lang="en-US" altLang="ko-KR" sz="2000" b="1">
                <a:latin typeface="굴림"/>
                <a:ea typeface="굴림"/>
              </a:rPr>
              <a:t>(1) </a:t>
            </a:r>
            <a:r>
              <a:rPr lang="ko-KR" altLang="en-US" sz="2000" b="1">
                <a:latin typeface="굴림"/>
                <a:ea typeface="굴림"/>
              </a:rPr>
              <a:t>등장배경</a:t>
            </a:r>
            <a:endParaRPr lang="ko-KR" altLang="en-US" sz="2000" b="1">
              <a:latin typeface="굴림"/>
              <a:ea typeface="굴림"/>
            </a:endParaRPr>
          </a:p>
          <a:p>
            <a:pPr>
              <a:lnSpc>
                <a:spcPct val="150000"/>
              </a:lnSpc>
              <a:defRPr lang="ko-KR" altLang="en-US"/>
            </a:pPr>
            <a:r>
              <a:rPr lang="en-US" altLang="ko-KR" b="1">
                <a:solidFill>
                  <a:srgbClr val="0000ff"/>
                </a:solidFill>
                <a:latin typeface="굴림"/>
                <a:ea typeface="굴림"/>
              </a:rPr>
              <a:t> ◦ </a:t>
            </a:r>
            <a:r>
              <a:rPr lang="ko-KR" altLang="en-US" sz="1700" b="1">
                <a:solidFill>
                  <a:srgbClr val="0000ff"/>
                </a:solidFill>
                <a:latin typeface="굴림"/>
                <a:ea typeface="굴림"/>
              </a:rPr>
              <a:t>복지사회(</a:t>
            </a:r>
            <a:r>
              <a:rPr lang="en-US" altLang="ko-KR" sz="1700" b="1">
                <a:solidFill>
                  <a:srgbClr val="0000ff"/>
                </a:solidFill>
                <a:latin typeface="굴림"/>
                <a:ea typeface="굴림"/>
              </a:rPr>
              <a:t>welfare society)</a:t>
            </a:r>
            <a:r>
              <a:rPr lang="ko-KR" altLang="en-US" sz="1700" b="1">
                <a:solidFill>
                  <a:srgbClr val="0000ff"/>
                </a:solidFill>
                <a:latin typeface="굴림"/>
                <a:ea typeface="굴림"/>
              </a:rPr>
              <a:t>는 복지국가에 대한 불만과 비판의 복합적 산물로 등장</a:t>
            </a:r>
            <a:endParaRPr lang="ko-KR" altLang="en-US" sz="1700" b="1">
              <a:solidFill>
                <a:srgbClr val="0000ff"/>
              </a:solidFill>
              <a:latin typeface="굴림"/>
              <a:ea typeface="굴림"/>
            </a:endParaRPr>
          </a:p>
          <a:p>
            <a:pPr>
              <a:lnSpc>
                <a:spcPct val="150000"/>
              </a:lnSpc>
              <a:defRPr lang="ko-KR" altLang="en-US"/>
            </a:pPr>
            <a:r>
              <a:rPr lang="ko-KR" altLang="en-US" b="1">
                <a:solidFill>
                  <a:srgbClr val="0000ff"/>
                </a:solidFill>
                <a:latin typeface="굴림"/>
                <a:ea typeface="굴림"/>
              </a:rPr>
              <a:t> ◦ 모든</a:t>
            </a:r>
            <a:r>
              <a:rPr lang="en-US" altLang="ko-KR" b="1">
                <a:solidFill>
                  <a:srgbClr val="0000ff"/>
                </a:solidFill>
                <a:latin typeface="굴림"/>
                <a:ea typeface="굴림"/>
              </a:rPr>
              <a:t> </a:t>
            </a:r>
            <a:r>
              <a:rPr lang="ko-KR" altLang="en-US" b="1">
                <a:solidFill>
                  <a:srgbClr val="0000ff"/>
                </a:solidFill>
                <a:latin typeface="굴림"/>
                <a:ea typeface="굴림"/>
              </a:rPr>
              <a:t>인간을 최대한 개발하자는 소망에서 출발</a:t>
            </a:r>
            <a:endParaRPr lang="ko-KR" altLang="en-US" b="1">
              <a:solidFill>
                <a:srgbClr val="0000ff"/>
              </a:solidFill>
              <a:latin typeface="굴림"/>
              <a:ea typeface="굴림"/>
            </a:endParaRPr>
          </a:p>
          <a:p>
            <a:pPr>
              <a:lnSpc>
                <a:spcPct val="150000"/>
              </a:lnSpc>
              <a:defRPr lang="ko-KR" altLang="en-US"/>
            </a:pPr>
            <a:r>
              <a:rPr lang="ko-KR" altLang="en-US" b="1">
                <a:solidFill>
                  <a:srgbClr val="0000ff"/>
                </a:solidFill>
                <a:latin typeface="굴림"/>
                <a:ea typeface="굴림"/>
              </a:rPr>
              <a:t> ◦ 복지국가의 실천과정에서 발견된 또 다른 이상국가의 상징적 용어</a:t>
            </a:r>
            <a:endParaRPr lang="ko-KR" altLang="en-US" b="1">
              <a:solidFill>
                <a:srgbClr val="0000ff"/>
              </a:solidFill>
              <a:latin typeface="굴림"/>
              <a:ea typeface="굴림"/>
            </a:endParaRPr>
          </a:p>
        </p:txBody>
      </p:sp>
      <p:sp>
        <p:nvSpPr>
          <p:cNvPr id="3" name="TextBox 2"/>
          <p:cNvSpPr txBox="1"/>
          <p:nvPr/>
        </p:nvSpPr>
        <p:spPr>
          <a:xfrm>
            <a:off x="755576" y="548680"/>
            <a:ext cx="1593289" cy="420965"/>
          </a:xfrm>
          <a:prstGeom prst="rect">
            <a:avLst/>
          </a:prstGeom>
          <a:noFill/>
        </p:spPr>
        <p:txBody>
          <a:bodyPr wrap="none">
            <a:spAutoFit/>
          </a:bodyPr>
          <a:lstStyle/>
          <a:p>
            <a:pPr lvl="0">
              <a:defRPr lang="ko-KR" altLang="en-US"/>
            </a:pPr>
            <a:r>
              <a:rPr lang="en-US" altLang="ko-KR" sz="2200" b="1">
                <a:latin typeface="HY둥근고딕B"/>
                <a:ea typeface="HY둥근고딕B"/>
              </a:rPr>
              <a:t>6) </a:t>
            </a:r>
            <a:r>
              <a:rPr lang="ko-KR" altLang="en-US" sz="2200" b="1">
                <a:latin typeface="HY둥근고딕B"/>
                <a:ea typeface="HY둥근고딕B"/>
              </a:rPr>
              <a:t>복지사회</a:t>
            </a:r>
            <a:endParaRPr lang="ko-KR" altLang="en-US" sz="2200" b="1">
              <a:latin typeface="HY둥근고딕B"/>
              <a:ea typeface="HY둥근고딕B"/>
            </a:endParaRPr>
          </a:p>
        </p:txBody>
      </p:sp>
      <p:sp>
        <p:nvSpPr>
          <p:cNvPr id="4" name="TextBox 3"/>
          <p:cNvSpPr txBox="1"/>
          <p:nvPr/>
        </p:nvSpPr>
        <p:spPr>
          <a:xfrm>
            <a:off x="611557" y="2963356"/>
            <a:ext cx="7992890" cy="3021928"/>
          </a:xfrm>
          <a:prstGeom prst="rect">
            <a:avLst/>
          </a:prstGeom>
          <a:noFill/>
        </p:spPr>
        <p:txBody>
          <a:bodyPr wrap="square">
            <a:spAutoFit/>
          </a:bodyPr>
          <a:lstStyle/>
          <a:p>
            <a:pPr>
              <a:lnSpc>
                <a:spcPct val="150000"/>
              </a:lnSpc>
              <a:defRPr lang="ko-KR" altLang="en-US"/>
            </a:pPr>
            <a:r>
              <a:rPr lang="en-US" altLang="ko-KR" sz="2000" b="1">
                <a:latin typeface="굴림"/>
                <a:ea typeface="굴림"/>
              </a:rPr>
              <a:t>(2) </a:t>
            </a:r>
            <a:r>
              <a:rPr lang="ko-KR" altLang="en-US" sz="2000" b="1">
                <a:latin typeface="굴림"/>
                <a:ea typeface="굴림"/>
              </a:rPr>
              <a:t>특징</a:t>
            </a:r>
            <a:endParaRPr lang="ko-KR" altLang="en-US" sz="2000" b="1">
              <a:latin typeface="굴림"/>
              <a:ea typeface="굴림"/>
            </a:endParaRPr>
          </a:p>
          <a:p>
            <a:pPr>
              <a:lnSpc>
                <a:spcPct val="150000"/>
              </a:lnSpc>
              <a:defRPr lang="ko-KR" altLang="en-US"/>
            </a:pPr>
            <a:r>
              <a:rPr lang="en-US" altLang="ko-KR" b="1">
                <a:latin typeface="굴림"/>
                <a:ea typeface="굴림"/>
              </a:rPr>
              <a:t> ◦ </a:t>
            </a:r>
            <a:r>
              <a:rPr lang="ko-KR" altLang="en-US" b="1">
                <a:latin typeface="굴림"/>
                <a:ea typeface="굴림"/>
              </a:rPr>
              <a:t>보편주의와 예방적 성격을 띤 공공복지서비스가 확대되는 국가</a:t>
            </a:r>
            <a:endParaRPr lang="ko-KR" altLang="en-US" b="1">
              <a:latin typeface="굴림"/>
              <a:ea typeface="굴림"/>
            </a:endParaRPr>
          </a:p>
          <a:p>
            <a:pPr>
              <a:lnSpc>
                <a:spcPct val="150000"/>
              </a:lnSpc>
              <a:defRPr lang="ko-KR" altLang="en-US"/>
            </a:pPr>
            <a:r>
              <a:rPr lang="ko-KR" altLang="en-US" b="1">
                <a:latin typeface="굴림"/>
                <a:ea typeface="굴림"/>
              </a:rPr>
              <a:t> ◦ 공공복지와 민간복지가 공존하는 사회</a:t>
            </a:r>
            <a:endParaRPr lang="ko-KR" altLang="en-US" b="1">
              <a:latin typeface="굴림"/>
              <a:ea typeface="굴림"/>
            </a:endParaRPr>
          </a:p>
          <a:p>
            <a:pPr>
              <a:lnSpc>
                <a:spcPct val="150000"/>
              </a:lnSpc>
              <a:defRPr lang="ko-KR" altLang="en-US"/>
            </a:pPr>
            <a:r>
              <a:rPr lang="en-US" altLang="ko-KR" b="1">
                <a:latin typeface="굴림"/>
                <a:ea typeface="굴림"/>
              </a:rPr>
              <a:t> ◦ </a:t>
            </a:r>
            <a:r>
              <a:rPr lang="ko-KR" altLang="en-US" b="1">
                <a:latin typeface="굴림"/>
                <a:ea typeface="굴림"/>
              </a:rPr>
              <a:t>사회구성원이 주체가 되어 풍요로운 환경이 조성되는 사회</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ko-KR" b="1">
                <a:latin typeface="굴림"/>
                <a:ea typeface="굴림"/>
              </a:rPr>
              <a:t>◦</a:t>
            </a:r>
            <a:r>
              <a:rPr lang="en-US" altLang="ko-KR" b="1">
                <a:latin typeface="굴림"/>
                <a:ea typeface="굴림"/>
              </a:rPr>
              <a:t> </a:t>
            </a:r>
            <a:r>
              <a:rPr lang="ko-KR" altLang="en-US" b="1">
                <a:latin typeface="굴림"/>
                <a:ea typeface="굴림"/>
              </a:rPr>
              <a:t>상호부조</a:t>
            </a:r>
            <a:r>
              <a:rPr lang="en-US" altLang="ko-KR" b="1">
                <a:latin typeface="굴림"/>
                <a:ea typeface="굴림"/>
              </a:rPr>
              <a:t>·</a:t>
            </a:r>
            <a:r>
              <a:rPr lang="ko-KR" altLang="en-US" b="1">
                <a:latin typeface="굴림"/>
                <a:ea typeface="굴림"/>
              </a:rPr>
              <a:t>공동체 의식의 발현 </a:t>
            </a:r>
            <a:r>
              <a:rPr lang="en-US" altLang="ko-KR" b="1">
                <a:latin typeface="굴림"/>
                <a:ea typeface="굴림"/>
              </a:rPr>
              <a:t>– </a:t>
            </a:r>
            <a:r>
              <a:rPr lang="ko-KR" altLang="en-US" b="1">
                <a:latin typeface="굴림"/>
                <a:ea typeface="굴림"/>
              </a:rPr>
              <a:t>공존의 사회 구현</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ko-KR" b="1">
                <a:latin typeface="굴림"/>
                <a:ea typeface="굴림"/>
              </a:rPr>
              <a:t>◦</a:t>
            </a:r>
            <a:r>
              <a:rPr lang="en-US" altLang="ko-KR" b="1">
                <a:latin typeface="굴림"/>
                <a:ea typeface="굴림"/>
              </a:rPr>
              <a:t> </a:t>
            </a:r>
            <a:r>
              <a:rPr lang="ko-KR" altLang="en-US" b="1">
                <a:latin typeface="굴림"/>
                <a:ea typeface="굴림"/>
              </a:rPr>
              <a:t>사람이 중심</a:t>
            </a:r>
            <a:r>
              <a:rPr lang="en-US" altLang="ko-KR" b="1">
                <a:latin typeface="굴림"/>
                <a:ea typeface="굴림"/>
              </a:rPr>
              <a:t>, </a:t>
            </a:r>
            <a:r>
              <a:rPr lang="ko-KR" altLang="en-US" b="1">
                <a:latin typeface="굴림"/>
                <a:ea typeface="굴림"/>
              </a:rPr>
              <a:t>인간의 존엄성과 공동체라는 가치가 기회균등이라는 가치보다 </a:t>
            </a:r>
            <a:r>
              <a:rPr lang="en-US" altLang="ko-KR" b="1">
                <a:latin typeface="굴림"/>
                <a:ea typeface="굴림"/>
              </a:rPr>
              <a:t>  </a:t>
            </a:r>
            <a:endParaRPr lang="en-US" altLang="ko-KR"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소중히 여김</a:t>
            </a:r>
            <a:endParaRPr lang="ko-KR" altLang="en-US" b="1">
              <a:latin typeface="굴림"/>
              <a:ea typeface="굴림"/>
            </a:endParaRPr>
          </a:p>
        </p:txBody>
      </p:sp>
      <p:sp>
        <p:nvSpPr>
          <p:cNvPr id="8"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9"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109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1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5556" y="476672"/>
            <a:ext cx="7884879" cy="5738009"/>
          </a:xfrm>
          <a:prstGeom prst="rect">
            <a:avLst/>
          </a:prstGeom>
        </p:spPr>
        <p:txBody>
          <a:bodyPr vert="horz" wrap="square" lIns="91439" tIns="45719" rIns="91439" bIns="45719" anchor="t">
            <a:spAutoFit/>
          </a:bodyPr>
          <a:lstStyle/>
          <a:p>
            <a:pPr>
              <a:lnSpc>
                <a:spcPct val="150000"/>
              </a:lnSpc>
              <a:defRPr lang="ko-KR" altLang="en-US"/>
            </a:pPr>
            <a:r>
              <a:rPr lang="ko-KR" altLang="en-US" sz="2000" b="1">
                <a:latin typeface="굴림"/>
                <a:ea typeface="굴림"/>
              </a:rPr>
              <a:t> (3) 복지사회의 요건 </a:t>
            </a:r>
            <a:endParaRPr lang="ko-KR" altLang="en-US" sz="2000" b="1">
              <a:latin typeface="굴림"/>
              <a:ea typeface="굴림"/>
            </a:endParaRPr>
          </a:p>
          <a:p>
            <a:pPr>
              <a:lnSpc>
                <a:spcPct val="150000"/>
              </a:lnSpc>
              <a:defRPr lang="ko-KR" altLang="en-US"/>
            </a:pPr>
            <a:endParaRPr lang="ko-KR" altLang="en-US" b="1">
              <a:solidFill>
                <a:schemeClr val="tx1"/>
              </a:solidFill>
              <a:latin typeface="굴림"/>
            </a:endParaRPr>
          </a:p>
          <a:p>
            <a:pPr>
              <a:lnSpc>
                <a:spcPct val="150000"/>
              </a:lnSpc>
              <a:defRPr lang="ko-KR" altLang="en-US"/>
            </a:pPr>
            <a:r>
              <a:rPr lang="ko-KR" altLang="en-US" b="1">
                <a:solidFill>
                  <a:schemeClr val="tx1"/>
                </a:solidFill>
                <a:latin typeface="굴림"/>
              </a:rPr>
              <a:t>   </a:t>
            </a:r>
            <a:r>
              <a:rPr lang="ko-KR" altLang="en-US" sz="1900" b="1">
                <a:solidFill>
                  <a:schemeClr val="tx1"/>
                </a:solidFill>
                <a:latin typeface="굴림"/>
              </a:rPr>
              <a:t>복지사회의 요건 &lt;한국교육학회, 복지사회와 교육, 1980&gt;</a:t>
            </a:r>
            <a:endParaRPr lang="ko-KR" altLang="en-US" sz="1900" b="1">
              <a:solidFill>
                <a:schemeClr val="tx1"/>
              </a:solidFill>
              <a:latin typeface="굴림"/>
            </a:endParaRPr>
          </a:p>
          <a:p>
            <a:pPr>
              <a:lnSpc>
                <a:spcPct val="150000"/>
              </a:lnSpc>
              <a:defRPr lang="ko-KR" altLang="en-US"/>
            </a:pP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① 능력있는 자신과 타인의 인간적 가치에 대한 존중</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② 능력있는 대등한 참여</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③ 공평한 배분</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④ 건강조건의 증진</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⑤ 환경보존</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⑥ 건강한 가정의 보존</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⑦ 모든 사람들의 정신적 풍요</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⑧ 좋은 교육을 모든 사람들에게 베푸는 일</a:t>
            </a:r>
            <a:endParaRPr lang="ko-KR" altLang="en-US" sz="1900" b="1">
              <a:solidFill>
                <a:schemeClr val="tx1"/>
              </a:solidFill>
              <a:latin typeface="굴림"/>
            </a:endParaRPr>
          </a:p>
          <a:p>
            <a:pPr>
              <a:lnSpc>
                <a:spcPct val="150000"/>
              </a:lnSpc>
              <a:defRPr lang="ko-KR" altLang="en-US"/>
            </a:pPr>
            <a:r>
              <a:rPr lang="ko-KR" altLang="en-US" sz="1900" b="1">
                <a:solidFill>
                  <a:schemeClr val="tx1"/>
                </a:solidFill>
                <a:latin typeface="굴림"/>
              </a:rPr>
              <a:t>    ⑨ 특수한 보호를 필요로 하는 사람들에 대한 공공 보호제도의 마련</a:t>
            </a:r>
            <a:endParaRPr lang="ko-KR" altLang="en-US" sz="1900" b="1">
              <a:solidFill>
                <a:schemeClr val="tx1"/>
              </a:solidFill>
              <a:latin typeface="굴림"/>
            </a:endParaRPr>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110</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1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2411760" y="2675025"/>
            <a:ext cx="3564396" cy="1209270"/>
          </a:xfrm>
          <a:prstGeom prst="rect">
            <a:avLst/>
          </a:prstGeom>
          <a:noFill/>
        </p:spPr>
        <p:txBody>
          <a:bodyPr vert="horz" wrap="square" lIns="91440" tIns="45720" rIns="91440" bIns="45720" anchor="t">
            <a:spAutoFit/>
          </a:bodyPr>
          <a:lstStyle/>
          <a:p>
            <a:pPr lvl="0">
              <a:lnSpc>
                <a:spcPct val="160000"/>
              </a:lnSpc>
              <a:defRPr lang="ko-KR" altLang="en-US"/>
            </a:pPr>
            <a:r>
              <a:rPr lang="en-US" altLang="ko-KR" sz="2300" b="1">
                <a:solidFill>
                  <a:schemeClr val="tx1"/>
                </a:solidFill>
                <a:latin typeface="굴림"/>
                <a:cs typeface="굴림"/>
              </a:rPr>
              <a:t>1. </a:t>
            </a:r>
            <a:r>
              <a:rPr lang="ko-KR" altLang="en-US" sz="2300" b="1">
                <a:solidFill>
                  <a:schemeClr val="tx1"/>
                </a:solidFill>
                <a:latin typeface="굴림"/>
              </a:rPr>
              <a:t>사회복지법</a:t>
            </a:r>
            <a:endParaRPr lang="ko-KR" altLang="en-US" sz="2300" b="1">
              <a:solidFill>
                <a:schemeClr val="tx1"/>
              </a:solidFill>
              <a:latin typeface="굴림"/>
            </a:endParaRPr>
          </a:p>
          <a:p>
            <a:pPr lvl="0">
              <a:lnSpc>
                <a:spcPct val="160000"/>
              </a:lnSpc>
              <a:defRPr lang="ko-KR" altLang="en-US"/>
            </a:pPr>
            <a:r>
              <a:rPr lang="ko-KR" altLang="en-US" sz="2300" b="1">
                <a:solidFill>
                  <a:schemeClr val="tx1"/>
                </a:solidFill>
                <a:latin typeface="굴림"/>
              </a:rPr>
              <a:t>2. 사회복지정책</a:t>
            </a:r>
            <a:endParaRPr lang="ko-KR" altLang="en-US" sz="2300" b="1">
              <a:solidFill>
                <a:schemeClr val="tx1"/>
              </a:solidFill>
              <a:latin typeface="굴림"/>
            </a:endParaRPr>
          </a:p>
        </p:txBody>
      </p:sp>
      <p:sp>
        <p:nvSpPr>
          <p:cNvPr id="4" name="TextBox 2"/>
          <p:cNvSpPr txBox="1"/>
          <p:nvPr/>
        </p:nvSpPr>
        <p:spPr>
          <a:xfrm>
            <a:off x="323528" y="665181"/>
            <a:ext cx="301312" cy="447339"/>
          </a:xfrm>
          <a:prstGeom prst="rect">
            <a:avLst/>
          </a:prstGeom>
          <a:noFill/>
        </p:spPr>
        <p:txBody>
          <a:bodyPr wrap="none">
            <a:spAutoFit/>
          </a:bodyPr>
          <a:lstStyle/>
          <a:p>
            <a:pPr lvl="0">
              <a:defRPr lang="ko-KR" altLang="en-US"/>
            </a:pPr>
            <a:endParaRPr lang="ko-KR" altLang="en-US" sz="2400" b="1">
              <a:latin typeface="한컴 솔잎 M"/>
              <a:ea typeface="한컴 솔잎 M"/>
            </a:endParaRPr>
          </a:p>
        </p:txBody>
      </p:sp>
      <p:sp>
        <p:nvSpPr>
          <p:cNvPr id="5" name="TextBox 1"/>
          <p:cNvSpPr txBox="1"/>
          <p:nvPr/>
        </p:nvSpPr>
        <p:spPr>
          <a:xfrm>
            <a:off x="1709682" y="1196752"/>
            <a:ext cx="5724636" cy="696818"/>
          </a:xfrm>
          <a:prstGeom prst="rect">
            <a:avLst/>
          </a:prstGeom>
          <a:noFill/>
        </p:spPr>
        <p:txBody>
          <a:bodyPr vert="horz" wrap="square" lIns="91440" tIns="45720" rIns="91440" bIns="45720" anchor="t">
            <a:spAutoFit/>
          </a:bodyPr>
          <a:lstStyle/>
          <a:p>
            <a:pPr lvl="0">
              <a:lnSpc>
                <a:spcPct val="160000"/>
              </a:lnSpc>
              <a:defRPr lang="ko-KR" altLang="en-US"/>
            </a:pPr>
            <a:r>
              <a:rPr lang="en-US" altLang="ko-KR" sz="2500" b="1">
                <a:solidFill>
                  <a:schemeClr val="tx1"/>
                </a:solidFill>
                <a:latin typeface="한컴 솔잎 M"/>
                <a:ea typeface="한컴 솔잎 M"/>
                <a:cs typeface="굴림"/>
              </a:rPr>
              <a:t>Ⅴ</a:t>
            </a:r>
            <a:r>
              <a:rPr lang="ko-KR" altLang="en-US" sz="2500" b="1">
                <a:solidFill>
                  <a:schemeClr val="tx1"/>
                </a:solidFill>
                <a:latin typeface="한컴 솔잎 M"/>
                <a:ea typeface="한컴 솔잎 M"/>
                <a:cs typeface="굴림"/>
              </a:rPr>
              <a:t>. </a:t>
            </a:r>
            <a:r>
              <a:rPr lang="ko-KR" altLang="en-US" sz="2500" b="1">
                <a:solidFill>
                  <a:schemeClr val="tx1"/>
                </a:solidFill>
                <a:latin typeface="굴림"/>
              </a:rPr>
              <a:t>사회복지법과 사회복지정책</a:t>
            </a:r>
            <a:endParaRPr lang="ko-KR" altLang="en-US" sz="2500" b="1">
              <a:solidFill>
                <a:schemeClr val="tx1"/>
              </a:solidFill>
              <a:latin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1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555" y="440668"/>
            <a:ext cx="2068585" cy="452777"/>
          </a:xfrm>
          <a:prstGeom prst="rect">
            <a:avLst/>
          </a:prstGeom>
          <a:noFill/>
        </p:spPr>
        <p:txBody>
          <a:bodyPr wrap="none">
            <a:spAutoFit/>
          </a:bodyPr>
          <a:lstStyle/>
          <a:p>
            <a:pPr lvl="0">
              <a:defRPr lang="ko-KR" altLang="en-US"/>
            </a:pPr>
            <a:r>
              <a:rPr lang="en-US" altLang="ko-KR" sz="2400" b="1">
                <a:latin typeface="HY수평선B"/>
                <a:ea typeface="HY수평선B"/>
              </a:rPr>
              <a:t>1</a:t>
            </a:r>
            <a:r>
              <a:rPr lang="en-US" altLang="ko-KR" sz="2400" b="1">
                <a:latin typeface="굴림"/>
                <a:cs typeface="굴림"/>
              </a:rPr>
              <a:t>. </a:t>
            </a:r>
            <a:r>
              <a:rPr lang="ko-KR" altLang="en-US" sz="2400" b="1">
                <a:latin typeface="굴림"/>
              </a:rPr>
              <a:t>사회복지법</a:t>
            </a:r>
            <a:endParaRPr lang="en-US" altLang="ko-KR" sz="2400" b="1">
              <a:latin typeface="굴림"/>
              <a:cs typeface="굴림"/>
            </a:endParaRPr>
          </a:p>
        </p:txBody>
      </p:sp>
      <p:sp>
        <p:nvSpPr>
          <p:cNvPr id="6" name="TextBox 5"/>
          <p:cNvSpPr txBox="1"/>
          <p:nvPr/>
        </p:nvSpPr>
        <p:spPr>
          <a:xfrm>
            <a:off x="683568" y="974341"/>
            <a:ext cx="2579697" cy="395354"/>
          </a:xfrm>
          <a:prstGeom prst="rect">
            <a:avLst/>
          </a:prstGeom>
          <a:noFill/>
        </p:spPr>
        <p:txBody>
          <a:bodyPr wrap="none">
            <a:spAutoFit/>
          </a:bodyPr>
          <a:lstStyle/>
          <a:p>
            <a:pPr lvl="0">
              <a:defRPr lang="ko-KR" altLang="en-US"/>
            </a:pPr>
            <a:r>
              <a:rPr lang="en-US" altLang="ko-KR" sz="2000" b="1">
                <a:latin typeface="굴림"/>
                <a:cs typeface="굴림"/>
              </a:rPr>
              <a:t>1) </a:t>
            </a:r>
            <a:r>
              <a:rPr lang="ko-KR" altLang="en-US" sz="2000" b="1">
                <a:latin typeface="굴림"/>
              </a:rPr>
              <a:t>사회복지법의 의미</a:t>
            </a:r>
            <a:endParaRPr lang="ko-KR" altLang="en-US" sz="2000" b="1">
              <a:latin typeface="굴림"/>
            </a:endParaRPr>
          </a:p>
        </p:txBody>
      </p:sp>
      <p:sp>
        <p:nvSpPr>
          <p:cNvPr id="8" name="TextBox 7"/>
          <p:cNvSpPr txBox="1"/>
          <p:nvPr/>
        </p:nvSpPr>
        <p:spPr>
          <a:xfrm>
            <a:off x="719570" y="1268760"/>
            <a:ext cx="7920882" cy="3387060"/>
          </a:xfrm>
          <a:prstGeom prst="rect">
            <a:avLst/>
          </a:prstGeom>
          <a:noFill/>
        </p:spPr>
        <p:txBody>
          <a:bodyPr vert="horz" wrap="square" lIns="91440" tIns="45720" rIns="91440" bIns="45720" anchor="t">
            <a:spAutoFit/>
          </a:bodyPr>
          <a:lstStyle/>
          <a:p>
            <a:pPr>
              <a:lnSpc>
                <a:spcPct val="150000"/>
              </a:lnSpc>
              <a:defRPr lang="ko-KR" altLang="en-US"/>
            </a:pPr>
            <a:r>
              <a:rPr lang="ko-KR" altLang="en-US" b="1">
                <a:solidFill>
                  <a:srgbClr val="ff0000"/>
                </a:solidFill>
                <a:latin typeface="굴림"/>
                <a:ea typeface="굴림"/>
              </a:rPr>
              <a:t>&lt;법(法)&gt;</a:t>
            </a:r>
            <a:endParaRPr lang="ko-KR" altLang="en-US" b="1">
              <a:solidFill>
                <a:srgbClr val="ff0000"/>
              </a:solidFill>
              <a:latin typeface="굴림"/>
              <a:ea typeface="굴림"/>
            </a:endParaRPr>
          </a:p>
          <a:p>
            <a:pPr>
              <a:lnSpc>
                <a:spcPct val="150000"/>
              </a:lnSpc>
              <a:defRPr lang="ko-KR" altLang="en-US"/>
            </a:pPr>
            <a:r>
              <a:rPr lang="en-US" altLang="ko-KR" b="1">
                <a:latin typeface="굴림"/>
                <a:ea typeface="굴림"/>
              </a:rPr>
              <a:t>◦</a:t>
            </a:r>
            <a:r>
              <a:rPr lang="ko-KR" altLang="en-US" b="1">
                <a:latin typeface="굴림"/>
                <a:ea typeface="굴림"/>
              </a:rPr>
              <a:t> 인간생활을 규율하는 사회적 규범 중의 하나</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사회복지가 국가의 정책으로서 제도적으로 실천되는 중요한 도구 중의 </a:t>
            </a:r>
            <a:endParaRPr lang="ko-KR" altLang="en-US" b="1">
              <a:latin typeface="굴림"/>
              <a:ea typeface="굴림"/>
            </a:endParaRPr>
          </a:p>
          <a:p>
            <a:pPr>
              <a:lnSpc>
                <a:spcPct val="150000"/>
              </a:lnSpc>
              <a:defRPr lang="ko-KR" altLang="en-US"/>
            </a:pPr>
            <a:r>
              <a:rPr lang="ko-KR" altLang="en-US" b="1">
                <a:latin typeface="굴림"/>
                <a:ea typeface="굴림"/>
              </a:rPr>
              <a:t>   하나가 법이다</a:t>
            </a:r>
            <a:r>
              <a:rPr lang="en-US" altLang="ko-KR" b="1">
                <a:latin typeface="굴림"/>
                <a:ea typeface="굴림"/>
              </a:rPr>
              <a:t>.</a:t>
            </a:r>
            <a:endParaRPr lang="en-US" altLang="ko-KR"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일반적으로 사회복지를 대상으로 하는 법</a:t>
            </a:r>
            <a:endParaRPr lang="ko-KR" altLang="en-US" b="1">
              <a:latin typeface="굴림"/>
              <a:ea typeface="굴림"/>
            </a:endParaRPr>
          </a:p>
          <a:p>
            <a:pPr>
              <a:lnSpc>
                <a:spcPct val="150000"/>
              </a:lnSpc>
              <a:defRPr lang="ko-KR" altLang="en-US"/>
            </a:pPr>
            <a:r>
              <a:rPr lang="ko-KR" altLang="en-US" b="1">
                <a:latin typeface="굴림"/>
                <a:ea typeface="굴림"/>
              </a:rPr>
              <a:t>◦ 반사적 권리 : 구체적인 청구권이 인정되지 않고 단지 국가나 지방자치단체의 재원이 허락하는 한 그 이익을 향유할 수 있는 상황에 있는 정도의 권리</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solidFill>
                  <a:srgbClr val="0000ff"/>
                </a:solidFill>
                <a:uFill>
                  <a:solidFill>
                    <a:srgbClr val="ff0000"/>
                  </a:solidFill>
                </a:uFill>
                <a:latin typeface="굴림"/>
              </a:rPr>
              <a:t>福祉權은 어떤 방식으로든지 개념적으로 인간의 기본적 욕구와 연결된다</a:t>
            </a:r>
            <a:r>
              <a:rPr lang="en-US" altLang="ko-KR" b="1">
                <a:solidFill>
                  <a:srgbClr val="0000ff"/>
                </a:solidFill>
                <a:uFill>
                  <a:solidFill>
                    <a:srgbClr val="ff0000"/>
                  </a:solidFill>
                </a:uFill>
                <a:latin typeface="굴림"/>
              </a:rPr>
              <a:t>.</a:t>
            </a:r>
            <a:endParaRPr lang="en-US" altLang="ko-KR" b="1">
              <a:solidFill>
                <a:srgbClr val="0000ff"/>
              </a:solidFill>
              <a:uFill>
                <a:solidFill>
                  <a:srgbClr val="ff0000"/>
                </a:solidFill>
              </a:uFill>
              <a:latin typeface="굴림"/>
            </a:endParaRPr>
          </a:p>
        </p:txBody>
      </p:sp>
      <p:sp>
        <p:nvSpPr>
          <p:cNvPr id="11" name="TextBox 10"/>
          <p:cNvSpPr txBox="1"/>
          <p:nvPr/>
        </p:nvSpPr>
        <p:spPr>
          <a:xfrm>
            <a:off x="560713" y="4660500"/>
            <a:ext cx="2616827" cy="395369"/>
          </a:xfrm>
          <a:prstGeom prst="rect">
            <a:avLst/>
          </a:prstGeom>
          <a:noFill/>
        </p:spPr>
        <p:txBody>
          <a:bodyPr wrap="none">
            <a:spAutoFit/>
          </a:bodyPr>
          <a:lstStyle/>
          <a:p>
            <a:pPr lvl="0">
              <a:defRPr lang="ko-KR" altLang="en-US"/>
            </a:pPr>
            <a:r>
              <a:rPr lang="en-US" altLang="ko-KR" sz="2000" b="1">
                <a:latin typeface="굴림"/>
              </a:rPr>
              <a:t>2) </a:t>
            </a:r>
            <a:r>
              <a:rPr lang="ko-KR" altLang="en-US" sz="2000" b="1">
                <a:latin typeface="굴림"/>
              </a:rPr>
              <a:t>사회복지법의 출현</a:t>
            </a:r>
            <a:endParaRPr lang="ko-KR" altLang="en-US" sz="2000" b="1">
              <a:latin typeface="굴림"/>
            </a:endParaRPr>
          </a:p>
        </p:txBody>
      </p:sp>
      <p:sp>
        <p:nvSpPr>
          <p:cNvPr id="13" name="TextBox 12"/>
          <p:cNvSpPr txBox="1"/>
          <p:nvPr/>
        </p:nvSpPr>
        <p:spPr>
          <a:xfrm>
            <a:off x="647560" y="4979667"/>
            <a:ext cx="8208916" cy="1329653"/>
          </a:xfrm>
          <a:prstGeom prst="rect">
            <a:avLst/>
          </a:prstGeom>
          <a:noFill/>
        </p:spPr>
        <p:txBody>
          <a:bodyPr wrap="square">
            <a:spAutoFit/>
          </a:bodyPr>
          <a:lstStyle/>
          <a:p>
            <a:pPr>
              <a:lnSpc>
                <a:spcPct val="150000"/>
              </a:lnSpc>
              <a:defRPr lang="ko-KR" altLang="en-US"/>
            </a:pPr>
            <a:r>
              <a:rPr lang="en-US" altLang="ko-KR" b="1">
                <a:latin typeface="굴림"/>
                <a:ea typeface="굴림"/>
              </a:rPr>
              <a:t>◦ </a:t>
            </a:r>
            <a:r>
              <a:rPr lang="ko-KR" altLang="en-US" b="1">
                <a:latin typeface="굴림"/>
                <a:ea typeface="굴림"/>
              </a:rPr>
              <a:t>산업화</a:t>
            </a:r>
            <a:r>
              <a:rPr lang="en-US" altLang="ko-KR" b="1">
                <a:latin typeface="굴림"/>
                <a:ea typeface="굴림"/>
              </a:rPr>
              <a:t>, </a:t>
            </a:r>
            <a:r>
              <a:rPr lang="ko-KR" altLang="en-US" b="1">
                <a:latin typeface="굴림"/>
                <a:ea typeface="굴림"/>
              </a:rPr>
              <a:t>자본주의 발달</a:t>
            </a:r>
            <a:r>
              <a:rPr lang="en-US" altLang="ko-KR" b="1">
                <a:latin typeface="굴림"/>
                <a:ea typeface="굴림"/>
              </a:rPr>
              <a:t>, </a:t>
            </a:r>
            <a:r>
              <a:rPr lang="ko-KR" altLang="en-US" b="1">
                <a:latin typeface="굴림"/>
                <a:ea typeface="굴림"/>
              </a:rPr>
              <a:t>정치∙사회체제의 변동에 따라 생겨난 사회문제 해결을 위해 사회복지제도와 함께</a:t>
            </a:r>
            <a:r>
              <a:rPr lang="en-US" altLang="ko-KR" b="1">
                <a:latin typeface="굴림"/>
                <a:ea typeface="굴림"/>
              </a:rPr>
              <a:t> </a:t>
            </a:r>
            <a:r>
              <a:rPr lang="ko-KR" altLang="en-US" b="1">
                <a:latin typeface="굴림"/>
                <a:ea typeface="굴림"/>
              </a:rPr>
              <a:t>생성</a:t>
            </a:r>
            <a:r>
              <a:rPr lang="en-US" altLang="ko-KR" b="1">
                <a:latin typeface="굴림"/>
                <a:ea typeface="굴림"/>
              </a:rPr>
              <a:t>·</a:t>
            </a:r>
            <a:r>
              <a:rPr lang="ko-KR" altLang="en-US" b="1">
                <a:latin typeface="굴림"/>
                <a:ea typeface="굴림"/>
              </a:rPr>
              <a:t>발달</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노동법 </a:t>
            </a:r>
            <a:r>
              <a:rPr lang="ko-KR" altLang="en-US" b="1">
                <a:latin typeface="+mn-ea"/>
              </a:rPr>
              <a:t>→ 경제법 </a:t>
            </a:r>
            <a:r>
              <a:rPr lang="en-US" altLang="ko-KR" b="1">
                <a:latin typeface="+mn-ea"/>
              </a:rPr>
              <a:t>→ </a:t>
            </a:r>
            <a:r>
              <a:rPr lang="ko-KR" altLang="en-US" b="1">
                <a:latin typeface="+mn-ea"/>
              </a:rPr>
              <a:t>사회보장법  → 사회복지법 순으로 발전</a:t>
            </a:r>
            <a:endParaRPr lang="en-US" altLang="ko-KR" b="1">
              <a:latin typeface="+mn-ea"/>
            </a:endParaRPr>
          </a:p>
        </p:txBody>
      </p:sp>
      <p:sp>
        <p:nvSpPr>
          <p:cNvPr id="1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112</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1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rot="0">
            <a:off x="1078086" y="2108753"/>
            <a:ext cx="7454354" cy="1180590"/>
            <a:chOff x="1259593" y="5013152"/>
            <a:chExt cx="7611574" cy="1499079"/>
          </a:xfrm>
        </p:grpSpPr>
        <p:sp>
          <p:nvSpPr>
            <p:cNvPr id="3" name="TextBox 2"/>
            <p:cNvSpPr txBox="1"/>
            <p:nvPr/>
          </p:nvSpPr>
          <p:spPr>
            <a:xfrm>
              <a:off x="1259592" y="5013152"/>
              <a:ext cx="3383781" cy="633859"/>
            </a:xfrm>
            <a:prstGeom prst="rect">
              <a:avLst/>
            </a:prstGeom>
            <a:noFill/>
          </p:spPr>
          <p:txBody>
            <a:bodyPr wrap="square">
              <a:spAutoFit/>
            </a:bodyPr>
            <a:lstStyle/>
            <a:p>
              <a:pPr>
                <a:lnSpc>
                  <a:spcPct val="150000"/>
                </a:lnSpc>
                <a:defRPr lang="ko-KR" altLang="en-US"/>
              </a:pPr>
              <a:r>
                <a:rPr lang="ko-KR" altLang="en-US" b="1">
                  <a:solidFill>
                    <a:srgbClr val="0000ff"/>
                  </a:solidFill>
                  <a:latin typeface="굴림"/>
                  <a:ea typeface="굴림"/>
                </a:rPr>
                <a:t>계약 자유의 원칙(私的 自治)</a:t>
              </a:r>
              <a:endParaRPr lang="ko-KR" altLang="en-US" b="1">
                <a:solidFill>
                  <a:srgbClr val="0000ff"/>
                </a:solidFill>
                <a:latin typeface="굴림"/>
                <a:ea typeface="굴림"/>
              </a:endParaRPr>
            </a:p>
          </p:txBody>
        </p:sp>
        <p:sp>
          <p:nvSpPr>
            <p:cNvPr id="4" name="TextBox 3"/>
            <p:cNvSpPr txBox="1"/>
            <p:nvPr/>
          </p:nvSpPr>
          <p:spPr>
            <a:xfrm>
              <a:off x="1259602" y="5445208"/>
              <a:ext cx="2232251" cy="635742"/>
            </a:xfrm>
            <a:prstGeom prst="rect">
              <a:avLst/>
            </a:prstGeom>
            <a:noFill/>
          </p:spPr>
          <p:txBody>
            <a:bodyPr wrap="square">
              <a:spAutoFit/>
            </a:bodyPr>
            <a:lstStyle/>
            <a:p>
              <a:pPr>
                <a:lnSpc>
                  <a:spcPct val="150000"/>
                </a:lnSpc>
                <a:defRPr lang="ko-KR" altLang="en-US"/>
              </a:pPr>
              <a:r>
                <a:rPr lang="ko-KR" altLang="en-US" b="1">
                  <a:solidFill>
                    <a:srgbClr val="0000ff"/>
                  </a:solidFill>
                  <a:latin typeface="굴림"/>
                  <a:ea typeface="굴림"/>
                </a:rPr>
                <a:t>과실책임의 원칙</a:t>
              </a:r>
              <a:endParaRPr lang="en-US" altLang="ko-KR" b="1">
                <a:solidFill>
                  <a:srgbClr val="0000ff"/>
                </a:solidFill>
                <a:latin typeface="굴림"/>
                <a:ea typeface="굴림"/>
              </a:endParaRPr>
            </a:p>
          </p:txBody>
        </p:sp>
        <p:sp>
          <p:nvSpPr>
            <p:cNvPr id="5" name="TextBox 4"/>
            <p:cNvSpPr txBox="1"/>
            <p:nvPr/>
          </p:nvSpPr>
          <p:spPr>
            <a:xfrm>
              <a:off x="1259600" y="5877238"/>
              <a:ext cx="2232250" cy="634990"/>
            </a:xfrm>
            <a:prstGeom prst="rect">
              <a:avLst/>
            </a:prstGeom>
            <a:noFill/>
          </p:spPr>
          <p:txBody>
            <a:bodyPr wrap="square">
              <a:spAutoFit/>
            </a:bodyPr>
            <a:lstStyle/>
            <a:p>
              <a:pPr>
                <a:lnSpc>
                  <a:spcPct val="150000"/>
                </a:lnSpc>
                <a:defRPr lang="ko-KR" altLang="en-US"/>
              </a:pPr>
              <a:r>
                <a:rPr lang="ko-KR" altLang="en-US" b="1">
                  <a:solidFill>
                    <a:srgbClr val="0000ff"/>
                  </a:solidFill>
                  <a:latin typeface="굴림"/>
                  <a:ea typeface="굴림"/>
                </a:rPr>
                <a:t>소유권 절대의 원칙</a:t>
              </a:r>
              <a:endParaRPr lang="en-US" altLang="ko-KR" b="1">
                <a:solidFill>
                  <a:srgbClr val="0000ff"/>
                </a:solidFill>
                <a:latin typeface="굴림"/>
                <a:ea typeface="굴림"/>
              </a:endParaRPr>
            </a:p>
          </p:txBody>
        </p:sp>
        <p:grpSp>
          <p:nvGrpSpPr>
            <p:cNvPr id="6" name="그룹 5"/>
            <p:cNvGrpSpPr/>
            <p:nvPr/>
          </p:nvGrpSpPr>
          <p:grpSpPr>
            <a:xfrm rot="0">
              <a:off x="4332881" y="5414015"/>
              <a:ext cx="1339873" cy="864097"/>
              <a:chOff x="4044852" y="5414016"/>
              <a:chExt cx="1339873" cy="864098"/>
            </a:xfrm>
          </p:grpSpPr>
          <p:cxnSp>
            <p:nvCxnSpPr>
              <p:cNvPr id="8" name="직선 연결선 7"/>
              <p:cNvCxnSpPr/>
              <p:nvPr/>
            </p:nvCxnSpPr>
            <p:spPr>
              <a:xfrm>
                <a:off x="4044852" y="5414016"/>
                <a:ext cx="6480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4044852" y="5846064"/>
                <a:ext cx="11521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4044852" y="6278114"/>
                <a:ext cx="6480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a:off x="4692920" y="5414016"/>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5189358" y="5644929"/>
                <a:ext cx="0" cy="4038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a:off x="5173744" y="5660932"/>
                <a:ext cx="1847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5199945" y="6049529"/>
                <a:ext cx="1847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5599983" y="5082774"/>
              <a:ext cx="3271183" cy="1147530"/>
            </a:xfrm>
            <a:prstGeom prst="rect">
              <a:avLst/>
            </a:prstGeom>
            <a:noFill/>
          </p:spPr>
          <p:txBody>
            <a:bodyPr wrap="square">
              <a:spAutoFit/>
            </a:bodyPr>
            <a:lstStyle/>
            <a:p>
              <a:pPr>
                <a:lnSpc>
                  <a:spcPct val="150000"/>
                </a:lnSpc>
                <a:defRPr lang="ko-KR" altLang="en-US"/>
              </a:pPr>
              <a:r>
                <a:rPr lang="ko-KR" altLang="en-US" b="1">
                  <a:solidFill>
                    <a:srgbClr val="c00000"/>
                  </a:solidFill>
                  <a:latin typeface="굴림"/>
                  <a:ea typeface="굴림"/>
                </a:rPr>
                <a:t>富의 不平等</a:t>
              </a:r>
              <a:endParaRPr lang="ko-KR" altLang="en-US" b="1">
                <a:solidFill>
                  <a:srgbClr val="c00000"/>
                </a:solidFill>
                <a:latin typeface="굴림"/>
                <a:ea typeface="굴림"/>
              </a:endParaRPr>
            </a:p>
            <a:p>
              <a:pPr>
                <a:lnSpc>
                  <a:spcPct val="150000"/>
                </a:lnSpc>
                <a:defRPr lang="ko-KR" altLang="en-US"/>
              </a:pPr>
              <a:r>
                <a:rPr lang="ko-KR" altLang="en-US" b="1">
                  <a:solidFill>
                    <a:srgbClr val="c00000"/>
                  </a:solidFill>
                  <a:latin typeface="굴림"/>
                  <a:ea typeface="굴림"/>
                </a:rPr>
                <a:t>사회적 취약계층의 생존 위협</a:t>
              </a:r>
              <a:endParaRPr lang="en-US" altLang="ko-KR" b="1">
                <a:solidFill>
                  <a:srgbClr val="c00000"/>
                </a:solidFill>
                <a:latin typeface="굴림"/>
                <a:ea typeface="굴림"/>
              </a:endParaRPr>
            </a:p>
          </p:txBody>
        </p:sp>
      </p:grpSp>
      <p:sp>
        <p:nvSpPr>
          <p:cNvPr id="15" name="직사각형 14"/>
          <p:cNvSpPr/>
          <p:nvPr/>
        </p:nvSpPr>
        <p:spPr>
          <a:xfrm>
            <a:off x="1007605" y="2060846"/>
            <a:ext cx="7416822" cy="1219253"/>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7" name="TextBox 16"/>
          <p:cNvSpPr txBox="1"/>
          <p:nvPr/>
        </p:nvSpPr>
        <p:spPr>
          <a:xfrm>
            <a:off x="503548" y="596153"/>
            <a:ext cx="8028892" cy="1325992"/>
          </a:xfrm>
          <a:prstGeom prst="rect">
            <a:avLst/>
          </a:prstGeom>
          <a:noFill/>
        </p:spPr>
        <p:txBody>
          <a:bodyPr wrap="square">
            <a:spAutoFit/>
          </a:bodyPr>
          <a:lstStyle/>
          <a:p>
            <a:pPr>
              <a:lnSpc>
                <a:spcPct val="150000"/>
              </a:lnSpc>
              <a:defRPr lang="ko-KR" altLang="en-US"/>
            </a:pPr>
            <a:r>
              <a:rPr lang="en-US" altLang="ko-KR" b="1">
                <a:latin typeface="굴림"/>
                <a:ea typeface="굴림"/>
              </a:rPr>
              <a:t>◦ </a:t>
            </a:r>
            <a:r>
              <a:rPr lang="ko-KR" altLang="en-US" b="1">
                <a:latin typeface="굴림"/>
                <a:ea typeface="굴림"/>
              </a:rPr>
              <a:t>시민법을 근거로 한 시민사회의 정치 경제적 원리가 </a:t>
            </a:r>
            <a:r>
              <a:rPr lang="en-US" altLang="ko-KR" b="1">
                <a:latin typeface="굴림"/>
                <a:ea typeface="굴림"/>
              </a:rPr>
              <a:t> </a:t>
            </a:r>
            <a:r>
              <a:rPr lang="ko-KR" altLang="en-US" b="1">
                <a:latin typeface="굴림"/>
                <a:ea typeface="굴림"/>
              </a:rPr>
              <a:t>자본주의의 발전과 함께 상호 모순적으로 변모 </a:t>
            </a:r>
            <a:r>
              <a:rPr lang="en-US" altLang="ko-KR" b="1">
                <a:latin typeface="굴림"/>
                <a:ea typeface="굴림"/>
              </a:rPr>
              <a:t>– </a:t>
            </a:r>
            <a:r>
              <a:rPr lang="ko-KR" altLang="en-US" b="1">
                <a:latin typeface="굴림"/>
                <a:ea typeface="굴림"/>
              </a:rPr>
              <a:t>시민법의 한계에 대한 비판적 견지에서 독립된 법영역</a:t>
            </a:r>
            <a:r>
              <a:rPr lang="en-US" altLang="ko-KR" b="1">
                <a:latin typeface="굴림"/>
                <a:ea typeface="굴림"/>
              </a:rPr>
              <a:t>(</a:t>
            </a:r>
            <a:r>
              <a:rPr lang="ko-KR" altLang="en-US" b="1">
                <a:latin typeface="굴림"/>
                <a:ea typeface="굴림"/>
              </a:rPr>
              <a:t>사회법</a:t>
            </a:r>
            <a:r>
              <a:rPr lang="en-US" altLang="ko-KR" b="1">
                <a:latin typeface="굴림"/>
                <a:ea typeface="굴림"/>
              </a:rPr>
              <a:t>)</a:t>
            </a:r>
            <a:r>
              <a:rPr lang="ko-KR" altLang="en-US" b="1">
                <a:latin typeface="굴림"/>
                <a:ea typeface="굴림"/>
              </a:rPr>
              <a:t>으로 자리를 확보</a:t>
            </a:r>
            <a:endParaRPr lang="ko-KR" altLang="en-US" b="1">
              <a:latin typeface="굴림"/>
              <a:ea typeface="굴림"/>
            </a:endParaRPr>
          </a:p>
        </p:txBody>
      </p:sp>
      <p:sp>
        <p:nvSpPr>
          <p:cNvPr id="20" name="TextBox 16"/>
          <p:cNvSpPr txBox="1"/>
          <p:nvPr/>
        </p:nvSpPr>
        <p:spPr>
          <a:xfrm>
            <a:off x="539550" y="3501006"/>
            <a:ext cx="8244917" cy="2554988"/>
          </a:xfrm>
          <a:prstGeom prst="rect">
            <a:avLst/>
          </a:prstGeom>
          <a:noFill/>
        </p:spPr>
        <p:txBody>
          <a:bodyPr wrap="square">
            <a:spAutoFit/>
          </a:bodyPr>
          <a:lstStyle/>
          <a:p>
            <a:pPr>
              <a:lnSpc>
                <a:spcPct val="150000"/>
              </a:lnSpc>
              <a:defRPr lang="ko-KR" altLang="en-US"/>
            </a:pPr>
            <a:r>
              <a:rPr lang="ko-KR" altLang="en-US" b="1">
                <a:latin typeface="굴림"/>
                <a:ea typeface="굴림"/>
              </a:rPr>
              <a:t>※ </a:t>
            </a:r>
            <a:r>
              <a:rPr lang="ko-KR" altLang="en-US" b="1">
                <a:solidFill>
                  <a:srgbClr val="ff0000"/>
                </a:solidFill>
                <a:latin typeface="굴림"/>
                <a:ea typeface="굴림"/>
              </a:rPr>
              <a:t>&lt;사회법(社會法)&gt;</a:t>
            </a:r>
            <a:endParaRPr lang="ko-KR" altLang="en-US" b="1">
              <a:solidFill>
                <a:srgbClr val="ff0000"/>
              </a:solidFill>
              <a:latin typeface="굴림"/>
              <a:ea typeface="굴림"/>
            </a:endParaRPr>
          </a:p>
          <a:p>
            <a:pPr>
              <a:lnSpc>
                <a:spcPct val="150000"/>
              </a:lnSpc>
              <a:defRPr lang="ko-KR" altLang="en-US"/>
            </a:pPr>
            <a:r>
              <a:rPr lang="ko-KR" altLang="en-US" b="1">
                <a:latin typeface="굴림"/>
                <a:ea typeface="굴림"/>
              </a:rPr>
              <a:t>◦ 개인주의적 법의 원리를 수정 또는 보충하는 법의 전체</a:t>
            </a:r>
            <a:endParaRPr lang="ko-KR" altLang="en-US" b="1">
              <a:latin typeface="굴림"/>
              <a:ea typeface="굴림"/>
            </a:endParaRPr>
          </a:p>
          <a:p>
            <a:pPr>
              <a:lnSpc>
                <a:spcPct val="150000"/>
              </a:lnSpc>
              <a:defRPr lang="ko-KR" altLang="en-US"/>
            </a:pPr>
            <a:r>
              <a:rPr lang="ko-KR" altLang="en-US" b="1">
                <a:latin typeface="굴림"/>
                <a:ea typeface="굴림"/>
              </a:rPr>
              <a:t>◦ 사법(私法)의 원리 ･ 사법의 질서를 존중하면서 이것을 공공복지 ･ 국가복지의 입장에서 사회정책으로서 통제 ･ 수정을 가하여 국민경제의 정상적인 운영과 </a:t>
            </a:r>
            <a:endParaRPr lang="ko-KR" altLang="en-US" b="1">
              <a:latin typeface="굴림"/>
              <a:ea typeface="굴림"/>
            </a:endParaRPr>
          </a:p>
          <a:p>
            <a:pPr>
              <a:lnSpc>
                <a:spcPct val="150000"/>
              </a:lnSpc>
              <a:defRPr lang="ko-KR" altLang="en-US"/>
            </a:pPr>
            <a:r>
              <a:rPr lang="ko-KR" altLang="en-US" b="1">
                <a:latin typeface="굴림"/>
                <a:ea typeface="굴림"/>
              </a:rPr>
              <a:t>사회적 약자의 보호와 실질적 평등의 실현 확보를 목적으로 하는 법체계 </a:t>
            </a:r>
            <a:endParaRPr lang="ko-KR" altLang="en-US" b="1">
              <a:latin typeface="굴림"/>
              <a:ea typeface="굴림"/>
            </a:endParaRPr>
          </a:p>
          <a:p>
            <a:pPr>
              <a:lnSpc>
                <a:spcPct val="150000"/>
              </a:lnSpc>
              <a:defRPr lang="ko-KR" altLang="en-US"/>
            </a:pPr>
            <a:r>
              <a:rPr lang="ko-KR" altLang="en-US" b="1">
                <a:latin typeface="굴림"/>
                <a:ea typeface="굴림"/>
              </a:rPr>
              <a:t>(사회복지법 ･ 노동법 ･ 경제법 ･ 사회보장법 등)</a:t>
            </a:r>
            <a:endParaRPr lang="ko-KR" altLang="en-US" b="1">
              <a:latin typeface="굴림"/>
              <a:ea typeface="굴림"/>
            </a:endParaRPr>
          </a:p>
        </p:txBody>
      </p:sp>
      <p:sp>
        <p:nvSpPr>
          <p:cNvPr id="23"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24"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113</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1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588608"/>
            <a:ext cx="2782773" cy="419137"/>
          </a:xfrm>
          <a:prstGeom prst="rect">
            <a:avLst/>
          </a:prstGeom>
          <a:noFill/>
        </p:spPr>
        <p:txBody>
          <a:bodyPr wrap="none">
            <a:spAutoFit/>
          </a:bodyPr>
          <a:lstStyle/>
          <a:p>
            <a:pPr lvl="0">
              <a:defRPr lang="ko-KR" altLang="en-US"/>
            </a:pPr>
            <a:r>
              <a:rPr lang="en-US" altLang="ko-KR" sz="2200" b="1">
                <a:latin typeface="HY둥근고딕B"/>
                <a:ea typeface="HY둥근고딕B"/>
              </a:rPr>
              <a:t>3) </a:t>
            </a:r>
            <a:r>
              <a:rPr lang="ko-KR" altLang="en-US" sz="2200" b="1">
                <a:latin typeface="HY둥근고딕B"/>
                <a:ea typeface="HY둥근고딕B"/>
              </a:rPr>
              <a:t>사회복지법의 原型</a:t>
            </a:r>
            <a:endParaRPr lang="ko-KR" altLang="en-US" sz="2200" b="1">
              <a:latin typeface="HY둥근고딕B"/>
              <a:ea typeface="HY둥근고딕B"/>
            </a:endParaRPr>
          </a:p>
        </p:txBody>
      </p:sp>
      <p:sp>
        <p:nvSpPr>
          <p:cNvPr id="3" name="TextBox 2"/>
          <p:cNvSpPr txBox="1"/>
          <p:nvPr/>
        </p:nvSpPr>
        <p:spPr>
          <a:xfrm>
            <a:off x="503547" y="1146046"/>
            <a:ext cx="8316925" cy="4803234"/>
          </a:xfrm>
          <a:prstGeom prst="rect">
            <a:avLst/>
          </a:prstGeom>
          <a:noFill/>
        </p:spPr>
        <p:txBody>
          <a:bodyPr vert="horz" wrap="square" lIns="91440" tIns="45720" rIns="91440" bIns="45720" anchor="t">
            <a:spAutoFit/>
          </a:bodyPr>
          <a:lstStyle/>
          <a:p>
            <a:pPr>
              <a:lnSpc>
                <a:spcPct val="150000"/>
              </a:lnSpc>
              <a:defRPr lang="ko-KR" altLang="en-US"/>
            </a:pPr>
            <a:r>
              <a:rPr lang="en-US" altLang="ko-KR" b="1">
                <a:solidFill>
                  <a:srgbClr val="c00000"/>
                </a:solidFill>
                <a:latin typeface="굴림"/>
                <a:ea typeface="굴림"/>
              </a:rPr>
              <a:t>&lt;</a:t>
            </a:r>
            <a:r>
              <a:rPr lang="ko-KR" altLang="en-US" b="1">
                <a:solidFill>
                  <a:srgbClr val="c00000"/>
                </a:solidFill>
                <a:latin typeface="굴림"/>
                <a:ea typeface="굴림"/>
              </a:rPr>
              <a:t>생존권</a:t>
            </a:r>
            <a:r>
              <a:rPr lang="en-US" altLang="ko-KR" b="1">
                <a:solidFill>
                  <a:srgbClr val="c00000"/>
                </a:solidFill>
                <a:latin typeface="굴림"/>
                <a:ea typeface="굴림"/>
              </a:rPr>
              <a:t>(right of live)&gt;</a:t>
            </a:r>
            <a:endParaRPr lang="en-US" altLang="ko-KR" b="1">
              <a:solidFill>
                <a:srgbClr val="c00000"/>
              </a:solidFill>
              <a:latin typeface="굴림"/>
              <a:ea typeface="굴림"/>
            </a:endParaRPr>
          </a:p>
          <a:p>
            <a:pPr>
              <a:lnSpc>
                <a:spcPct val="150000"/>
              </a:lnSpc>
              <a:defRPr lang="ko-KR" altLang="en-US"/>
            </a:pPr>
            <a:r>
              <a:rPr lang="en-US" altLang="ko-KR" b="1">
                <a:latin typeface="굴림"/>
                <a:ea typeface="굴림"/>
              </a:rPr>
              <a:t>◦ </a:t>
            </a:r>
            <a:r>
              <a:rPr lang="ko-KR" altLang="en-US" sz="1700" b="1" spc="-39">
                <a:solidFill>
                  <a:schemeClr val="tx1"/>
                </a:solidFill>
                <a:latin typeface="굴림"/>
              </a:rPr>
              <a:t>생존(生存)</a:t>
            </a:r>
            <a:r>
              <a:rPr lang="en-US" altLang="ko-KR" sz="1700" b="1" spc="-39">
                <a:solidFill>
                  <a:schemeClr val="tx1"/>
                </a:solidFill>
                <a:latin typeface="굴림"/>
              </a:rPr>
              <a:t> </a:t>
            </a:r>
            <a:r>
              <a:rPr lang="ko-KR" altLang="en-US" sz="1700" b="1" spc="-39">
                <a:solidFill>
                  <a:schemeClr val="tx1"/>
                </a:solidFill>
                <a:latin typeface="굴림"/>
              </a:rPr>
              <a:t>또는 생활을 위하여 필요한 조건의 확보를 국가에 대하여 요구하는 권리</a:t>
            </a:r>
            <a:endParaRPr lang="ko-KR" altLang="en-US" sz="1700" b="1" spc="-39">
              <a:solidFill>
                <a:schemeClr val="tx1"/>
              </a:solidFill>
              <a:latin typeface="굴림"/>
            </a:endParaRPr>
          </a:p>
          <a:p>
            <a:pPr>
              <a:lnSpc>
                <a:spcPct val="150000"/>
              </a:lnSpc>
              <a:defRPr lang="ko-KR" altLang="en-US"/>
            </a:pPr>
            <a:r>
              <a:rPr lang="ko-KR" altLang="ko-KR" sz="1700" b="1">
                <a:latin typeface="굴림"/>
                <a:ea typeface="굴림"/>
              </a:rPr>
              <a:t>◦</a:t>
            </a:r>
            <a:r>
              <a:rPr lang="en-US" altLang="ko-KR" sz="1700" b="1">
                <a:latin typeface="굴림"/>
                <a:ea typeface="굴림"/>
              </a:rPr>
              <a:t> </a:t>
            </a:r>
            <a:r>
              <a:rPr lang="ko-KR" altLang="en-US" sz="1700" b="1">
                <a:latin typeface="굴림"/>
                <a:ea typeface="굴림"/>
              </a:rPr>
              <a:t>생리적으로 인간의 생명 유지에 필요한 물자,</a:t>
            </a:r>
            <a:r>
              <a:rPr lang="en-US" altLang="ko-KR" sz="1700" b="1">
                <a:latin typeface="굴림"/>
                <a:ea typeface="굴림"/>
              </a:rPr>
              <a:t> </a:t>
            </a:r>
            <a:r>
              <a:rPr lang="ko-KR" altLang="en-US" sz="1700" b="1">
                <a:latin typeface="굴림"/>
                <a:ea typeface="굴림"/>
              </a:rPr>
              <a:t>즉</a:t>
            </a:r>
            <a:r>
              <a:rPr lang="en-US" altLang="ko-KR" sz="1700" b="1">
                <a:latin typeface="굴림"/>
                <a:ea typeface="굴림"/>
              </a:rPr>
              <a:t> </a:t>
            </a:r>
            <a:r>
              <a:rPr lang="ko-KR" altLang="en-US" sz="1700" b="1">
                <a:latin typeface="굴림"/>
                <a:ea typeface="굴림"/>
              </a:rPr>
              <a:t>감축불가능의 최저한의 생활의 조달에 관한 보다 긴급하고 강력한 본능적인 욕구의 법적 표현</a:t>
            </a:r>
            <a:r>
              <a:rPr lang="en-US" altLang="ko-KR" sz="1700" b="1">
                <a:latin typeface="굴림"/>
                <a:ea typeface="굴림"/>
              </a:rPr>
              <a:t>(</a:t>
            </a:r>
            <a:r>
              <a:rPr lang="ko-KR" altLang="en-US" sz="1700" b="1">
                <a:latin typeface="굴림"/>
                <a:ea typeface="굴림"/>
              </a:rPr>
              <a:t>생활권적</a:t>
            </a:r>
            <a:r>
              <a:rPr lang="en-US" altLang="ko-KR" sz="1700" b="1">
                <a:latin typeface="굴림"/>
                <a:ea typeface="굴림"/>
              </a:rPr>
              <a:t>, </a:t>
            </a:r>
            <a:r>
              <a:rPr lang="ko-KR" altLang="en-US" sz="1700" b="1">
                <a:latin typeface="굴림"/>
                <a:ea typeface="굴림"/>
              </a:rPr>
              <a:t>사회권적</a:t>
            </a:r>
            <a:r>
              <a:rPr lang="en-US" altLang="ko-KR" sz="1700" b="1">
                <a:latin typeface="굴림"/>
                <a:ea typeface="굴림"/>
              </a:rPr>
              <a:t>, </a:t>
            </a:r>
            <a:r>
              <a:rPr lang="ko-KR" altLang="en-US" sz="1700" b="1">
                <a:latin typeface="굴림"/>
                <a:ea typeface="굴림"/>
              </a:rPr>
              <a:t>사회적 기본권</a:t>
            </a:r>
            <a:r>
              <a:rPr lang="en-US" altLang="ko-KR" sz="1700" b="1">
                <a:latin typeface="굴림"/>
                <a:ea typeface="굴림"/>
              </a:rPr>
              <a:t>)</a:t>
            </a:r>
            <a:endParaRPr lang="en-US" altLang="ko-KR" sz="1700" b="1">
              <a:latin typeface="굴림"/>
              <a:ea typeface="굴림"/>
            </a:endParaRPr>
          </a:p>
          <a:p>
            <a:pPr>
              <a:lnSpc>
                <a:spcPct val="150000"/>
              </a:lnSpc>
              <a:defRPr lang="ko-KR" altLang="en-US"/>
            </a:pPr>
            <a:r>
              <a:rPr lang="en-US" altLang="ko-KR" sz="1700" b="1">
                <a:latin typeface="굴림"/>
                <a:ea typeface="굴림"/>
              </a:rPr>
              <a:t>- </a:t>
            </a:r>
            <a:r>
              <a:rPr lang="ko-KR" altLang="en-US" sz="1700" b="1">
                <a:latin typeface="굴림"/>
                <a:ea typeface="굴림"/>
              </a:rPr>
              <a:t>생존권의 현실화는 정책적으로는 사회정책</a:t>
            </a:r>
            <a:r>
              <a:rPr lang="en-US" altLang="ko-KR" sz="1700" b="1">
                <a:latin typeface="굴림"/>
                <a:ea typeface="굴림"/>
              </a:rPr>
              <a:t>, </a:t>
            </a:r>
            <a:r>
              <a:rPr lang="ko-KR" altLang="en-US" sz="1700" b="1">
                <a:latin typeface="굴림"/>
                <a:ea typeface="굴림"/>
              </a:rPr>
              <a:t>경제정책과 결부되는 동시에 각종 </a:t>
            </a:r>
            <a:endParaRPr lang="ko-KR" altLang="en-US" sz="1700" b="1">
              <a:latin typeface="굴림"/>
              <a:ea typeface="굴림"/>
            </a:endParaRPr>
          </a:p>
          <a:p>
            <a:pPr>
              <a:lnSpc>
                <a:spcPct val="150000"/>
              </a:lnSpc>
              <a:defRPr lang="ko-KR" altLang="en-US"/>
            </a:pPr>
            <a:r>
              <a:rPr lang="ko-KR" altLang="en-US" sz="1700" b="1">
                <a:latin typeface="굴림"/>
                <a:ea typeface="굴림"/>
              </a:rPr>
              <a:t>  사회입법의 기반이 된다</a:t>
            </a:r>
            <a:r>
              <a:rPr lang="en-US" altLang="ko-KR" sz="1700" b="1">
                <a:latin typeface="굴림"/>
                <a:ea typeface="굴림"/>
              </a:rPr>
              <a:t>.</a:t>
            </a:r>
            <a:endParaRPr lang="en-US" altLang="ko-KR" sz="1700" b="1">
              <a:latin typeface="굴림"/>
              <a:ea typeface="굴림"/>
            </a:endParaRPr>
          </a:p>
          <a:p>
            <a:pPr>
              <a:lnSpc>
                <a:spcPct val="150000"/>
              </a:lnSpc>
              <a:defRPr lang="ko-KR" altLang="en-US"/>
            </a:pPr>
            <a:r>
              <a:rPr lang="en-US" altLang="ko-KR" sz="1700" b="1">
                <a:solidFill>
                  <a:srgbClr val="c00000"/>
                </a:solidFill>
                <a:latin typeface="굴림"/>
                <a:ea typeface="굴림"/>
              </a:rPr>
              <a:t>&lt;</a:t>
            </a:r>
            <a:r>
              <a:rPr lang="ko-KR" altLang="en-US" sz="1700" b="1">
                <a:solidFill>
                  <a:srgbClr val="c00000"/>
                </a:solidFill>
                <a:latin typeface="굴림"/>
                <a:ea typeface="굴림"/>
              </a:rPr>
              <a:t>생존권 사상</a:t>
            </a:r>
            <a:r>
              <a:rPr lang="en-US" altLang="ko-KR" sz="1700" b="1">
                <a:solidFill>
                  <a:srgbClr val="c00000"/>
                </a:solidFill>
                <a:latin typeface="굴림"/>
                <a:ea typeface="굴림"/>
              </a:rPr>
              <a:t>&gt;</a:t>
            </a:r>
            <a:endParaRPr lang="en-US" altLang="ko-KR" sz="1700" b="1">
              <a:solidFill>
                <a:srgbClr val="c00000"/>
              </a:solidFill>
              <a:latin typeface="굴림"/>
              <a:ea typeface="굴림"/>
            </a:endParaRPr>
          </a:p>
          <a:p>
            <a:pPr>
              <a:lnSpc>
                <a:spcPct val="150000"/>
              </a:lnSpc>
              <a:defRPr lang="ko-KR" altLang="en-US"/>
            </a:pPr>
            <a:r>
              <a:rPr lang="ko-KR" altLang="en-US" sz="1700" b="1">
                <a:latin typeface="굴림"/>
                <a:ea typeface="굴림"/>
              </a:rPr>
              <a:t>◦ 자유방임의 경제원리와 그것을 법적 지주로 하는 소유권 절대의 원칙과 계약 자유의 원칙에 대한 비판과 항의의 표현</a:t>
            </a:r>
            <a:endParaRPr lang="ko-KR" altLang="en-US" sz="1700" b="1">
              <a:latin typeface="굴림"/>
              <a:ea typeface="굴림"/>
            </a:endParaRPr>
          </a:p>
          <a:p>
            <a:pPr>
              <a:lnSpc>
                <a:spcPct val="150000"/>
              </a:lnSpc>
              <a:defRPr lang="ko-KR" altLang="en-US"/>
            </a:pPr>
            <a:r>
              <a:rPr lang="en-US" altLang="ko-KR" sz="1700" b="1">
                <a:latin typeface="굴림"/>
                <a:ea typeface="굴림"/>
              </a:rPr>
              <a:t>“</a:t>
            </a:r>
            <a:r>
              <a:rPr lang="ko-KR" altLang="en-US" sz="1700" b="1">
                <a:latin typeface="굴림"/>
                <a:ea typeface="굴림"/>
              </a:rPr>
              <a:t>인간은 누구나 건강하고 문화적인 생활을 할 권리가 있다</a:t>
            </a:r>
            <a:r>
              <a:rPr lang="en-US" altLang="ko-KR" sz="1700" b="1">
                <a:latin typeface="굴림"/>
                <a:ea typeface="굴림"/>
              </a:rPr>
              <a:t>.”</a:t>
            </a:r>
            <a:r>
              <a:rPr lang="ko-KR" altLang="en-US" sz="1700" b="1">
                <a:latin typeface="굴림"/>
                <a:ea typeface="굴림"/>
              </a:rPr>
              <a:t>고 하는 자연법적 이론에 입각 </a:t>
            </a:r>
            <a:r>
              <a:rPr lang="en-US" altLang="ko-KR" sz="1700" b="1">
                <a:latin typeface="굴림"/>
                <a:ea typeface="굴림"/>
              </a:rPr>
              <a:t>(17,8</a:t>
            </a:r>
            <a:r>
              <a:rPr lang="ko-KR" altLang="en-US" sz="1700" b="1">
                <a:latin typeface="굴림"/>
                <a:ea typeface="굴림"/>
              </a:rPr>
              <a:t>세기 시대사조였던 계몽주의사상 </a:t>
            </a:r>
            <a:r>
              <a:rPr lang="en-US" altLang="ko-KR" sz="1700" b="1">
                <a:latin typeface="굴림"/>
                <a:ea typeface="굴림"/>
              </a:rPr>
              <a:t>– </a:t>
            </a:r>
            <a:r>
              <a:rPr lang="ko-KR" altLang="en-US" sz="1700" b="1">
                <a:latin typeface="굴림"/>
                <a:ea typeface="굴림"/>
              </a:rPr>
              <a:t>미국 독립선언</a:t>
            </a:r>
            <a:r>
              <a:rPr lang="en-US" altLang="ko-KR" sz="1700" b="1">
                <a:latin typeface="굴림"/>
                <a:ea typeface="굴림"/>
              </a:rPr>
              <a:t>, </a:t>
            </a:r>
            <a:r>
              <a:rPr lang="ko-KR" altLang="en-US" sz="1700" b="1">
                <a:latin typeface="굴림"/>
                <a:ea typeface="굴림"/>
              </a:rPr>
              <a:t>프랑스 혁명에 영향</a:t>
            </a:r>
            <a:r>
              <a:rPr lang="en-US" altLang="ko-KR" sz="1700" b="1">
                <a:latin typeface="굴림"/>
                <a:ea typeface="굴림"/>
              </a:rPr>
              <a:t>)</a:t>
            </a:r>
            <a:endParaRPr lang="en-US" altLang="ko-KR" sz="1700" b="1">
              <a:latin typeface="굴림"/>
              <a:ea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114</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1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7862" y="286351"/>
            <a:ext cx="7950598" cy="3731293"/>
          </a:xfrm>
          <a:prstGeom prst="rect">
            <a:avLst/>
          </a:prstGeom>
        </p:spPr>
        <p:txBody>
          <a:bodyPr vert="horz" wrap="square" lIns="91438" tIns="45718" rIns="91438" bIns="45718" anchor="t">
            <a:spAutoFit/>
          </a:bodyPr>
          <a:lstStyle/>
          <a:p>
            <a:pPr marL="0" algn="l" defTabSz="914398" eaLnBrk="1" latinLnBrk="1" hangingPunct="1">
              <a:lnSpc>
                <a:spcPct val="150000"/>
              </a:lnSpc>
              <a:defRPr lang="ko-KR" altLang="en-US"/>
            </a:pPr>
            <a:r>
              <a:rPr lang="en-US" altLang="ko-KR" sz="1900" b="1">
                <a:solidFill>
                  <a:schemeClr val="tx1"/>
                </a:solidFill>
                <a:latin typeface="굴림"/>
              </a:rPr>
              <a:t>&lt;</a:t>
            </a:r>
            <a:r>
              <a:rPr lang="ko-KR" altLang="en-US" sz="1900" b="1">
                <a:solidFill>
                  <a:srgbClr val="ff0000"/>
                </a:solidFill>
                <a:latin typeface="굴림"/>
              </a:rPr>
              <a:t>권리(</a:t>
            </a:r>
            <a:r>
              <a:rPr lang="ko-KR" altLang="en-US" sz="1900" b="1" i="0" kern="1200" spc="5">
                <a:solidFill>
                  <a:srgbClr val="ff0000"/>
                </a:solidFill>
                <a:latin typeface="굴림"/>
              </a:rPr>
              <a:t>權利:</a:t>
            </a:r>
            <a:r>
              <a:rPr lang="en-US" altLang="ko-KR" sz="1900" b="1">
                <a:solidFill>
                  <a:srgbClr val="ff0000"/>
                </a:solidFill>
                <a:latin typeface="굴림"/>
              </a:rPr>
              <a:t>right)</a:t>
            </a:r>
            <a:r>
              <a:rPr lang="en-US" altLang="ko-KR" sz="1900" b="1">
                <a:solidFill>
                  <a:schemeClr val="tx1"/>
                </a:solidFill>
                <a:latin typeface="굴림"/>
              </a:rPr>
              <a:t>&gt;</a:t>
            </a:r>
            <a:endParaRPr lang="en-US" altLang="ko-KR"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a:p>
            <a:pPr>
              <a:lnSpc>
                <a:spcPct val="120000"/>
              </a:lnSpc>
              <a:defRPr lang="ko-KR" altLang="en-US"/>
            </a:pPr>
            <a:r>
              <a:rPr lang="en-US" altLang="ko-KR" sz="1900" b="1">
                <a:solidFill>
                  <a:srgbClr val="0000ff"/>
                </a:solidFill>
                <a:latin typeface="굴림"/>
              </a:rPr>
              <a:t>※</a:t>
            </a:r>
            <a:r>
              <a:rPr lang="ko-KR" altLang="en-US" sz="1900" b="1">
                <a:solidFill>
                  <a:srgbClr val="0000ff"/>
                </a:solidFill>
                <a:latin typeface="굴림"/>
              </a:rPr>
              <a:t> 권리의 개념은 사회정의의 기초로서, 도덕, 정의 및 관계의 교차점에 위치한다</a:t>
            </a:r>
            <a:endParaRPr lang="ko-KR" altLang="en-US" sz="1900" b="1">
              <a:solidFill>
                <a:srgbClr val="0000ff"/>
              </a:solidFill>
              <a:latin typeface="굴림"/>
            </a:endParaRPr>
          </a:p>
          <a:p>
            <a:pPr>
              <a:lnSpc>
                <a:spcPct val="120000"/>
              </a:lnSpc>
              <a:defRPr lang="ko-KR" altLang="en-US"/>
            </a:pPr>
            <a:r>
              <a:rPr lang="ko-KR" altLang="en-US" sz="1900" b="1">
                <a:solidFill>
                  <a:srgbClr val="0000ff"/>
                </a:solidFill>
                <a:latin typeface="굴림"/>
              </a:rPr>
              <a:t>※ 人間이 가진 제일의 권리는 생명을 유지하는 권리</a:t>
            </a:r>
            <a:endParaRPr lang="ko-KR" altLang="en-US" sz="1900" b="1">
              <a:solidFill>
                <a:srgbClr val="0000ff"/>
              </a:solidFill>
              <a:latin typeface="굴림"/>
            </a:endParaRPr>
          </a:p>
        </p:txBody>
      </p:sp>
      <p:sp>
        <p:nvSpPr>
          <p:cNvPr id="4" name="TextBox 3"/>
          <p:cNvSpPr txBox="1"/>
          <p:nvPr/>
        </p:nvSpPr>
        <p:spPr>
          <a:xfrm>
            <a:off x="2951820" y="1196752"/>
            <a:ext cx="4536504" cy="363443"/>
          </a:xfrm>
          <a:prstGeom prst="rect">
            <a:avLst/>
          </a:prstGeom>
        </p:spPr>
        <p:txBody>
          <a:bodyPr wrap="square">
            <a:spAutoFit/>
          </a:bodyPr>
          <a:lstStyle/>
          <a:p>
            <a:pPr>
              <a:defRPr lang="ko-KR" altLang="en-US"/>
            </a:pPr>
            <a:endParaRPr lang="ko-KR" altLang="en-US"/>
          </a:p>
        </p:txBody>
      </p:sp>
      <p:sp>
        <p:nvSpPr>
          <p:cNvPr id="5" name="TextBox 4"/>
          <p:cNvSpPr txBox="1"/>
          <p:nvPr/>
        </p:nvSpPr>
        <p:spPr>
          <a:xfrm>
            <a:off x="845999" y="835200"/>
            <a:ext cx="7451998" cy="2145759"/>
          </a:xfrm>
          <a:prstGeom prst="rect">
            <a:avLst/>
          </a:prstGeom>
          <a:ln algn="ctr">
            <a:solidFill>
              <a:schemeClr val="tx1"/>
            </a:solidFill>
            <a:prstDash val="solid"/>
          </a:ln>
        </p:spPr>
        <p:txBody>
          <a:bodyPr vert="horz" wrap="square" lIns="91439" tIns="45719" rIns="91439" bIns="45719" anchor="t">
            <a:spAutoFit/>
          </a:bodyPr>
          <a:lstStyle/>
          <a:p>
            <a:pPr>
              <a:lnSpc>
                <a:spcPct val="150000"/>
              </a:lnSpc>
              <a:defRPr lang="ko-KR" altLang="en-US"/>
            </a:pPr>
            <a:r>
              <a:rPr lang="en-US" altLang="ko-KR" b="1">
                <a:solidFill>
                  <a:schemeClr val="tx1"/>
                </a:solidFill>
                <a:latin typeface="굴림"/>
              </a:rPr>
              <a:t>◦ </a:t>
            </a:r>
            <a:r>
              <a:rPr lang="ko-KR" altLang="en-US" b="1">
                <a:solidFill>
                  <a:schemeClr val="tx1"/>
                </a:solidFill>
                <a:latin typeface="굴림"/>
              </a:rPr>
              <a:t>옳고 정당한 어떤 것을 요구할 수 있는 자격 </a:t>
            </a:r>
            <a:endParaRPr lang="ko-KR" altLang="en-US" b="1">
              <a:solidFill>
                <a:schemeClr val="tx1"/>
              </a:solidFill>
              <a:latin typeface="굴림"/>
            </a:endParaRPr>
          </a:p>
          <a:p>
            <a:pPr>
              <a:lnSpc>
                <a:spcPct val="150000"/>
              </a:lnSpc>
              <a:defRPr lang="ko-KR" altLang="en-US"/>
            </a:pPr>
            <a:r>
              <a:rPr lang="ko-KR" altLang="en-US" b="1">
                <a:solidFill>
                  <a:schemeClr val="tx1"/>
                </a:solidFill>
                <a:latin typeface="굴림"/>
              </a:rPr>
              <a:t>◦ 생명, 인간의 존엄성, 자유, 평등, 정의, 사회적 연대와 통합, 자연과의 조화 등과 같은 가치를 포함</a:t>
            </a:r>
            <a:endParaRPr lang="ko-KR" altLang="en-US" b="1">
              <a:solidFill>
                <a:schemeClr val="tx1"/>
              </a:solidFill>
              <a:latin typeface="굴림"/>
            </a:endParaRPr>
          </a:p>
          <a:p>
            <a:pPr>
              <a:lnSpc>
                <a:spcPct val="150000"/>
              </a:lnSpc>
              <a:defRPr lang="ko-KR" altLang="en-US"/>
            </a:pPr>
            <a:r>
              <a:rPr lang="ko-KR" altLang="en-US" b="1">
                <a:solidFill>
                  <a:schemeClr val="tx1"/>
                </a:solidFill>
                <a:latin typeface="굴림"/>
              </a:rPr>
              <a:t>◦ 시대적 상황과 사회성원의 상호작용을 통해 구성되고 진화되는 역동적 개념 </a:t>
            </a:r>
            <a:endParaRPr lang="ko-KR" altLang="en-US" b="1">
              <a:solidFill>
                <a:schemeClr val="tx1"/>
              </a:solidFill>
              <a:latin typeface="굴림"/>
            </a:endParaRPr>
          </a:p>
        </p:txBody>
      </p:sp>
      <p:sp>
        <p:nvSpPr>
          <p:cNvPr id="6" name="TextBox 5"/>
          <p:cNvSpPr txBox="1"/>
          <p:nvPr/>
        </p:nvSpPr>
        <p:spPr>
          <a:xfrm>
            <a:off x="797865" y="4005064"/>
            <a:ext cx="7548269" cy="2262823"/>
          </a:xfrm>
          <a:prstGeom prst="rect">
            <a:avLst/>
          </a:prstGeom>
        </p:spPr>
        <p:txBody>
          <a:bodyPr vert="horz" wrap="square" lIns="91438" tIns="45718" rIns="91438" bIns="45718" anchor="t">
            <a:spAutoFit/>
          </a:bodyPr>
          <a:lstStyle/>
          <a:p>
            <a:pPr>
              <a:lnSpc>
                <a:spcPct val="150000"/>
              </a:lnSpc>
              <a:defRPr lang="ko-KR" altLang="en-US"/>
            </a:pPr>
            <a:r>
              <a:rPr lang="en-US" altLang="ko-KR" sz="1900" b="1">
                <a:solidFill>
                  <a:schemeClr val="tx1"/>
                </a:solidFill>
                <a:latin typeface="굴림"/>
              </a:rPr>
              <a:t>&lt;</a:t>
            </a:r>
            <a:r>
              <a:rPr lang="ko-KR" altLang="en-US" sz="1900" b="1">
                <a:solidFill>
                  <a:srgbClr val="ff0000"/>
                </a:solidFill>
                <a:latin typeface="굴림"/>
              </a:rPr>
              <a:t>인권(人權:</a:t>
            </a:r>
            <a:r>
              <a:rPr lang="en-US" altLang="ko-KR" sz="1900" b="1">
                <a:solidFill>
                  <a:srgbClr val="ff0000"/>
                </a:solidFill>
                <a:latin typeface="굴림"/>
              </a:rPr>
              <a:t>human rights)</a:t>
            </a:r>
            <a:r>
              <a:rPr lang="en-US" altLang="ko-KR" sz="1900" b="1">
                <a:solidFill>
                  <a:schemeClr val="tx1"/>
                </a:solidFill>
                <a:latin typeface="굴림"/>
              </a:rPr>
              <a:t>&gt; : </a:t>
            </a:r>
            <a:r>
              <a:rPr lang="ko-KR" altLang="en-US" sz="1900" b="1">
                <a:solidFill>
                  <a:schemeClr val="tx1"/>
                </a:solidFill>
                <a:latin typeface="굴림"/>
              </a:rPr>
              <a:t>사람 + 권리</a:t>
            </a:r>
            <a:endParaRPr lang="ko-KR" altLang="en-US"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a:p>
            <a:pPr>
              <a:lnSpc>
                <a:spcPct val="150000"/>
              </a:lnSpc>
              <a:defRPr lang="ko-KR" altLang="en-US"/>
            </a:pPr>
            <a:r>
              <a:rPr lang="en-US" altLang="ko-KR" sz="1900" b="1">
                <a:solidFill>
                  <a:schemeClr val="tx1"/>
                </a:solidFill>
                <a:latin typeface="굴림"/>
              </a:rPr>
              <a:t> </a:t>
            </a:r>
            <a:endParaRPr lang="en-US" altLang="ko-KR" sz="1900" b="1">
              <a:solidFill>
                <a:schemeClr val="tx1"/>
              </a:solidFill>
              <a:latin typeface="굴림"/>
            </a:endParaRPr>
          </a:p>
          <a:p>
            <a:pPr>
              <a:lnSpc>
                <a:spcPct val="150000"/>
              </a:lnSpc>
              <a:defRPr lang="ko-KR" altLang="en-US"/>
            </a:pPr>
            <a:endParaRPr lang="en-US" altLang="ko-KR" sz="1900" b="1">
              <a:solidFill>
                <a:schemeClr val="tx1"/>
              </a:solidFill>
              <a:latin typeface="굴림"/>
            </a:endParaRPr>
          </a:p>
        </p:txBody>
      </p:sp>
      <p:sp>
        <p:nvSpPr>
          <p:cNvPr id="7" name="TextBox 6"/>
          <p:cNvSpPr txBox="1"/>
          <p:nvPr/>
        </p:nvSpPr>
        <p:spPr>
          <a:xfrm>
            <a:off x="845586" y="4581128"/>
            <a:ext cx="7452828" cy="1732042"/>
          </a:xfrm>
          <a:prstGeom prst="rect">
            <a:avLst/>
          </a:prstGeom>
          <a:ln algn="ctr">
            <a:solidFill>
              <a:schemeClr val="tx1"/>
            </a:solidFill>
            <a:prstDash val="solid"/>
          </a:ln>
        </p:spPr>
        <p:txBody>
          <a:bodyPr vert="horz" wrap="square" lIns="91439" tIns="45719" rIns="91439" bIns="45719" anchor="t">
            <a:spAutoFit/>
          </a:bodyPr>
          <a:lstStyle/>
          <a:p>
            <a:pPr>
              <a:lnSpc>
                <a:spcPct val="150000"/>
              </a:lnSpc>
              <a:defRPr lang="ko-KR" altLang="en-US"/>
            </a:pPr>
            <a:r>
              <a:rPr lang="ko-KR" altLang="en-US" b="1">
                <a:solidFill>
                  <a:schemeClr val="tx1"/>
                </a:solidFill>
                <a:latin typeface="굴림"/>
              </a:rPr>
              <a:t>◦ 인간으로서의 권리</a:t>
            </a:r>
            <a:endParaRPr lang="ko-KR" altLang="en-US" b="1">
              <a:solidFill>
                <a:schemeClr val="tx1"/>
              </a:solidFill>
              <a:latin typeface="굴림"/>
            </a:endParaRPr>
          </a:p>
          <a:p>
            <a:pPr>
              <a:lnSpc>
                <a:spcPct val="150000"/>
              </a:lnSpc>
              <a:defRPr lang="ko-KR" altLang="en-US"/>
            </a:pPr>
            <a:r>
              <a:rPr lang="ko-KR" altLang="en-US" b="1">
                <a:solidFill>
                  <a:schemeClr val="tx1"/>
                </a:solidFill>
                <a:latin typeface="굴림"/>
              </a:rPr>
              <a:t>◦ 인간권리인 동시에 정의로움을 추구(천부인권 ･ 자연권)</a:t>
            </a:r>
            <a:endParaRPr lang="ko-KR" altLang="en-US" b="1">
              <a:solidFill>
                <a:schemeClr val="tx1"/>
              </a:solidFill>
              <a:latin typeface="굴림"/>
            </a:endParaRPr>
          </a:p>
          <a:p>
            <a:pPr>
              <a:lnSpc>
                <a:spcPct val="150000"/>
              </a:lnSpc>
              <a:defRPr lang="ko-KR" altLang="en-US"/>
            </a:pPr>
            <a:r>
              <a:rPr lang="ko-KR" altLang="en-US" b="1">
                <a:solidFill>
                  <a:schemeClr val="tx1"/>
                </a:solidFill>
                <a:latin typeface="굴림"/>
              </a:rPr>
              <a:t>◦ 존엄성을 존중받고 행복하게 살아가는</a:t>
            </a:r>
            <a:r>
              <a:rPr lang="en-US" altLang="ko-KR" b="1">
                <a:solidFill>
                  <a:schemeClr val="tx1"/>
                </a:solidFill>
                <a:latin typeface="굴림"/>
              </a:rPr>
              <a:t> </a:t>
            </a:r>
            <a:r>
              <a:rPr lang="ko-KR" altLang="en-US" b="1">
                <a:solidFill>
                  <a:schemeClr val="tx1"/>
                </a:solidFill>
                <a:latin typeface="굴림"/>
              </a:rPr>
              <a:t>데 필요한 모든 권리</a:t>
            </a:r>
            <a:endParaRPr lang="ko-KR" altLang="en-US" b="1">
              <a:solidFill>
                <a:schemeClr val="tx1"/>
              </a:solidFill>
              <a:latin typeface="굴림"/>
            </a:endParaRPr>
          </a:p>
          <a:p>
            <a:pPr>
              <a:lnSpc>
                <a:spcPct val="150000"/>
              </a:lnSpc>
              <a:defRPr lang="ko-KR" altLang="en-US"/>
            </a:pPr>
            <a:r>
              <a:rPr lang="en-US" altLang="ko-KR" b="1">
                <a:solidFill>
                  <a:schemeClr val="tx1"/>
                </a:solidFill>
                <a:latin typeface="굴림"/>
              </a:rPr>
              <a:t>◦ </a:t>
            </a:r>
            <a:r>
              <a:rPr lang="ko-KR" altLang="en-US" b="1">
                <a:solidFill>
                  <a:schemeClr val="tx1"/>
                </a:solidFill>
                <a:latin typeface="굴림"/>
              </a:rPr>
              <a:t>도덕적 가치와 인간존엄성에 대한 믿음에 기초하는 도덕적 권리</a:t>
            </a:r>
            <a:endParaRPr lang="ko-KR" altLang="en-US" b="1">
              <a:solidFill>
                <a:schemeClr val="tx1"/>
              </a:solidFill>
              <a:latin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1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548" y="3768549"/>
            <a:ext cx="2840109" cy="420546"/>
          </a:xfrm>
          <a:prstGeom prst="rect">
            <a:avLst/>
          </a:prstGeom>
          <a:noFill/>
        </p:spPr>
        <p:txBody>
          <a:bodyPr wrap="none">
            <a:spAutoFit/>
          </a:bodyPr>
          <a:lstStyle/>
          <a:p>
            <a:pPr lvl="0">
              <a:defRPr lang="ko-KR" altLang="en-US"/>
            </a:pPr>
            <a:r>
              <a:rPr lang="en-US" altLang="ko-KR" sz="2200" b="1">
                <a:latin typeface="HY둥근고딕B"/>
                <a:ea typeface="HY둥근고딕B"/>
              </a:rPr>
              <a:t>5) </a:t>
            </a:r>
            <a:r>
              <a:rPr lang="ko-KR" altLang="en-US" sz="2200" b="1">
                <a:latin typeface="HY둥근고딕B"/>
                <a:ea typeface="HY둥근고딕B"/>
              </a:rPr>
              <a:t>헌법의 복지권 조항</a:t>
            </a:r>
            <a:endParaRPr lang="ko-KR" altLang="en-US" sz="2200" b="1">
              <a:latin typeface="HY둥근고딕B"/>
              <a:ea typeface="HY둥근고딕B"/>
            </a:endParaRPr>
          </a:p>
        </p:txBody>
      </p:sp>
      <p:sp>
        <p:nvSpPr>
          <p:cNvPr id="3" name="TextBox 2"/>
          <p:cNvSpPr txBox="1"/>
          <p:nvPr/>
        </p:nvSpPr>
        <p:spPr>
          <a:xfrm>
            <a:off x="810065" y="4390487"/>
            <a:ext cx="6573146" cy="1738813"/>
          </a:xfrm>
          <a:prstGeom prst="rect">
            <a:avLst/>
          </a:prstGeom>
          <a:noFill/>
        </p:spPr>
        <p:txBody>
          <a:bodyPr wrap="none">
            <a:spAutoFit/>
          </a:bodyPr>
          <a:lstStyle/>
          <a:p>
            <a:pPr>
              <a:lnSpc>
                <a:spcPct val="150000"/>
              </a:lnSpc>
              <a:defRPr lang="ko-KR" altLang="en-US"/>
            </a:pPr>
            <a:r>
              <a:rPr lang="en-US" altLang="ko-KR" b="1">
                <a:latin typeface="+mn-ea"/>
              </a:rPr>
              <a:t>◦ </a:t>
            </a:r>
            <a:r>
              <a:rPr lang="ko-KR" altLang="en-US" b="1">
                <a:latin typeface="+mn-ea"/>
              </a:rPr>
              <a:t>행복추구권</a:t>
            </a:r>
            <a:r>
              <a:rPr lang="en-US" altLang="ko-KR" b="1">
                <a:latin typeface="+mn-ea"/>
              </a:rPr>
              <a:t>(</a:t>
            </a:r>
            <a:r>
              <a:rPr lang="en-US" altLang="ko-KR" b="1">
                <a:latin typeface="굴림"/>
                <a:ea typeface="굴림"/>
              </a:rPr>
              <a:t>§ 10</a:t>
            </a:r>
            <a:r>
              <a:rPr lang="ko-KR" altLang="en-US" b="1">
                <a:latin typeface="굴림"/>
                <a:ea typeface="굴림"/>
              </a:rPr>
              <a:t>조</a:t>
            </a:r>
            <a:r>
              <a:rPr lang="en-US" altLang="ko-KR" b="1">
                <a:latin typeface="굴림"/>
                <a:ea typeface="굴림"/>
              </a:rPr>
              <a:t>)		◦ </a:t>
            </a:r>
            <a:r>
              <a:rPr lang="ko-KR" altLang="en-US" b="1">
                <a:latin typeface="굴림"/>
                <a:ea typeface="굴림"/>
              </a:rPr>
              <a:t>교육을 받을 권리</a:t>
            </a:r>
            <a:r>
              <a:rPr lang="en-US" altLang="ko-KR" b="1">
                <a:latin typeface="굴림"/>
                <a:ea typeface="굴림"/>
              </a:rPr>
              <a:t>(</a:t>
            </a:r>
            <a:r>
              <a:rPr lang="en-US" altLang="ko-KR" b="1">
                <a:latin typeface="굴림"/>
              </a:rPr>
              <a:t>§ 31</a:t>
            </a:r>
            <a:r>
              <a:rPr lang="ko-KR" altLang="en-US" b="1">
                <a:latin typeface="굴림"/>
              </a:rPr>
              <a:t>조</a:t>
            </a:r>
            <a:r>
              <a:rPr lang="en-US" altLang="ko-KR" b="1">
                <a:latin typeface="굴림"/>
              </a:rPr>
              <a:t>)</a:t>
            </a:r>
            <a:endParaRPr lang="en-US" altLang="ko-KR" b="1">
              <a:latin typeface="굴림"/>
            </a:endParaRPr>
          </a:p>
          <a:p>
            <a:pPr>
              <a:lnSpc>
                <a:spcPct val="150000"/>
              </a:lnSpc>
              <a:defRPr lang="ko-KR" altLang="en-US"/>
            </a:pPr>
            <a:r>
              <a:rPr lang="en-US" altLang="ko-KR" b="1">
                <a:latin typeface="굴림"/>
                <a:ea typeface="굴림"/>
              </a:rPr>
              <a:t>◦ </a:t>
            </a:r>
            <a:r>
              <a:rPr lang="ko-KR" altLang="en-US" b="1">
                <a:latin typeface="굴림"/>
                <a:ea typeface="굴림"/>
              </a:rPr>
              <a:t>근로의 권리</a:t>
            </a:r>
            <a:r>
              <a:rPr lang="en-US" altLang="ko-KR" b="1">
                <a:latin typeface="굴림"/>
              </a:rPr>
              <a:t>(§ 32</a:t>
            </a:r>
            <a:r>
              <a:rPr lang="ko-KR" altLang="en-US" b="1">
                <a:latin typeface="굴림"/>
              </a:rPr>
              <a:t>조</a:t>
            </a:r>
            <a:r>
              <a:rPr lang="en-US" altLang="ko-KR" b="1">
                <a:latin typeface="굴림"/>
              </a:rPr>
              <a:t>)		</a:t>
            </a:r>
            <a:r>
              <a:rPr lang="en-US" altLang="ko-KR" b="1">
                <a:latin typeface="굴림"/>
                <a:ea typeface="굴림"/>
              </a:rPr>
              <a:t>◦ </a:t>
            </a:r>
            <a:r>
              <a:rPr lang="ko-KR" altLang="en-US" b="1">
                <a:latin typeface="굴림"/>
                <a:ea typeface="굴림"/>
              </a:rPr>
              <a:t>노동 </a:t>
            </a:r>
            <a:r>
              <a:rPr lang="en-US" altLang="ko-KR" b="1">
                <a:latin typeface="굴림"/>
                <a:ea typeface="굴림"/>
              </a:rPr>
              <a:t>3</a:t>
            </a:r>
            <a:r>
              <a:rPr lang="ko-KR" altLang="en-US" b="1">
                <a:latin typeface="굴림"/>
                <a:ea typeface="굴림"/>
              </a:rPr>
              <a:t>권</a:t>
            </a:r>
            <a:r>
              <a:rPr lang="en-US" altLang="ko-KR" b="1">
                <a:latin typeface="굴림"/>
                <a:ea typeface="굴림"/>
              </a:rPr>
              <a:t>(</a:t>
            </a:r>
            <a:r>
              <a:rPr lang="en-US" altLang="ko-KR" b="1">
                <a:latin typeface="굴림"/>
              </a:rPr>
              <a:t>§ 33</a:t>
            </a:r>
            <a:r>
              <a:rPr lang="ko-KR" altLang="en-US" b="1">
                <a:latin typeface="굴림"/>
              </a:rPr>
              <a:t>조</a:t>
            </a:r>
            <a:r>
              <a:rPr lang="en-US" altLang="ko-KR" b="1">
                <a:latin typeface="굴림"/>
              </a:rPr>
              <a:t>)</a:t>
            </a:r>
            <a:endParaRPr lang="en-US" altLang="ko-KR" b="1">
              <a:latin typeface="굴림"/>
            </a:endParaRPr>
          </a:p>
          <a:p>
            <a:pPr>
              <a:lnSpc>
                <a:spcPct val="150000"/>
              </a:lnSpc>
              <a:defRPr lang="ko-KR" altLang="en-US"/>
            </a:pPr>
            <a:r>
              <a:rPr lang="en-US" altLang="ko-KR" b="1">
                <a:latin typeface="굴림"/>
                <a:ea typeface="굴림"/>
              </a:rPr>
              <a:t>◦ </a:t>
            </a:r>
            <a:r>
              <a:rPr lang="ko-KR" altLang="en-US" b="1">
                <a:latin typeface="굴림"/>
                <a:ea typeface="굴림"/>
              </a:rPr>
              <a:t>인간다운 생활을 할 권리</a:t>
            </a:r>
            <a:r>
              <a:rPr lang="en-US" altLang="ko-KR" b="1">
                <a:latin typeface="굴림"/>
              </a:rPr>
              <a:t>(§ 34</a:t>
            </a:r>
            <a:r>
              <a:rPr lang="ko-KR" altLang="en-US" b="1">
                <a:latin typeface="굴림"/>
              </a:rPr>
              <a:t>조</a:t>
            </a:r>
            <a:r>
              <a:rPr lang="en-US" altLang="ko-KR" b="1">
                <a:latin typeface="굴림"/>
              </a:rPr>
              <a:t>)	</a:t>
            </a:r>
            <a:r>
              <a:rPr lang="en-US" altLang="ko-KR" b="1">
                <a:latin typeface="굴림"/>
                <a:ea typeface="굴림"/>
              </a:rPr>
              <a:t>◦ </a:t>
            </a:r>
            <a:r>
              <a:rPr lang="ko-KR" altLang="en-US" b="1">
                <a:latin typeface="굴림"/>
              </a:rPr>
              <a:t>환경권</a:t>
            </a:r>
            <a:r>
              <a:rPr lang="en-US" altLang="ko-KR" b="1">
                <a:latin typeface="굴림"/>
              </a:rPr>
              <a:t>(§ 35</a:t>
            </a:r>
            <a:r>
              <a:rPr lang="ko-KR" altLang="en-US" b="1">
                <a:latin typeface="굴림"/>
              </a:rPr>
              <a:t>조</a:t>
            </a:r>
            <a:r>
              <a:rPr lang="en-US" altLang="ko-KR" b="1">
                <a:latin typeface="굴림"/>
              </a:rPr>
              <a:t>)</a:t>
            </a:r>
            <a:endParaRPr lang="en-US" altLang="ko-KR" b="1">
              <a:latin typeface="굴림"/>
            </a:endParaRPr>
          </a:p>
          <a:p>
            <a:pPr>
              <a:lnSpc>
                <a:spcPct val="150000"/>
              </a:lnSpc>
              <a:defRPr lang="ko-KR" altLang="en-US"/>
            </a:pPr>
            <a:r>
              <a:rPr lang="en-US" altLang="ko-KR" b="1">
                <a:latin typeface="굴림"/>
                <a:ea typeface="굴림"/>
              </a:rPr>
              <a:t>◦ </a:t>
            </a:r>
            <a:r>
              <a:rPr lang="ko-KR" altLang="en-US" b="1">
                <a:latin typeface="굴림"/>
                <a:ea typeface="굴림"/>
              </a:rPr>
              <a:t>보건권</a:t>
            </a:r>
            <a:r>
              <a:rPr lang="en-US" altLang="ko-KR" b="1">
                <a:latin typeface="굴림"/>
                <a:ea typeface="굴림"/>
              </a:rPr>
              <a:t>(</a:t>
            </a:r>
            <a:r>
              <a:rPr lang="en-US" altLang="ko-KR" b="1">
                <a:latin typeface="굴림"/>
              </a:rPr>
              <a:t>§ 36</a:t>
            </a:r>
            <a:r>
              <a:rPr lang="ko-KR" altLang="en-US" b="1">
                <a:latin typeface="굴림"/>
              </a:rPr>
              <a:t>조</a:t>
            </a:r>
            <a:r>
              <a:rPr lang="en-US" altLang="ko-KR" b="1">
                <a:latin typeface="굴림"/>
              </a:rPr>
              <a:t>)</a:t>
            </a:r>
            <a:endParaRPr lang="en-US" altLang="ko-KR" b="1">
              <a:latin typeface="+mn-ea"/>
              <a:ea typeface="굴림"/>
            </a:endParaRPr>
          </a:p>
        </p:txBody>
      </p:sp>
      <p:sp>
        <p:nvSpPr>
          <p:cNvPr id="4" name="직사각형 3"/>
          <p:cNvSpPr/>
          <p:nvPr/>
        </p:nvSpPr>
        <p:spPr>
          <a:xfrm>
            <a:off x="575556" y="980728"/>
            <a:ext cx="8172908" cy="2551142"/>
          </a:xfrm>
          <a:prstGeom prst="rect">
            <a:avLst/>
          </a:prstGeom>
        </p:spPr>
        <p:txBody>
          <a:bodyPr wrap="square">
            <a:spAutoFit/>
          </a:bodyPr>
          <a:lstStyle/>
          <a:p>
            <a:pPr>
              <a:lnSpc>
                <a:spcPct val="150000"/>
              </a:lnSpc>
              <a:defRPr lang="ko-KR" altLang="en-US"/>
            </a:pPr>
            <a:r>
              <a:rPr lang="en-US" altLang="ko-KR" b="1">
                <a:latin typeface="+mj-ea"/>
                <a:ea typeface="+mj-ea"/>
              </a:rPr>
              <a:t>(1) </a:t>
            </a:r>
            <a:r>
              <a:rPr lang="ko-KR" altLang="en-US" b="1">
                <a:latin typeface="+mj-ea"/>
                <a:ea typeface="+mj-ea"/>
              </a:rPr>
              <a:t>인간다운 생활의 실현(건강하고 문화적인 최저생활의 보장)</a:t>
            </a:r>
            <a:endParaRPr lang="ko-KR" altLang="en-US" b="1">
              <a:latin typeface="+mj-ea"/>
              <a:ea typeface="+mj-ea"/>
            </a:endParaRPr>
          </a:p>
          <a:p>
            <a:pPr>
              <a:lnSpc>
                <a:spcPct val="150000"/>
              </a:lnSpc>
              <a:defRPr lang="ko-KR" altLang="en-US"/>
            </a:pPr>
            <a:r>
              <a:rPr lang="en-US" altLang="ko-KR" b="1">
                <a:latin typeface="+mj-ea"/>
                <a:ea typeface="+mj-ea"/>
              </a:rPr>
              <a:t>(2) </a:t>
            </a:r>
            <a:r>
              <a:rPr lang="ko-KR" altLang="en-US" b="1">
                <a:latin typeface="+mj-ea"/>
                <a:ea typeface="+mj-ea"/>
              </a:rPr>
              <a:t>사회복지의 증진(실천이념이자 목표)</a:t>
            </a:r>
            <a:endParaRPr lang="ko-KR" altLang="en-US" b="1">
              <a:latin typeface="+mj-ea"/>
              <a:ea typeface="+mj-ea"/>
            </a:endParaRPr>
          </a:p>
          <a:p>
            <a:pPr>
              <a:lnSpc>
                <a:spcPct val="150000"/>
              </a:lnSpc>
              <a:defRPr lang="ko-KR" altLang="en-US"/>
            </a:pPr>
            <a:r>
              <a:rPr lang="en-US" altLang="ko-KR" b="1">
                <a:latin typeface="+mj-ea"/>
                <a:ea typeface="+mj-ea"/>
              </a:rPr>
              <a:t>(3) </a:t>
            </a:r>
            <a:r>
              <a:rPr lang="ko-KR" altLang="en-US" b="1">
                <a:latin typeface="+mj-ea"/>
                <a:ea typeface="+mj-ea"/>
              </a:rPr>
              <a:t>재활</a:t>
            </a:r>
            <a:r>
              <a:rPr lang="ko-KR" altLang="en-US" b="1">
                <a:latin typeface="굴림"/>
                <a:ea typeface="굴림"/>
              </a:rPr>
              <a:t>∙자립(사회적 자원의 효율적인 배분이라는 경제적･사회적 정의와 일치</a:t>
            </a:r>
            <a:endParaRPr lang="ko-KR" altLang="en-US" b="1">
              <a:latin typeface="굴림"/>
              <a:ea typeface="굴림"/>
            </a:endParaRPr>
          </a:p>
          <a:p>
            <a:pPr>
              <a:lnSpc>
                <a:spcPct val="150000"/>
              </a:lnSpc>
              <a:defRPr lang="ko-KR" altLang="en-US"/>
            </a:pPr>
            <a:r>
              <a:rPr lang="en-US" altLang="ko-KR" b="1">
                <a:latin typeface="+mj-ea"/>
                <a:ea typeface="+mj-ea"/>
              </a:rPr>
              <a:t>(4) </a:t>
            </a:r>
            <a:r>
              <a:rPr lang="ko-KR" altLang="en-US" b="1">
                <a:latin typeface="+mj-ea"/>
                <a:ea typeface="+mj-ea"/>
              </a:rPr>
              <a:t>소득재분배</a:t>
            </a:r>
            <a:endParaRPr lang="ko-KR" altLang="en-US" b="1">
              <a:latin typeface="+mj-ea"/>
              <a:ea typeface="+mj-ea"/>
            </a:endParaRPr>
          </a:p>
          <a:p>
            <a:pPr>
              <a:lnSpc>
                <a:spcPct val="150000"/>
              </a:lnSpc>
              <a:defRPr lang="ko-KR" altLang="en-US"/>
            </a:pPr>
            <a:r>
              <a:rPr lang="en-US" altLang="ko-KR" b="1">
                <a:latin typeface="+mj-ea"/>
                <a:ea typeface="+mj-ea"/>
              </a:rPr>
              <a:t>(5) </a:t>
            </a:r>
            <a:r>
              <a:rPr lang="ko-KR" altLang="en-US" b="1">
                <a:latin typeface="+mj-ea"/>
                <a:ea typeface="+mj-ea"/>
              </a:rPr>
              <a:t>사회통합 (사회연대와 사회통합)</a:t>
            </a:r>
            <a:endParaRPr lang="ko-KR" altLang="en-US" b="1">
              <a:latin typeface="+mj-ea"/>
              <a:ea typeface="+mj-ea"/>
            </a:endParaRPr>
          </a:p>
          <a:p>
            <a:pPr>
              <a:lnSpc>
                <a:spcPct val="150000"/>
              </a:lnSpc>
              <a:defRPr lang="ko-KR" altLang="en-US"/>
            </a:pPr>
            <a:r>
              <a:rPr lang="en-US" altLang="ko-KR" b="1">
                <a:latin typeface="+mj-ea"/>
                <a:ea typeface="+mj-ea"/>
              </a:rPr>
              <a:t>(6) </a:t>
            </a:r>
            <a:r>
              <a:rPr lang="ko-KR" altLang="en-US" b="1">
                <a:latin typeface="+mj-ea"/>
                <a:ea typeface="+mj-ea"/>
              </a:rPr>
              <a:t>수급권의 권리성와 국가</a:t>
            </a:r>
            <a:r>
              <a:rPr lang="ko-KR" altLang="en-US" b="1">
                <a:latin typeface="굴림"/>
                <a:ea typeface="굴림"/>
              </a:rPr>
              <a:t>∙사회의 책임</a:t>
            </a:r>
            <a:endParaRPr lang="en-US" altLang="ko-KR" b="1">
              <a:latin typeface="+mj-ea"/>
              <a:ea typeface="+mj-ea"/>
            </a:endParaRPr>
          </a:p>
        </p:txBody>
      </p:sp>
      <p:sp>
        <p:nvSpPr>
          <p:cNvPr id="5" name="TextBox 4"/>
          <p:cNvSpPr txBox="1"/>
          <p:nvPr/>
        </p:nvSpPr>
        <p:spPr>
          <a:xfrm>
            <a:off x="467544" y="468556"/>
            <a:ext cx="3383034" cy="415364"/>
          </a:xfrm>
          <a:prstGeom prst="rect">
            <a:avLst/>
          </a:prstGeom>
          <a:noFill/>
        </p:spPr>
        <p:txBody>
          <a:bodyPr wrap="none">
            <a:spAutoFit/>
          </a:bodyPr>
          <a:lstStyle/>
          <a:p>
            <a:pPr lvl="0">
              <a:defRPr lang="ko-KR" altLang="en-US"/>
            </a:pPr>
            <a:r>
              <a:rPr lang="en-US" altLang="ko-KR" sz="2200" b="1">
                <a:latin typeface="HY둥근고딕B"/>
                <a:ea typeface="HY둥근고딕B"/>
              </a:rPr>
              <a:t>4) </a:t>
            </a:r>
            <a:r>
              <a:rPr lang="ko-KR" altLang="en-US" sz="2200" b="1">
                <a:latin typeface="HY둥근고딕B"/>
                <a:ea typeface="HY둥근고딕B"/>
              </a:rPr>
              <a:t>사회복지법의 실천 이념</a:t>
            </a:r>
            <a:endParaRPr lang="ko-KR" altLang="en-US" sz="2200" b="1">
              <a:latin typeface="HY둥근고딕B"/>
              <a:ea typeface="HY둥근고딕B"/>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1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548680"/>
            <a:ext cx="2493972" cy="420965"/>
          </a:xfrm>
          <a:prstGeom prst="rect">
            <a:avLst/>
          </a:prstGeom>
          <a:noFill/>
        </p:spPr>
        <p:txBody>
          <a:bodyPr wrap="none">
            <a:spAutoFit/>
          </a:bodyPr>
          <a:lstStyle/>
          <a:p>
            <a:pPr lvl="0">
              <a:defRPr lang="ko-KR" altLang="en-US"/>
            </a:pPr>
            <a:r>
              <a:rPr lang="en-US" altLang="ko-KR" sz="2200" b="1">
                <a:latin typeface="HY둥근고딕B"/>
                <a:ea typeface="HY둥근고딕B"/>
              </a:rPr>
              <a:t>6) </a:t>
            </a:r>
            <a:r>
              <a:rPr lang="ko-KR" altLang="en-US" sz="2200" b="1">
                <a:latin typeface="HY둥근고딕B"/>
                <a:ea typeface="HY둥근고딕B"/>
              </a:rPr>
              <a:t>사회복지법 체계</a:t>
            </a:r>
            <a:endParaRPr lang="ko-KR" altLang="en-US" sz="2200" b="1">
              <a:latin typeface="HY둥근고딕B"/>
              <a:ea typeface="HY둥근고딕B"/>
            </a:endParaRPr>
          </a:p>
        </p:txBody>
      </p:sp>
      <p:grpSp>
        <p:nvGrpSpPr>
          <p:cNvPr id="31" name="그룹 30"/>
          <p:cNvGrpSpPr/>
          <p:nvPr/>
        </p:nvGrpSpPr>
        <p:grpSpPr>
          <a:xfrm rot="0">
            <a:off x="431532" y="934400"/>
            <a:ext cx="8388940" cy="5416870"/>
            <a:chOff x="431532" y="1232755"/>
            <a:chExt cx="8767214" cy="5416870"/>
          </a:xfrm>
        </p:grpSpPr>
        <p:sp>
          <p:nvSpPr>
            <p:cNvPr id="5" name="TextBox 4"/>
            <p:cNvSpPr txBox="1"/>
            <p:nvPr/>
          </p:nvSpPr>
          <p:spPr>
            <a:xfrm>
              <a:off x="431532" y="2324888"/>
              <a:ext cx="1617982" cy="319246"/>
            </a:xfrm>
            <a:prstGeom prst="rect">
              <a:avLst/>
            </a:prstGeom>
            <a:noFill/>
          </p:spPr>
          <p:txBody>
            <a:bodyPr wrap="square">
              <a:spAutoFit/>
            </a:bodyPr>
            <a:lstStyle/>
            <a:p>
              <a:pPr lvl="0">
                <a:defRPr lang="ko-KR" altLang="en-US"/>
              </a:pPr>
              <a:r>
                <a:rPr lang="ko-KR" altLang="en-US" sz="1500" b="1"/>
                <a:t>사회보장기본법</a:t>
              </a:r>
              <a:endParaRPr lang="ko-KR" altLang="en-US" sz="1500" b="1"/>
            </a:p>
          </p:txBody>
        </p:sp>
        <p:sp>
          <p:nvSpPr>
            <p:cNvPr id="6" name="TextBox 5"/>
            <p:cNvSpPr txBox="1"/>
            <p:nvPr/>
          </p:nvSpPr>
          <p:spPr>
            <a:xfrm>
              <a:off x="503541" y="4396561"/>
              <a:ext cx="1696485" cy="300595"/>
            </a:xfrm>
            <a:prstGeom prst="rect">
              <a:avLst/>
            </a:prstGeom>
            <a:noFill/>
          </p:spPr>
          <p:txBody>
            <a:bodyPr wrap="square">
              <a:spAutoFit/>
            </a:bodyPr>
            <a:lstStyle/>
            <a:p>
              <a:pPr lvl="0">
                <a:defRPr lang="ko-KR" altLang="en-US"/>
              </a:pPr>
              <a:r>
                <a:rPr lang="ko-KR" altLang="en-US" sz="1400" b="1"/>
                <a:t>사회복지사업법</a:t>
              </a:r>
              <a:endParaRPr lang="ko-KR" altLang="en-US" sz="1400" b="1"/>
            </a:p>
          </p:txBody>
        </p:sp>
        <p:sp>
          <p:nvSpPr>
            <p:cNvPr id="7" name="TextBox 6"/>
            <p:cNvSpPr txBox="1"/>
            <p:nvPr/>
          </p:nvSpPr>
          <p:spPr>
            <a:xfrm>
              <a:off x="2410606" y="1294288"/>
              <a:ext cx="1708423" cy="300955"/>
            </a:xfrm>
            <a:prstGeom prst="rect">
              <a:avLst/>
            </a:prstGeom>
            <a:noFill/>
          </p:spPr>
          <p:txBody>
            <a:bodyPr wrap="square">
              <a:spAutoFit/>
            </a:bodyPr>
            <a:lstStyle/>
            <a:p>
              <a:pPr lvl="0">
                <a:defRPr lang="ko-KR" altLang="en-US"/>
              </a:pPr>
              <a:r>
                <a:rPr lang="ko-KR" altLang="en-US" sz="1400" b="1"/>
                <a:t>사회보험 관계법 </a:t>
              </a:r>
              <a:endParaRPr lang="ko-KR" altLang="en-US" sz="1400" b="1"/>
            </a:p>
          </p:txBody>
        </p:sp>
        <p:sp>
          <p:nvSpPr>
            <p:cNvPr id="8" name="TextBox 7"/>
            <p:cNvSpPr txBox="1"/>
            <p:nvPr/>
          </p:nvSpPr>
          <p:spPr>
            <a:xfrm>
              <a:off x="2478033" y="2057203"/>
              <a:ext cx="1804776" cy="300040"/>
            </a:xfrm>
            <a:prstGeom prst="rect">
              <a:avLst/>
            </a:prstGeom>
            <a:noFill/>
          </p:spPr>
          <p:txBody>
            <a:bodyPr wrap="square">
              <a:spAutoFit/>
            </a:bodyPr>
            <a:lstStyle/>
            <a:p>
              <a:pPr lvl="0">
                <a:defRPr lang="ko-KR" altLang="en-US"/>
              </a:pPr>
              <a:r>
                <a:rPr lang="ko-KR" altLang="en-US" sz="1400" b="1"/>
                <a:t>공공부조 관계법</a:t>
              </a:r>
              <a:endParaRPr lang="ko-KR" altLang="en-US" sz="1400" b="1"/>
            </a:p>
          </p:txBody>
        </p:sp>
        <p:sp>
          <p:nvSpPr>
            <p:cNvPr id="9" name="TextBox 8"/>
            <p:cNvSpPr txBox="1"/>
            <p:nvPr/>
          </p:nvSpPr>
          <p:spPr>
            <a:xfrm>
              <a:off x="2411752" y="4401107"/>
              <a:ext cx="1744904" cy="300427"/>
            </a:xfrm>
            <a:prstGeom prst="rect">
              <a:avLst/>
            </a:prstGeom>
            <a:noFill/>
          </p:spPr>
          <p:txBody>
            <a:bodyPr wrap="square">
              <a:spAutoFit/>
            </a:bodyPr>
            <a:lstStyle/>
            <a:p>
              <a:pPr lvl="0">
                <a:defRPr lang="ko-KR" altLang="en-US"/>
              </a:pPr>
              <a:r>
                <a:rPr lang="ko-KR" altLang="en-US" sz="1400" b="1"/>
                <a:t>사회서비스 관계법</a:t>
              </a:r>
              <a:endParaRPr lang="ko-KR" altLang="en-US" sz="1400" b="1"/>
            </a:p>
          </p:txBody>
        </p:sp>
        <p:sp>
          <p:nvSpPr>
            <p:cNvPr id="10" name="TextBox 9"/>
            <p:cNvSpPr txBox="1"/>
            <p:nvPr/>
          </p:nvSpPr>
          <p:spPr>
            <a:xfrm>
              <a:off x="2409451" y="2990663"/>
              <a:ext cx="1897715" cy="300985"/>
            </a:xfrm>
            <a:prstGeom prst="rect">
              <a:avLst/>
            </a:prstGeom>
            <a:noFill/>
          </p:spPr>
          <p:txBody>
            <a:bodyPr wrap="square">
              <a:spAutoFit/>
            </a:bodyPr>
            <a:lstStyle/>
            <a:p>
              <a:pPr lvl="0">
                <a:defRPr lang="ko-KR" altLang="en-US"/>
              </a:pPr>
              <a:r>
                <a:rPr lang="ko-KR" altLang="en-US" sz="1400" b="1"/>
                <a:t>관련복지제도 관계법</a:t>
              </a:r>
              <a:endParaRPr lang="ko-KR" altLang="en-US" sz="1400" b="1"/>
            </a:p>
          </p:txBody>
        </p:sp>
        <p:cxnSp>
          <p:nvCxnSpPr>
            <p:cNvPr id="13" name="직선 연결선 12"/>
            <p:cNvCxnSpPr/>
            <p:nvPr/>
          </p:nvCxnSpPr>
          <p:spPr>
            <a:xfrm rot="5400000">
              <a:off x="646225" y="3021630"/>
              <a:ext cx="3046985" cy="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2169716" y="1498139"/>
              <a:ext cx="288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a:off x="2169716" y="2240868"/>
              <a:ext cx="288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2169716" y="3176972"/>
              <a:ext cx="288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1870539" y="2465737"/>
              <a:ext cx="288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a:off x="1917688" y="4545124"/>
              <a:ext cx="53007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171148" y="1232755"/>
              <a:ext cx="3033343" cy="728630"/>
            </a:xfrm>
            <a:prstGeom prst="rect">
              <a:avLst/>
            </a:prstGeom>
            <a:noFill/>
          </p:spPr>
          <p:txBody>
            <a:bodyPr wrap="square">
              <a:spAutoFit/>
            </a:bodyPr>
            <a:lstStyle/>
            <a:p>
              <a:pPr lvl="0">
                <a:defRPr lang="ko-KR" altLang="en-US"/>
              </a:pPr>
              <a:r>
                <a:rPr lang="ko-KR" altLang="en-US" sz="1400" b="1"/>
                <a:t>국민연금법</a:t>
              </a:r>
              <a:r>
                <a:rPr lang="en-US" altLang="ko-KR" sz="1400" b="1"/>
                <a:t>, </a:t>
              </a:r>
              <a:r>
                <a:rPr lang="ko-KR" altLang="en-US" sz="1400" b="1"/>
                <a:t>국민건강보험법</a:t>
              </a:r>
              <a:r>
                <a:rPr lang="en-US" altLang="ko-KR" sz="1400" b="1"/>
                <a:t>,</a:t>
              </a:r>
              <a:endParaRPr lang="en-US" altLang="ko-KR" sz="1400" b="1"/>
            </a:p>
            <a:p>
              <a:pPr lvl="0">
                <a:defRPr lang="ko-KR" altLang="en-US"/>
              </a:pPr>
              <a:r>
                <a:rPr lang="ko-KR" altLang="en-US" sz="1400" b="1"/>
                <a:t>산업재해보상보험법</a:t>
              </a:r>
              <a:r>
                <a:rPr lang="en-US" altLang="ko-KR" sz="1400" b="1"/>
                <a:t>, </a:t>
              </a:r>
              <a:r>
                <a:rPr lang="ko-KR" altLang="en-US" sz="1400" b="1"/>
                <a:t>고용보험법</a:t>
              </a:r>
              <a:r>
                <a:rPr lang="en-US" altLang="ko-KR" sz="1400" b="1"/>
                <a:t>,</a:t>
              </a:r>
              <a:endParaRPr lang="en-US" altLang="ko-KR" sz="1400" b="1"/>
            </a:p>
            <a:p>
              <a:pPr lvl="0">
                <a:defRPr lang="ko-KR" altLang="en-US"/>
              </a:pPr>
              <a:r>
                <a:rPr lang="ko-KR" altLang="en-US" sz="1400" b="1"/>
                <a:t>노인장기요양보험법</a:t>
              </a:r>
              <a:endParaRPr lang="ko-KR" altLang="en-US" sz="1400" b="1"/>
            </a:p>
          </p:txBody>
        </p:sp>
        <p:sp>
          <p:nvSpPr>
            <p:cNvPr id="23" name="TextBox 22"/>
            <p:cNvSpPr txBox="1"/>
            <p:nvPr/>
          </p:nvSpPr>
          <p:spPr>
            <a:xfrm>
              <a:off x="4175674" y="2035577"/>
              <a:ext cx="3066442" cy="748195"/>
            </a:xfrm>
            <a:prstGeom prst="rect">
              <a:avLst/>
            </a:prstGeom>
            <a:noFill/>
          </p:spPr>
          <p:txBody>
            <a:bodyPr wrap="square">
              <a:spAutoFit/>
            </a:bodyPr>
            <a:lstStyle/>
            <a:p>
              <a:pPr lvl="0">
                <a:defRPr lang="ko-KR" altLang="en-US"/>
              </a:pPr>
              <a:r>
                <a:rPr lang="ko-KR" altLang="en-US" sz="1400" b="1"/>
                <a:t>국민기초생활보장법, 의료급여법</a:t>
              </a:r>
              <a:r>
                <a:rPr lang="en-US" altLang="ko-KR" sz="1400" b="1"/>
                <a:t>, </a:t>
              </a:r>
              <a:r>
                <a:rPr lang="ko-KR" altLang="en-US" sz="1400" b="1"/>
                <a:t>재해구호법</a:t>
              </a:r>
              <a:r>
                <a:rPr lang="en-US" altLang="ko-KR" sz="1400" b="1"/>
                <a:t>,</a:t>
              </a:r>
              <a:r>
                <a:rPr lang="ko-KR" altLang="en-US" sz="1400" b="1"/>
                <a:t> 긴급복지지원법</a:t>
              </a:r>
              <a:endParaRPr lang="ko-KR" altLang="en-US" sz="1400" b="1"/>
            </a:p>
            <a:p>
              <a:pPr lvl="0">
                <a:defRPr lang="ko-KR" altLang="en-US"/>
              </a:pPr>
              <a:r>
                <a:rPr lang="ko-KR" altLang="en-US" sz="1400" b="1"/>
                <a:t>기초연금법</a:t>
              </a:r>
              <a:r>
                <a:rPr lang="en-US" altLang="ko-KR" sz="1400" b="1"/>
                <a:t>, </a:t>
              </a:r>
              <a:r>
                <a:rPr lang="ko-KR" altLang="en-US" sz="1400" b="1"/>
                <a:t>장애인연금</a:t>
              </a:r>
              <a:r>
                <a:rPr lang="ko-KR" altLang="en-US" sz="1500" b="1"/>
                <a:t>법</a:t>
              </a:r>
              <a:endParaRPr lang="ko-KR" altLang="en-US" sz="1500" b="1"/>
            </a:p>
          </p:txBody>
        </p:sp>
        <p:sp>
          <p:nvSpPr>
            <p:cNvPr id="24" name="TextBox 23"/>
            <p:cNvSpPr txBox="1"/>
            <p:nvPr/>
          </p:nvSpPr>
          <p:spPr>
            <a:xfrm>
              <a:off x="4175948" y="2918733"/>
              <a:ext cx="5022793" cy="1157202"/>
            </a:xfrm>
            <a:prstGeom prst="rect">
              <a:avLst/>
            </a:prstGeom>
            <a:noFill/>
          </p:spPr>
          <p:txBody>
            <a:bodyPr wrap="square">
              <a:spAutoFit/>
            </a:bodyPr>
            <a:lstStyle/>
            <a:p>
              <a:pPr lvl="0">
                <a:defRPr lang="ko-KR" altLang="en-US"/>
              </a:pPr>
              <a:r>
                <a:rPr lang="ko-KR" altLang="en-US" sz="1400" b="1"/>
                <a:t>근로기준법</a:t>
              </a:r>
              <a:r>
                <a:rPr lang="en-US" altLang="ko-KR" sz="1400" b="1"/>
                <a:t>,</a:t>
              </a:r>
              <a:r>
                <a:rPr lang="ko-KR" altLang="en-US" sz="1400" b="1"/>
                <a:t> 최저임금법</a:t>
              </a:r>
              <a:endParaRPr lang="ko-KR" altLang="en-US" sz="1400" b="1"/>
            </a:p>
            <a:p>
              <a:pPr lvl="0">
                <a:defRPr lang="ko-KR" altLang="en-US"/>
              </a:pPr>
              <a:r>
                <a:rPr lang="ko-KR" altLang="en-US" sz="1400" b="1"/>
                <a:t>남녀고용평등과 일</a:t>
              </a:r>
              <a:r>
                <a:rPr lang="ko-KR" altLang="en-US" sz="1400" b="1">
                  <a:latin typeface="굴림"/>
                  <a:ea typeface="굴림"/>
                </a:rPr>
                <a:t>∙가정양립지원에 관한 법률</a:t>
              </a:r>
              <a:r>
                <a:rPr lang="en-US" altLang="ko-KR" sz="1400" b="1">
                  <a:latin typeface="굴림"/>
                  <a:ea typeface="굴림"/>
                </a:rPr>
                <a:t>,</a:t>
              </a:r>
              <a:r>
                <a:rPr lang="ko-KR" altLang="en-US" sz="1400" b="1">
                  <a:latin typeface="굴림"/>
                  <a:ea typeface="굴림"/>
                </a:rPr>
                <a:t> 모자보건법,</a:t>
              </a:r>
              <a:endParaRPr lang="ko-KR" altLang="en-US" sz="1400" b="1">
                <a:latin typeface="굴림"/>
                <a:ea typeface="굴림"/>
              </a:endParaRPr>
            </a:p>
            <a:p>
              <a:pPr lvl="0">
                <a:defRPr lang="ko-KR" altLang="en-US"/>
              </a:pPr>
              <a:r>
                <a:rPr lang="ko-KR" altLang="en-US" sz="1400" b="1"/>
                <a:t>평생교육법</a:t>
              </a:r>
              <a:r>
                <a:rPr lang="en-US" altLang="ko-KR" sz="1400" b="1"/>
                <a:t>, </a:t>
              </a:r>
              <a:r>
                <a:rPr lang="ko-KR" altLang="en-US" sz="1400" b="1"/>
                <a:t>고령자고용촉진법</a:t>
              </a:r>
              <a:r>
                <a:rPr lang="en-US" altLang="ko-KR" sz="1400" b="1"/>
                <a:t>,</a:t>
              </a:r>
              <a:endParaRPr lang="en-US" altLang="ko-KR" sz="1400" b="1"/>
            </a:p>
            <a:p>
              <a:pPr lvl="0">
                <a:defRPr lang="ko-KR" altLang="en-US"/>
              </a:pPr>
              <a:r>
                <a:rPr lang="ko-KR" altLang="en-US" sz="1400" b="1"/>
                <a:t>장애인고용촉진 및 직업재활법</a:t>
              </a:r>
              <a:r>
                <a:rPr lang="en-US" altLang="ko-KR" sz="1400" b="1"/>
                <a:t>,</a:t>
              </a:r>
              <a:endParaRPr lang="en-US" altLang="ko-KR" sz="1400" b="1"/>
            </a:p>
            <a:p>
              <a:pPr lvl="0">
                <a:defRPr lang="ko-KR" altLang="en-US"/>
              </a:pPr>
              <a:r>
                <a:rPr lang="ko-KR" altLang="en-US" sz="1400" b="1"/>
                <a:t>특수교육진흥법, 남녀차별금지법, 고령친화산업진흥법</a:t>
              </a:r>
              <a:endParaRPr lang="ko-KR" altLang="en-US" sz="1400" b="1"/>
            </a:p>
          </p:txBody>
        </p:sp>
        <p:sp>
          <p:nvSpPr>
            <p:cNvPr id="25" name="TextBox 24"/>
            <p:cNvSpPr txBox="1"/>
            <p:nvPr/>
          </p:nvSpPr>
          <p:spPr>
            <a:xfrm>
              <a:off x="4138327" y="4183142"/>
              <a:ext cx="5060419" cy="2466483"/>
            </a:xfrm>
            <a:prstGeom prst="rect">
              <a:avLst/>
            </a:prstGeom>
            <a:noFill/>
          </p:spPr>
          <p:txBody>
            <a:bodyPr wrap="square">
              <a:spAutoFit/>
            </a:bodyPr>
            <a:lstStyle/>
            <a:p>
              <a:pPr lvl="0">
                <a:defRPr lang="ko-KR" altLang="en-US"/>
              </a:pPr>
              <a:r>
                <a:rPr lang="ko-KR" altLang="en-US" sz="1200" b="1"/>
                <a:t>아동복지법</a:t>
              </a:r>
              <a:r>
                <a:rPr lang="en-US" altLang="ko-KR" sz="1200" b="1"/>
                <a:t>, </a:t>
              </a:r>
              <a:r>
                <a:rPr lang="ko-KR" altLang="en-US" sz="1200" b="1"/>
                <a:t>노인복지법</a:t>
              </a:r>
              <a:r>
                <a:rPr lang="en-US" altLang="ko-KR" sz="1200" b="1"/>
                <a:t>,</a:t>
              </a:r>
              <a:r>
                <a:rPr lang="ko-KR" altLang="en-US" sz="1200" b="1"/>
                <a:t> 장애인복지법</a:t>
              </a:r>
              <a:r>
                <a:rPr lang="en-US" altLang="ko-KR" sz="1200" b="1"/>
                <a:t>, </a:t>
              </a:r>
              <a:r>
                <a:rPr lang="ko-KR" altLang="en-US" sz="1200" b="1"/>
                <a:t>한부모가족지원법</a:t>
              </a:r>
              <a:r>
                <a:rPr lang="en-US" altLang="ko-KR" sz="1200" b="1"/>
                <a:t>,</a:t>
              </a:r>
              <a:r>
                <a:rPr lang="ko-KR" altLang="en-US" sz="1200" b="1"/>
                <a:t> 영유아보육법</a:t>
              </a:r>
              <a:r>
                <a:rPr lang="en-US" altLang="ko-KR" sz="1200" b="1"/>
                <a:t>,</a:t>
              </a:r>
              <a:r>
                <a:rPr lang="ko-KR" altLang="en-US" sz="1200" b="1"/>
                <a:t> 사회복지공동모금회법, 건강가정기본법, 정신보건법</a:t>
              </a:r>
              <a:endParaRPr lang="ko-KR" altLang="en-US" sz="1200" b="1"/>
            </a:p>
            <a:p>
              <a:pPr lvl="0">
                <a:defRPr lang="ko-KR" altLang="en-US"/>
              </a:pPr>
              <a:r>
                <a:rPr lang="ko-KR" altLang="en-US" sz="1200" b="1"/>
                <a:t>자원봉사활동기본법, 다문화가족지원법, 가정폭력방지 및 피해자보호에 관한 법률,  성폭력범죄 처벌 및 피해자보호 등에 관한 법률, 성매매방지및피해자보호등에관한 법률,</a:t>
              </a:r>
              <a:endParaRPr lang="ko-KR" altLang="en-US" sz="1200" b="1"/>
            </a:p>
            <a:p>
              <a:pPr lvl="0">
                <a:defRPr lang="ko-KR" altLang="en-US"/>
              </a:pPr>
              <a:r>
                <a:rPr lang="ko-KR" altLang="en-US" sz="1200" b="1"/>
                <a:t>청소년보호법, 청소년복지지원법, 아동·청소년의성보호에관한법률, 장애인·노인·임산부등의편의증진보장에관한법률,</a:t>
              </a:r>
              <a:endParaRPr lang="ko-KR" altLang="en-US" sz="1200" b="1"/>
            </a:p>
            <a:p>
              <a:pPr lvl="0">
                <a:defRPr lang="ko-KR" altLang="en-US"/>
              </a:pPr>
              <a:r>
                <a:rPr lang="ko-KR" altLang="en-US" sz="1200" b="1"/>
                <a:t>장애인차별금지및권리구제등에관한법률, 농어촌주민의보건복지증진을위한특별법, 저출산·고령사회기본법, 양성평등기본법</a:t>
              </a:r>
              <a:endParaRPr lang="ko-KR" altLang="en-US" sz="1200" b="1"/>
            </a:p>
            <a:p>
              <a:pPr lvl="0">
                <a:defRPr lang="ko-KR" altLang="en-US"/>
              </a:pPr>
              <a:r>
                <a:rPr lang="ko-KR" altLang="en-US" sz="1200" b="1"/>
                <a:t>정신건강증진및정신질환자복지서비스지원에관한법률,</a:t>
              </a:r>
              <a:endParaRPr lang="ko-KR" altLang="en-US" sz="1200" b="1"/>
            </a:p>
            <a:p>
              <a:pPr lvl="0">
                <a:defRPr lang="ko-KR" altLang="en-US"/>
              </a:pPr>
              <a:r>
                <a:rPr lang="ko-KR" altLang="en-US" sz="1200" b="1"/>
                <a:t>노숙인등의복지및자립지원에관한법률, 입양촉진및절차등에관한법률,</a:t>
              </a:r>
              <a:endParaRPr lang="ko-KR" altLang="en-US" sz="1200" b="1"/>
            </a:p>
            <a:p>
              <a:pPr lvl="0">
                <a:defRPr lang="ko-KR" altLang="en-US"/>
              </a:pPr>
              <a:r>
                <a:rPr lang="ko-KR" altLang="en-US" sz="1200" b="1"/>
                <a:t>식품기부활성화에관한법률, 일제하일본위안부피해자에대한생활안전지원및기념사업등에관한법률</a:t>
              </a:r>
              <a:r>
                <a:rPr lang="en-US" altLang="ko-KR" sz="1200" b="1"/>
                <a:t>,</a:t>
              </a:r>
              <a:r>
                <a:rPr lang="ko-KR" altLang="en-US" sz="1200" b="1"/>
                <a:t> 돌봄통합지원법</a:t>
              </a:r>
              <a:endParaRPr lang="ko-KR" altLang="en-US" sz="1200" b="1"/>
            </a:p>
          </p:txBody>
        </p:sp>
      </p:grpSp>
      <p:sp>
        <p:nvSpPr>
          <p:cNvPr id="3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3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117</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1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548" y="692696"/>
            <a:ext cx="2354334" cy="448399"/>
          </a:xfrm>
          <a:prstGeom prst="rect">
            <a:avLst/>
          </a:prstGeom>
          <a:noFill/>
        </p:spPr>
        <p:txBody>
          <a:bodyPr wrap="none">
            <a:spAutoFit/>
          </a:bodyPr>
          <a:lstStyle/>
          <a:p>
            <a:pPr lvl="0">
              <a:defRPr lang="ko-KR" altLang="en-US"/>
            </a:pPr>
            <a:r>
              <a:rPr lang="en-US" altLang="ko-KR" sz="2400" b="1">
                <a:latin typeface="HY수평선B"/>
                <a:ea typeface="HY수평선B"/>
              </a:rPr>
              <a:t>2. </a:t>
            </a:r>
            <a:r>
              <a:rPr lang="ko-KR" altLang="en-US" sz="2400" b="1">
                <a:latin typeface="HY수평선B"/>
                <a:ea typeface="HY수평선B"/>
              </a:rPr>
              <a:t>사회복지정책</a:t>
            </a:r>
            <a:endParaRPr lang="en-US" altLang="ko-KR" sz="2400" b="1">
              <a:latin typeface="HY수평선B"/>
              <a:ea typeface="HY수평선B"/>
            </a:endParaRPr>
          </a:p>
        </p:txBody>
      </p:sp>
      <p:sp>
        <p:nvSpPr>
          <p:cNvPr id="3" name="TextBox 2"/>
          <p:cNvSpPr txBox="1"/>
          <p:nvPr/>
        </p:nvSpPr>
        <p:spPr>
          <a:xfrm>
            <a:off x="575556" y="1442393"/>
            <a:ext cx="3040133" cy="430887"/>
          </a:xfrm>
          <a:prstGeom prst="rect">
            <a:avLst/>
          </a:prstGeom>
          <a:noFill/>
        </p:spPr>
        <p:txBody>
          <a:bodyPr wrap="none">
            <a:spAutoFit/>
          </a:bodyPr>
          <a:lstStyle/>
          <a:p>
            <a:pPr lvl="0">
              <a:defRPr lang="ko-KR" altLang="en-US"/>
            </a:pPr>
            <a:r>
              <a:rPr lang="en-US" altLang="ko-KR" sz="2200" b="1">
                <a:latin typeface="HY둥근고딕B"/>
                <a:ea typeface="HY둥근고딕B"/>
              </a:rPr>
              <a:t>1) </a:t>
            </a:r>
            <a:r>
              <a:rPr lang="ko-KR" altLang="en-US" sz="2200" b="1">
                <a:latin typeface="HY둥근고딕B"/>
                <a:ea typeface="HY둥근고딕B"/>
              </a:rPr>
              <a:t>사회복지정책의 의미</a:t>
            </a:r>
            <a:endParaRPr lang="ko-KR" altLang="en-US" sz="2200" b="1">
              <a:latin typeface="HY둥근고딕B"/>
              <a:ea typeface="HY둥근고딕B"/>
            </a:endParaRPr>
          </a:p>
        </p:txBody>
      </p:sp>
      <p:sp>
        <p:nvSpPr>
          <p:cNvPr id="4" name="TextBox 3"/>
          <p:cNvSpPr txBox="1"/>
          <p:nvPr/>
        </p:nvSpPr>
        <p:spPr>
          <a:xfrm>
            <a:off x="647561" y="1874441"/>
            <a:ext cx="7632850" cy="1200229"/>
          </a:xfrm>
          <a:prstGeom prst="rect">
            <a:avLst/>
          </a:prstGeom>
          <a:noFill/>
        </p:spPr>
        <p:txBody>
          <a:bodyPr vert="horz" wrap="square" lIns="91438" tIns="45718" rIns="91438" bIns="45718" anchor="t">
            <a:spAutoFit/>
          </a:bodyPr>
          <a:lstStyle/>
          <a:p>
            <a:pPr>
              <a:lnSpc>
                <a:spcPct val="140000"/>
              </a:lnSpc>
              <a:defRPr lang="ko-KR" altLang="en-US"/>
            </a:pPr>
            <a:r>
              <a:rPr lang="en-US" altLang="ko-KR" b="1">
                <a:solidFill>
                  <a:srgbClr val="c00000"/>
                </a:solidFill>
                <a:latin typeface="굴림"/>
              </a:rPr>
              <a:t>&lt;</a:t>
            </a:r>
            <a:r>
              <a:rPr lang="ko-KR" altLang="en-US" b="1">
                <a:solidFill>
                  <a:srgbClr val="c00000"/>
                </a:solidFill>
                <a:latin typeface="굴림"/>
              </a:rPr>
              <a:t>정책</a:t>
            </a:r>
            <a:r>
              <a:rPr lang="en-US" altLang="ko-KR" b="1">
                <a:solidFill>
                  <a:srgbClr val="c00000"/>
                </a:solidFill>
                <a:latin typeface="굴림"/>
              </a:rPr>
              <a:t>(policy&gt;</a:t>
            </a:r>
            <a:endParaRPr lang="en-US" altLang="ko-KR" b="1">
              <a:solidFill>
                <a:srgbClr val="c00000"/>
              </a:solidFill>
              <a:latin typeface="굴림"/>
            </a:endParaRPr>
          </a:p>
          <a:p>
            <a:pPr>
              <a:lnSpc>
                <a:spcPct val="140000"/>
              </a:lnSpc>
              <a:defRPr lang="ko-KR" altLang="en-US"/>
            </a:pPr>
            <a:r>
              <a:rPr lang="en-US" altLang="ko-KR" sz="1700" b="1">
                <a:latin typeface="굴림"/>
              </a:rPr>
              <a:t>◦ </a:t>
            </a:r>
            <a:r>
              <a:rPr lang="ko-KR" altLang="en-US" sz="1700" b="1">
                <a:latin typeface="굴림"/>
              </a:rPr>
              <a:t>상시적(常時的) 지침</a:t>
            </a:r>
            <a:r>
              <a:rPr lang="en-US" altLang="ko-KR" sz="1700" b="1">
                <a:latin typeface="굴림"/>
              </a:rPr>
              <a:t>,</a:t>
            </a:r>
            <a:r>
              <a:rPr lang="ko-KR" altLang="en-US" sz="1700" b="1">
                <a:latin typeface="굴림"/>
              </a:rPr>
              <a:t> 계획의 본질적인 내용</a:t>
            </a:r>
            <a:r>
              <a:rPr lang="en-US" altLang="ko-KR" sz="1700" b="1">
                <a:latin typeface="굴림"/>
              </a:rPr>
              <a:t>(</a:t>
            </a:r>
            <a:r>
              <a:rPr lang="ko-KR" altLang="en-US" sz="1700" b="1">
                <a:latin typeface="굴림"/>
              </a:rPr>
              <a:t>계획된 지침이나 내용</a:t>
            </a:r>
            <a:r>
              <a:rPr lang="en-US" altLang="ko-KR" sz="1700" b="1">
                <a:latin typeface="굴림"/>
              </a:rPr>
              <a:t>)</a:t>
            </a:r>
            <a:endParaRPr lang="en-US" altLang="ko-KR" sz="1700" b="1">
              <a:latin typeface="굴림"/>
            </a:endParaRPr>
          </a:p>
          <a:p>
            <a:pPr>
              <a:lnSpc>
                <a:spcPct val="140000"/>
              </a:lnSpc>
              <a:defRPr lang="ko-KR" altLang="en-US"/>
            </a:pPr>
            <a:r>
              <a:rPr lang="en-US" altLang="ko-KR" sz="1700" b="1">
                <a:latin typeface="굴림"/>
              </a:rPr>
              <a:t>◦ </a:t>
            </a:r>
            <a:r>
              <a:rPr lang="ko-KR" altLang="en-US" sz="1700" b="1">
                <a:latin typeface="굴림"/>
              </a:rPr>
              <a:t>현재와 미래의 결정을 안내하고 결정하는 명확한 행동지침</a:t>
            </a:r>
            <a:endParaRPr lang="en-US" altLang="ko-KR" sz="1700" b="1">
              <a:latin typeface="굴림"/>
            </a:endParaRPr>
          </a:p>
        </p:txBody>
      </p:sp>
      <p:sp>
        <p:nvSpPr>
          <p:cNvPr id="5" name="TextBox 4"/>
          <p:cNvSpPr txBox="1"/>
          <p:nvPr/>
        </p:nvSpPr>
        <p:spPr>
          <a:xfrm>
            <a:off x="611560" y="3032956"/>
            <a:ext cx="7848872" cy="3032562"/>
          </a:xfrm>
          <a:prstGeom prst="rect">
            <a:avLst/>
          </a:prstGeom>
          <a:noFill/>
        </p:spPr>
        <p:txBody>
          <a:bodyPr vert="horz" wrap="square" lIns="91438" tIns="45718" rIns="91438" bIns="45718" anchor="t">
            <a:spAutoFit/>
          </a:bodyPr>
          <a:lstStyle/>
          <a:p>
            <a:pPr>
              <a:lnSpc>
                <a:spcPct val="140000"/>
              </a:lnSpc>
              <a:defRPr lang="ko-KR" altLang="en-US"/>
            </a:pPr>
            <a:r>
              <a:rPr lang="en-US" altLang="ko-KR" b="1">
                <a:solidFill>
                  <a:srgbClr val="c00000"/>
                </a:solidFill>
                <a:latin typeface="굴림"/>
                <a:ea typeface="굴림"/>
              </a:rPr>
              <a:t>&lt;</a:t>
            </a:r>
            <a:r>
              <a:rPr lang="ko-KR" altLang="en-US" b="1">
                <a:solidFill>
                  <a:srgbClr val="c00000"/>
                </a:solidFill>
                <a:latin typeface="굴림"/>
              </a:rPr>
              <a:t>사회복지정책</a:t>
            </a:r>
            <a:r>
              <a:rPr lang="en-US" altLang="ko-KR" b="1">
                <a:solidFill>
                  <a:srgbClr val="c00000"/>
                </a:solidFill>
                <a:latin typeface="굴림"/>
              </a:rPr>
              <a:t>&gt;</a:t>
            </a:r>
            <a:endParaRPr lang="en-US" altLang="ko-KR" b="1">
              <a:solidFill>
                <a:srgbClr val="c00000"/>
              </a:solidFill>
              <a:latin typeface="굴림"/>
            </a:endParaRPr>
          </a:p>
          <a:p>
            <a:pPr>
              <a:lnSpc>
                <a:spcPct val="140000"/>
              </a:lnSpc>
              <a:defRPr lang="ko-KR" altLang="en-US"/>
            </a:pPr>
            <a:r>
              <a:rPr lang="en-US" altLang="ko-KR" b="1">
                <a:latin typeface="굴림"/>
              </a:rPr>
              <a:t>◦</a:t>
            </a:r>
            <a:r>
              <a:rPr lang="en-US" altLang="ko-KR" sz="1700" b="1">
                <a:latin typeface="굴림"/>
              </a:rPr>
              <a:t> </a:t>
            </a:r>
            <a:r>
              <a:rPr lang="ko-KR" altLang="en-US" sz="1700" b="1">
                <a:latin typeface="굴림"/>
              </a:rPr>
              <a:t>국가가 소득재분배를 그 주된 정책수단으로 하여 국민을 대상으로 인간다운 최저한의 생활을 보다 효과적으로 보장하기 위한 국가의 정책</a:t>
            </a:r>
            <a:r>
              <a:rPr lang="en-US" altLang="ko-KR" sz="1700" b="1">
                <a:latin typeface="굴림"/>
              </a:rPr>
              <a:t>(</a:t>
            </a:r>
            <a:r>
              <a:rPr lang="ko-KR" altLang="en-US" sz="1700" b="1">
                <a:latin typeface="굴림"/>
              </a:rPr>
              <a:t>소득보장정책을 주축으로 하여 의료보장정책</a:t>
            </a:r>
            <a:r>
              <a:rPr lang="en-US" altLang="ko-KR" sz="1700" b="1">
                <a:latin typeface="굴림"/>
              </a:rPr>
              <a:t>,</a:t>
            </a:r>
            <a:r>
              <a:rPr lang="ko-KR" altLang="en-US" sz="1700" b="1">
                <a:latin typeface="굴림"/>
              </a:rPr>
              <a:t> 고용정책</a:t>
            </a:r>
            <a:r>
              <a:rPr lang="en-US" altLang="ko-KR" sz="1700" b="1">
                <a:latin typeface="굴림"/>
              </a:rPr>
              <a:t>,</a:t>
            </a:r>
            <a:r>
              <a:rPr lang="ko-KR" altLang="en-US" sz="1700" b="1">
                <a:latin typeface="굴림"/>
              </a:rPr>
              <a:t> 교육정책</a:t>
            </a:r>
            <a:r>
              <a:rPr lang="en-US" altLang="ko-KR" sz="1700" b="1">
                <a:latin typeface="굴림"/>
              </a:rPr>
              <a:t>,</a:t>
            </a:r>
            <a:r>
              <a:rPr lang="ko-KR" altLang="en-US" sz="1700" b="1">
                <a:latin typeface="굴림"/>
              </a:rPr>
              <a:t> 주택정책</a:t>
            </a:r>
            <a:r>
              <a:rPr lang="en-US" altLang="ko-KR" sz="1700" b="1">
                <a:latin typeface="굴림"/>
              </a:rPr>
              <a:t>,</a:t>
            </a:r>
            <a:r>
              <a:rPr lang="ko-KR" altLang="en-US" sz="1700" b="1">
                <a:latin typeface="굴림"/>
              </a:rPr>
              <a:t> 보건의료정책 등이 포함</a:t>
            </a:r>
            <a:r>
              <a:rPr lang="en-US" altLang="ko-KR" sz="1700" b="1">
                <a:latin typeface="굴림"/>
              </a:rPr>
              <a:t>)</a:t>
            </a:r>
            <a:endParaRPr lang="en-US" altLang="ko-KR" sz="1700" b="1">
              <a:latin typeface="굴림"/>
            </a:endParaRPr>
          </a:p>
          <a:p>
            <a:pPr>
              <a:lnSpc>
                <a:spcPct val="140000"/>
              </a:lnSpc>
              <a:defRPr lang="ko-KR" altLang="en-US"/>
            </a:pPr>
            <a:r>
              <a:rPr lang="en-US" altLang="ko-KR" sz="1700" b="1">
                <a:latin typeface="굴림"/>
              </a:rPr>
              <a:t>◦ </a:t>
            </a:r>
            <a:r>
              <a:rPr lang="ko-KR" altLang="en-US" sz="1700" b="1">
                <a:latin typeface="굴림"/>
              </a:rPr>
              <a:t>인간의</a:t>
            </a:r>
            <a:r>
              <a:rPr lang="en-US" altLang="ko-KR" sz="1700" b="1">
                <a:latin typeface="굴림"/>
              </a:rPr>
              <a:t> </a:t>
            </a:r>
            <a:r>
              <a:rPr lang="ko-KR" altLang="en-US" sz="1700" b="1">
                <a:latin typeface="굴림"/>
              </a:rPr>
              <a:t>존엄성을 기본 가치로 하는 인간지향적인 정책</a:t>
            </a:r>
            <a:endParaRPr lang="ko-KR" altLang="en-US" sz="1700" b="1">
              <a:latin typeface="굴림"/>
            </a:endParaRPr>
          </a:p>
          <a:p>
            <a:pPr>
              <a:lnSpc>
                <a:spcPct val="140000"/>
              </a:lnSpc>
              <a:defRPr lang="ko-KR" altLang="en-US"/>
            </a:pPr>
            <a:r>
              <a:rPr lang="ko-KR" altLang="ko-KR" sz="1700" b="1">
                <a:latin typeface="굴림"/>
              </a:rPr>
              <a:t>◦</a:t>
            </a:r>
            <a:r>
              <a:rPr lang="en-US" altLang="ko-KR" sz="1700" b="1">
                <a:latin typeface="굴림"/>
              </a:rPr>
              <a:t> </a:t>
            </a:r>
            <a:r>
              <a:rPr lang="ko-KR" altLang="en-US" sz="1700" b="1">
                <a:latin typeface="굴림"/>
              </a:rPr>
              <a:t>사회구성원의 복지 증진에 관한 정부의 계획된 지침이나 내용</a:t>
            </a:r>
            <a:endParaRPr lang="ko-KR" altLang="en-US" sz="1700" b="1">
              <a:latin typeface="굴림"/>
            </a:endParaRPr>
          </a:p>
          <a:p>
            <a:pPr>
              <a:lnSpc>
                <a:spcPct val="140000"/>
              </a:lnSpc>
              <a:defRPr lang="ko-KR" altLang="en-US"/>
            </a:pPr>
            <a:r>
              <a:rPr lang="en-US" altLang="ko-KR" sz="1700" b="1">
                <a:solidFill>
                  <a:srgbClr val="0000ff"/>
                </a:solidFill>
                <a:latin typeface="굴림"/>
              </a:rPr>
              <a:t>※</a:t>
            </a:r>
            <a:r>
              <a:rPr lang="ko-KR" altLang="en-US" sz="1700" b="1">
                <a:solidFill>
                  <a:srgbClr val="0000ff"/>
                </a:solidFill>
                <a:latin typeface="굴림"/>
              </a:rPr>
              <a:t>사회복지정책은 어떤 이데올로기에 의해 주도되느냐에 따라 성격이 달라진다</a:t>
            </a:r>
            <a:endParaRPr lang="ko-KR" altLang="en-US" sz="1700" b="1">
              <a:solidFill>
                <a:srgbClr val="0000ff"/>
              </a:solidFill>
              <a:latin typeface="굴림"/>
            </a:endParaRPr>
          </a:p>
          <a:p>
            <a:pPr>
              <a:lnSpc>
                <a:spcPct val="140000"/>
              </a:lnSpc>
              <a:defRPr lang="ko-KR" altLang="en-US"/>
            </a:pPr>
            <a:r>
              <a:rPr lang="ko-KR" altLang="en-US" sz="1700" b="1">
                <a:solidFill>
                  <a:srgbClr val="0000ff"/>
                </a:solidFill>
                <a:latin typeface="굴림"/>
              </a:rPr>
              <a:t>(한 사회의 사회복지제도 혹은 사회정책은 그 사회의 가치 혹은 사상의 표현물)</a:t>
            </a:r>
            <a:endParaRPr lang="ko-KR" altLang="en-US" sz="1700" b="1">
              <a:solidFill>
                <a:srgbClr val="0000ff"/>
              </a:solidFill>
              <a:latin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118</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1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620688"/>
            <a:ext cx="3924818" cy="415632"/>
          </a:xfrm>
          <a:prstGeom prst="rect">
            <a:avLst/>
          </a:prstGeom>
          <a:noFill/>
        </p:spPr>
        <p:txBody>
          <a:bodyPr wrap="none">
            <a:spAutoFit/>
          </a:bodyPr>
          <a:lstStyle/>
          <a:p>
            <a:pPr lvl="0">
              <a:defRPr lang="ko-KR" altLang="en-US"/>
            </a:pPr>
            <a:r>
              <a:rPr lang="en-US" altLang="ko-KR" sz="2200" b="1">
                <a:latin typeface="HY둥근고딕B"/>
                <a:ea typeface="HY둥근고딕B"/>
              </a:rPr>
              <a:t>2) </a:t>
            </a:r>
            <a:r>
              <a:rPr lang="ko-KR" altLang="en-US" sz="2200" b="1">
                <a:latin typeface="HY둥근고딕B"/>
                <a:ea typeface="HY둥근고딕B"/>
              </a:rPr>
              <a:t>사회복지정책의 목표와 기능</a:t>
            </a:r>
            <a:endParaRPr lang="ko-KR" altLang="en-US" sz="2200" b="1">
              <a:latin typeface="HY둥근고딕B"/>
              <a:ea typeface="HY둥근고딕B"/>
            </a:endParaRPr>
          </a:p>
        </p:txBody>
      </p:sp>
      <p:sp>
        <p:nvSpPr>
          <p:cNvPr id="3" name="TextBox 2"/>
          <p:cNvSpPr txBox="1"/>
          <p:nvPr/>
        </p:nvSpPr>
        <p:spPr>
          <a:xfrm>
            <a:off x="683568" y="1104352"/>
            <a:ext cx="7992891" cy="2144628"/>
          </a:xfrm>
          <a:prstGeom prst="rect">
            <a:avLst/>
          </a:prstGeom>
          <a:noFill/>
        </p:spPr>
        <p:txBody>
          <a:bodyPr wrap="square">
            <a:spAutoFit/>
          </a:bodyPr>
          <a:lstStyle/>
          <a:p>
            <a:pPr>
              <a:lnSpc>
                <a:spcPct val="150000"/>
              </a:lnSpc>
              <a:defRPr lang="ko-KR" altLang="en-US"/>
            </a:pPr>
            <a:r>
              <a:rPr lang="en-US" altLang="ko-KR" b="1">
                <a:latin typeface="굴림"/>
                <a:ea typeface="굴림"/>
              </a:rPr>
              <a:t>(1) </a:t>
            </a:r>
            <a:r>
              <a:rPr lang="ko-KR" altLang="en-US" b="1">
                <a:latin typeface="굴림"/>
                <a:ea typeface="굴림"/>
              </a:rPr>
              <a:t>이념과 목표</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국민의 건강하고 문화적인 최저생활의 보장</a:t>
            </a:r>
            <a:r>
              <a:rPr lang="en-US" altLang="ko-KR" b="1">
                <a:latin typeface="굴림"/>
                <a:ea typeface="굴림"/>
              </a:rPr>
              <a:t>, </a:t>
            </a:r>
            <a:r>
              <a:rPr lang="ko-KR" altLang="en-US" b="1">
                <a:latin typeface="굴림"/>
                <a:ea typeface="굴림"/>
              </a:rPr>
              <a:t>삶의 질 향상</a:t>
            </a:r>
            <a:r>
              <a:rPr lang="en-US" altLang="ko-KR" b="1">
                <a:latin typeface="굴림"/>
                <a:ea typeface="굴림"/>
              </a:rPr>
              <a:t>, </a:t>
            </a:r>
            <a:r>
              <a:rPr lang="ko-KR" altLang="en-US" b="1">
                <a:latin typeface="굴림"/>
                <a:ea typeface="굴림"/>
              </a:rPr>
              <a:t>사회적 형평성과 자유의 확대</a:t>
            </a:r>
            <a:endParaRPr lang="en-US" altLang="ko-KR" sz="1000" b="1">
              <a:latin typeface="굴림"/>
              <a:ea typeface="굴림"/>
            </a:endParaRPr>
          </a:p>
          <a:p>
            <a:pPr>
              <a:lnSpc>
                <a:spcPct val="150000"/>
              </a:lnSpc>
              <a:defRPr lang="ko-KR" altLang="en-US"/>
            </a:pPr>
            <a:r>
              <a:rPr lang="en-US" altLang="ko-KR" b="1">
                <a:latin typeface="굴림"/>
                <a:ea typeface="굴림"/>
              </a:rPr>
              <a:t>(2)  </a:t>
            </a:r>
            <a:r>
              <a:rPr lang="ko-KR" altLang="en-US" b="1">
                <a:latin typeface="굴림"/>
                <a:ea typeface="굴림"/>
              </a:rPr>
              <a:t>기능</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소득재분배</a:t>
            </a:r>
            <a:r>
              <a:rPr lang="en-US" altLang="ko-KR" b="1">
                <a:latin typeface="굴림"/>
                <a:ea typeface="굴림"/>
              </a:rPr>
              <a:t>, </a:t>
            </a:r>
            <a:r>
              <a:rPr lang="ko-KR" altLang="en-US" b="1">
                <a:latin typeface="굴림"/>
                <a:ea typeface="굴림"/>
              </a:rPr>
              <a:t>기초적  </a:t>
            </a:r>
            <a:r>
              <a:rPr lang="en-US" altLang="ko-KR" b="1">
                <a:latin typeface="굴림"/>
                <a:ea typeface="굴림"/>
              </a:rPr>
              <a:t>needs </a:t>
            </a:r>
            <a:r>
              <a:rPr lang="ko-KR" altLang="en-US" b="1">
                <a:latin typeface="굴림"/>
                <a:ea typeface="굴림"/>
              </a:rPr>
              <a:t>보장</a:t>
            </a:r>
            <a:r>
              <a:rPr lang="en-US" altLang="ko-KR" b="1">
                <a:latin typeface="굴림"/>
                <a:ea typeface="굴림"/>
              </a:rPr>
              <a:t>, </a:t>
            </a:r>
            <a:r>
              <a:rPr lang="ko-KR" altLang="en-US" b="1">
                <a:latin typeface="굴림"/>
                <a:ea typeface="굴림"/>
              </a:rPr>
              <a:t>정치적 안정과 사회적 통합</a:t>
            </a:r>
            <a:endParaRPr lang="en-US" altLang="ko-KR" b="1">
              <a:latin typeface="굴림"/>
              <a:ea typeface="굴림"/>
            </a:endParaRPr>
          </a:p>
        </p:txBody>
      </p:sp>
      <p:sp>
        <p:nvSpPr>
          <p:cNvPr id="6" name="TextBox 2"/>
          <p:cNvSpPr txBox="1"/>
          <p:nvPr/>
        </p:nvSpPr>
        <p:spPr>
          <a:xfrm>
            <a:off x="935596" y="5490336"/>
            <a:ext cx="7632847" cy="494947"/>
          </a:xfrm>
          <a:prstGeom prst="rect">
            <a:avLst/>
          </a:prstGeom>
          <a:noFill/>
        </p:spPr>
        <p:txBody>
          <a:bodyPr wrap="square">
            <a:spAutoFit/>
          </a:bodyPr>
          <a:lstStyle/>
          <a:p>
            <a:pPr>
              <a:lnSpc>
                <a:spcPct val="150000"/>
              </a:lnSpc>
              <a:defRPr lang="ko-KR" altLang="en-US"/>
            </a:pPr>
            <a:endParaRPr lang="ko-KR" altLang="en-US" b="1">
              <a:latin typeface="굴림"/>
              <a:ea typeface="굴림"/>
            </a:endParaRPr>
          </a:p>
        </p:txBody>
      </p:sp>
      <p:sp>
        <p:nvSpPr>
          <p:cNvPr id="7" name="TextBox 6"/>
          <p:cNvSpPr txBox="1"/>
          <p:nvPr/>
        </p:nvSpPr>
        <p:spPr>
          <a:xfrm>
            <a:off x="575556" y="5553236"/>
            <a:ext cx="7954904" cy="359882"/>
          </a:xfrm>
          <a:prstGeom prst="rect">
            <a:avLst/>
          </a:prstGeom>
        </p:spPr>
        <p:txBody>
          <a:bodyPr vert="horz" wrap="square" lIns="91438" tIns="45718" rIns="91438" bIns="45718" anchor="t">
            <a:spAutoFit/>
          </a:bodyPr>
          <a:lstStyle/>
          <a:p>
            <a:pPr>
              <a:defRPr lang="ko-KR" altLang="en-US"/>
            </a:pPr>
            <a:endParaRPr lang="ko-KR" altLang="en-US" b="1"/>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119</a:t>
            </a:fld>
            <a:endParaRPr lang="en-US" altLang="en-US"/>
          </a:p>
        </p:txBody>
      </p:sp>
      <p:sp>
        <p:nvSpPr>
          <p:cNvPr id="12" name="TextBox 1"/>
          <p:cNvSpPr txBox="1"/>
          <p:nvPr/>
        </p:nvSpPr>
        <p:spPr>
          <a:xfrm>
            <a:off x="647564" y="3248980"/>
            <a:ext cx="1435556" cy="415632"/>
          </a:xfrm>
          <a:prstGeom prst="rect">
            <a:avLst/>
          </a:prstGeom>
          <a:noFill/>
        </p:spPr>
        <p:txBody>
          <a:bodyPr wrap="none">
            <a:spAutoFit/>
          </a:bodyPr>
          <a:p>
            <a:pPr marL="0" lvl="0" indent="0" algn="l" defTabSz="914400" rtl="0" eaLnBrk="1" latinLnBrk="1" hangingPunct="1">
              <a:lnSpc>
                <a:spcPct val="100000"/>
              </a:lnSpc>
              <a:spcBef>
                <a:spcPct val="0"/>
              </a:spcBef>
              <a:spcAft>
                <a:spcPts val="0"/>
              </a:spcAft>
              <a:buNone/>
              <a:defRPr lang="ko-KR" altLang="en-US"/>
            </a:pPr>
            <a:r>
              <a:rPr xmlns:mc="http://schemas.openxmlformats.org/markup-compatibility/2006" xmlns:hp="http://schemas.haansoft.com/office/presentation/8.0" kumimoji="0" lang="en-US" altLang="ko-KR" sz="2200" b="1" i="0" u="none" strike="noStrike" kern="1200" cap="none" spc="0" normalizeH="0" baseline="0" mc:Ignorable="hp" hp:hslEmbossed="0">
                <a:solidFill>
                  <a:srgbClr val="000000"/>
                </a:solidFill>
                <a:latin typeface="HY둥근고딕B"/>
                <a:ea typeface="HY둥근고딕B"/>
              </a:rPr>
              <a:t>3) </a:t>
            </a:r>
            <a:r>
              <a:rPr xmlns:mc="http://schemas.openxmlformats.org/markup-compatibility/2006" xmlns:hp="http://schemas.haansoft.com/office/presentation/8.0" kumimoji="0" lang="ko-KR" altLang="en-US" sz="2200" b="1" i="0" u="none" strike="noStrike" kern="1200" cap="none" spc="0" normalizeH="0" baseline="0" mc:Ignorable="hp" hp:hslEmbossed="0">
                <a:solidFill>
                  <a:srgbClr val="000000"/>
                </a:solidFill>
                <a:latin typeface="HY둥근고딕B"/>
                <a:ea typeface="HY둥근고딕B"/>
              </a:rPr>
              <a:t>분석 틀</a:t>
            </a:r>
            <a:endParaRPr xmlns:mc="http://schemas.openxmlformats.org/markup-compatibility/2006" xmlns:hp="http://schemas.haansoft.com/office/presentation/8.0" kumimoji="0" lang="ko-KR" altLang="en-US" sz="2200" b="1" i="0" u="none" strike="noStrike" kern="1200" cap="none" spc="0" normalizeH="0" baseline="0" mc:Ignorable="hp" hp:hslEmbossed="0">
              <a:solidFill>
                <a:srgbClr val="000000"/>
              </a:solidFill>
              <a:latin typeface="HY둥근고딕B"/>
              <a:ea typeface="HY둥근고딕B"/>
            </a:endParaRPr>
          </a:p>
        </p:txBody>
      </p:sp>
      <p:sp>
        <p:nvSpPr>
          <p:cNvPr id="13" name="TextBox 2"/>
          <p:cNvSpPr txBox="1"/>
          <p:nvPr/>
        </p:nvSpPr>
        <p:spPr>
          <a:xfrm>
            <a:off x="719567" y="3815459"/>
            <a:ext cx="7632850" cy="2554253"/>
          </a:xfrm>
          <a:prstGeom prst="rect">
            <a:avLst/>
          </a:prstGeom>
          <a:noFill/>
        </p:spPr>
        <p:txBody>
          <a:bodyPr wrap="square">
            <a:spAutoFit/>
          </a:bodyPr>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①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rPr>
              <a:t>할당</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ff"/>
                </a:solidFill>
                <a:latin typeface="굴림"/>
                <a:ea typeface="굴림"/>
              </a:rPr>
              <a:t>(allocation)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적용대상</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대상자격 결정기준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보편주의와 선별주의</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할당의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4</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가지 원칙</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a:t>
            </a:r>
            <a:endPar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ko-KR" sz="1800" b="1" i="0" u="none" strike="noStrike" kern="1200" cap="none" spc="0" normalizeH="0" baseline="0" mc:Ignorable="hp" hp:hslEmbossed="0">
                <a:solidFill>
                  <a:srgbClr val="000000"/>
                </a:solidFill>
                <a:latin typeface="굴림"/>
                <a:ea typeface="굴림"/>
              </a:rPr>
              <a:t>②</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rPr>
              <a:t>급여</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ff"/>
                </a:solidFill>
                <a:latin typeface="굴림"/>
                <a:ea typeface="굴림"/>
              </a:rPr>
              <a:t>(provision)</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c00000"/>
                </a:solidFill>
                <a:latin typeface="굴림"/>
                <a:ea typeface="굴림"/>
              </a:rPr>
              <a:t>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급여의</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종류 및 수준</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ko-KR" sz="1800" b="1" i="0" u="none" strike="noStrike" kern="1200" cap="none" spc="0" normalizeH="0" baseline="0" mc:Ignorable="hp" hp:hslEmbossed="0">
                <a:solidFill>
                  <a:srgbClr val="000000"/>
                </a:solidFill>
                <a:latin typeface="굴림"/>
                <a:ea typeface="굴림"/>
              </a:rPr>
              <a:t>③</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rPr>
              <a:t>전달체계</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ff"/>
                </a:solidFill>
                <a:latin typeface="굴림"/>
                <a:ea typeface="굴림"/>
              </a:rPr>
              <a:t>(delivery system)</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c00000"/>
                </a:solidFill>
                <a:latin typeface="굴림"/>
                <a:ea typeface="굴림"/>
              </a:rPr>
              <a:t> :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전달방법 및 체계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조합주의와 통합주의</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④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rPr>
              <a:t>재정</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ff"/>
                </a:solidFill>
                <a:latin typeface="굴림"/>
                <a:ea typeface="굴림"/>
              </a:rPr>
              <a:t>(finance)</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c00000"/>
                </a:solidFill>
                <a:latin typeface="굴림"/>
                <a:ea typeface="굴림"/>
              </a:rPr>
              <a:t> :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재원확보방안 및 재정관리</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등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4</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개의 차원 &lt;</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Gilbert, Specht &amp; Terrell, 1993</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&gt;</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2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971600" y="1264375"/>
            <a:ext cx="7200800" cy="2991395"/>
          </a:xfrm>
          <a:prstGeom prst="rect">
            <a:avLst/>
          </a:prstGeom>
        </p:spPr>
        <p:txBody>
          <a:bodyPr vert="horz" wrap="square" lIns="91440" tIns="45720" rIns="91440" bIns="45720" anchor="t">
            <a:spAutoFit/>
          </a:bodyPr>
          <a:p>
            <a:pPr algn="ctr">
              <a:defRPr lang="ko-KR" altLang="en-US"/>
            </a:pPr>
            <a:r>
              <a:rPr lang="ko-KR" altLang="en-US" sz="2500">
                <a:latin typeface="한컴 솔잎 M"/>
                <a:ea typeface="한컴 솔잎 M"/>
              </a:rPr>
              <a:t>Ⅵ.</a:t>
            </a:r>
            <a:r>
              <a:rPr lang="ko-KR" altLang="en-US" sz="2500"/>
              <a:t> 사회보장정책</a:t>
            </a:r>
            <a:endParaRPr lang="ko-KR" altLang="en-US" sz="2500"/>
          </a:p>
          <a:p>
            <a:pPr>
              <a:defRPr lang="ko-KR" altLang="en-US"/>
            </a:pPr>
            <a:endParaRPr lang="ko-KR" altLang="en-US"/>
          </a:p>
          <a:p>
            <a:pPr marL="1511935">
              <a:lnSpc>
                <a:spcPct val="170000"/>
              </a:lnSpc>
              <a:defRPr lang="ko-KR" altLang="en-US"/>
            </a:pPr>
            <a:r>
              <a:rPr lang="ko-KR" altLang="en-US" sz="2300">
                <a:solidFill>
                  <a:schemeClr val="tx1"/>
                </a:solidFill>
              </a:rPr>
              <a:t>   1. 사회보장</a:t>
            </a:r>
            <a:endParaRPr lang="ko-KR" altLang="en-US" sz="2300">
              <a:solidFill>
                <a:schemeClr val="tx1"/>
              </a:solidFill>
            </a:endParaRPr>
          </a:p>
          <a:p>
            <a:pPr marL="1511935">
              <a:lnSpc>
                <a:spcPct val="170000"/>
              </a:lnSpc>
              <a:defRPr lang="ko-KR" altLang="en-US"/>
            </a:pPr>
            <a:r>
              <a:rPr lang="ko-KR" altLang="en-US" sz="2300">
                <a:solidFill>
                  <a:schemeClr val="tx1"/>
                </a:solidFill>
              </a:rPr>
              <a:t>   2. 사회보험</a:t>
            </a:r>
            <a:endParaRPr lang="ko-KR" altLang="en-US" sz="2300">
              <a:solidFill>
                <a:schemeClr val="tx1"/>
              </a:solidFill>
            </a:endParaRPr>
          </a:p>
          <a:p>
            <a:pPr marL="1511935">
              <a:lnSpc>
                <a:spcPct val="170000"/>
              </a:lnSpc>
              <a:defRPr lang="ko-KR" altLang="en-US"/>
            </a:pPr>
            <a:r>
              <a:rPr lang="ko-KR" altLang="en-US" sz="2300">
                <a:solidFill>
                  <a:schemeClr val="tx1"/>
                </a:solidFill>
              </a:rPr>
              <a:t>   3. 공공부조</a:t>
            </a:r>
            <a:endParaRPr lang="ko-KR" altLang="en-US" sz="2300">
              <a:solidFill>
                <a:schemeClr val="tx1"/>
              </a:solidFill>
            </a:endParaRPr>
          </a:p>
          <a:p>
            <a:pPr marL="1511935">
              <a:lnSpc>
                <a:spcPct val="130000"/>
              </a:lnSpc>
              <a:defRPr lang="ko-KR" altLang="en-US"/>
            </a:pPr>
            <a:endParaRPr lang="ko-KR" altLang="en-US" sz="2300">
              <a:solidFill>
                <a:schemeClr val="tx1"/>
              </a:solidFill>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121</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2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0794" y="548680"/>
            <a:ext cx="2849621" cy="449540"/>
          </a:xfrm>
          <a:prstGeom prst="rect">
            <a:avLst/>
          </a:prstGeom>
          <a:noFill/>
        </p:spPr>
        <p:txBody>
          <a:bodyPr wrap="none">
            <a:spAutoFit/>
          </a:bodyPr>
          <a:lstStyle/>
          <a:p>
            <a:pPr lvl="0">
              <a:defRPr lang="ko-KR" altLang="en-US"/>
            </a:pPr>
            <a:r>
              <a:rPr lang="ko-KR" altLang="en-US" sz="2400" b="1">
                <a:latin typeface="굴림"/>
              </a:rPr>
              <a:t>1</a:t>
            </a:r>
            <a:r>
              <a:rPr lang="en-US" altLang="ko-KR" sz="2400" b="1">
                <a:latin typeface="굴림"/>
                <a:cs typeface="굴림"/>
              </a:rPr>
              <a:t>. </a:t>
            </a:r>
            <a:r>
              <a:rPr lang="ko-KR" altLang="en-US" sz="2400" b="1">
                <a:latin typeface="굴림"/>
              </a:rPr>
              <a:t>사회보장의 개념</a:t>
            </a:r>
            <a:r>
              <a:rPr lang="en-US" altLang="ko-KR" sz="2400" b="1">
                <a:latin typeface="굴림"/>
                <a:cs typeface="굴림"/>
              </a:rPr>
              <a:t> </a:t>
            </a:r>
            <a:endParaRPr lang="en-US" altLang="ko-KR" sz="2400" b="1">
              <a:latin typeface="굴림"/>
              <a:cs typeface="굴림"/>
            </a:endParaRPr>
          </a:p>
        </p:txBody>
      </p:sp>
      <p:sp>
        <p:nvSpPr>
          <p:cNvPr id="3" name="TextBox 2"/>
          <p:cNvSpPr txBox="1"/>
          <p:nvPr/>
        </p:nvSpPr>
        <p:spPr>
          <a:xfrm>
            <a:off x="611560" y="3760701"/>
            <a:ext cx="2591318" cy="424383"/>
          </a:xfrm>
          <a:prstGeom prst="rect">
            <a:avLst/>
          </a:prstGeom>
          <a:noFill/>
        </p:spPr>
        <p:txBody>
          <a:bodyPr wrap="none">
            <a:spAutoFit/>
          </a:bodyPr>
          <a:lstStyle/>
          <a:p>
            <a:pPr lvl="0">
              <a:defRPr lang="ko-KR" altLang="en-US"/>
            </a:pPr>
            <a:r>
              <a:rPr lang="ko-KR" altLang="en-US" sz="2200">
                <a:latin typeface="굴림"/>
              </a:rPr>
              <a:t>2)</a:t>
            </a:r>
            <a:r>
              <a:rPr lang="en-US" altLang="ko-KR" sz="2200">
                <a:latin typeface="굴림"/>
                <a:cs typeface="굴림"/>
              </a:rPr>
              <a:t> </a:t>
            </a:r>
            <a:r>
              <a:rPr lang="ko-KR" altLang="en-US" sz="2200">
                <a:latin typeface="굴림"/>
              </a:rPr>
              <a:t>사회보장의 개념</a:t>
            </a:r>
            <a:endParaRPr lang="ko-KR" altLang="en-US" sz="2200">
              <a:latin typeface="굴림"/>
            </a:endParaRPr>
          </a:p>
        </p:txBody>
      </p:sp>
      <p:sp>
        <p:nvSpPr>
          <p:cNvPr id="8" name="TextBox 7"/>
          <p:cNvSpPr txBox="1"/>
          <p:nvPr/>
        </p:nvSpPr>
        <p:spPr>
          <a:xfrm>
            <a:off x="647564" y="4043722"/>
            <a:ext cx="7632850" cy="1859871"/>
          </a:xfrm>
          <a:prstGeom prst="rect">
            <a:avLst/>
          </a:prstGeom>
          <a:noFill/>
        </p:spPr>
        <p:txBody>
          <a:bodyPr vert="horz" wrap="square" lIns="91440" tIns="45720" rIns="91440" bIns="45720" anchor="t">
            <a:spAutoFit/>
          </a:bodyPr>
          <a:lstStyle/>
          <a:p>
            <a:pPr>
              <a:lnSpc>
                <a:spcPct val="150000"/>
              </a:lnSpc>
              <a:defRPr lang="ko-KR" altLang="en-US"/>
            </a:pPr>
            <a:endParaRPr lang="en-US" altLang="ko-KR" sz="900" b="1">
              <a:solidFill>
                <a:srgbClr val="ff0000"/>
              </a:solidFill>
              <a:latin typeface="굴림"/>
              <a:ea typeface="굴림"/>
            </a:endParaRPr>
          </a:p>
          <a:p>
            <a:pPr>
              <a:lnSpc>
                <a:spcPct val="150000"/>
              </a:lnSpc>
              <a:defRPr lang="ko-KR" altLang="en-US"/>
            </a:pPr>
            <a:r>
              <a:rPr lang="en-US" altLang="ko-KR">
                <a:solidFill>
                  <a:srgbClr val="ff0000"/>
                </a:solidFill>
                <a:latin typeface="굴림"/>
                <a:ea typeface="굴림"/>
              </a:rPr>
              <a:t>&lt;</a:t>
            </a:r>
            <a:r>
              <a:rPr lang="ko-KR" altLang="en-US">
                <a:solidFill>
                  <a:srgbClr val="ff0000"/>
                </a:solidFill>
                <a:latin typeface="굴림"/>
                <a:ea typeface="굴림"/>
              </a:rPr>
              <a:t>사회보장</a:t>
            </a:r>
            <a:r>
              <a:rPr lang="en-US" altLang="ko-KR">
                <a:solidFill>
                  <a:srgbClr val="ff0000"/>
                </a:solidFill>
                <a:latin typeface="굴림"/>
                <a:ea typeface="굴림"/>
              </a:rPr>
              <a:t>(social security)&gt;</a:t>
            </a:r>
            <a:endParaRPr lang="en-US" altLang="ko-KR">
              <a:solidFill>
                <a:srgbClr val="ff0000"/>
              </a:solidFill>
              <a:latin typeface="굴림"/>
              <a:ea typeface="굴림"/>
            </a:endParaRPr>
          </a:p>
          <a:p>
            <a:pPr>
              <a:lnSpc>
                <a:spcPct val="140000"/>
              </a:lnSpc>
              <a:defRPr lang="ko-KR" altLang="en-US"/>
            </a:pPr>
            <a:r>
              <a:rPr lang="ko-KR" altLang="en-US">
                <a:latin typeface="굴림"/>
                <a:ea typeface="굴림"/>
              </a:rPr>
              <a:t>◦</a:t>
            </a:r>
            <a:r>
              <a:rPr lang="en-US" altLang="ko-KR">
                <a:latin typeface="굴림"/>
                <a:ea typeface="굴림"/>
              </a:rPr>
              <a:t> </a:t>
            </a:r>
            <a:r>
              <a:rPr lang="ko-KR" altLang="en-US">
                <a:solidFill>
                  <a:srgbClr val="0000ff"/>
                </a:solidFill>
                <a:latin typeface="굴림"/>
                <a:ea typeface="굴림"/>
              </a:rPr>
              <a:t>출산</a:t>
            </a:r>
            <a:r>
              <a:rPr lang="en-US" altLang="ko-KR">
                <a:solidFill>
                  <a:srgbClr val="0000ff"/>
                </a:solidFill>
                <a:latin typeface="굴림"/>
                <a:ea typeface="굴림"/>
              </a:rPr>
              <a:t>, </a:t>
            </a:r>
            <a:r>
              <a:rPr lang="ko-KR" altLang="en-US">
                <a:solidFill>
                  <a:srgbClr val="0000ff"/>
                </a:solidFill>
                <a:latin typeface="굴림"/>
                <a:ea typeface="굴림"/>
              </a:rPr>
              <a:t>양육</a:t>
            </a:r>
            <a:r>
              <a:rPr lang="en-US" altLang="ko-KR">
                <a:solidFill>
                  <a:srgbClr val="0000ff"/>
                </a:solidFill>
                <a:latin typeface="굴림"/>
                <a:ea typeface="굴림"/>
              </a:rPr>
              <a:t>, </a:t>
            </a:r>
            <a:r>
              <a:rPr lang="ko-KR" altLang="en-US">
                <a:solidFill>
                  <a:srgbClr val="0000ff"/>
                </a:solidFill>
                <a:latin typeface="굴림"/>
                <a:ea typeface="굴림"/>
              </a:rPr>
              <a:t>실업</a:t>
            </a:r>
            <a:r>
              <a:rPr lang="en-US" altLang="ko-KR">
                <a:solidFill>
                  <a:srgbClr val="0000ff"/>
                </a:solidFill>
                <a:latin typeface="굴림"/>
                <a:ea typeface="굴림"/>
              </a:rPr>
              <a:t>, </a:t>
            </a:r>
            <a:r>
              <a:rPr lang="ko-KR" altLang="en-US">
                <a:solidFill>
                  <a:srgbClr val="0000ff"/>
                </a:solidFill>
                <a:latin typeface="굴림"/>
                <a:ea typeface="굴림"/>
              </a:rPr>
              <a:t>노령</a:t>
            </a:r>
            <a:r>
              <a:rPr lang="en-US" altLang="ko-KR">
                <a:solidFill>
                  <a:srgbClr val="0000ff"/>
                </a:solidFill>
                <a:latin typeface="굴림"/>
                <a:ea typeface="굴림"/>
              </a:rPr>
              <a:t>, </a:t>
            </a:r>
            <a:r>
              <a:rPr lang="ko-KR" altLang="en-US">
                <a:solidFill>
                  <a:srgbClr val="0000ff"/>
                </a:solidFill>
                <a:latin typeface="굴림"/>
                <a:ea typeface="굴림"/>
              </a:rPr>
              <a:t>장애</a:t>
            </a:r>
            <a:r>
              <a:rPr lang="en-US" altLang="ko-KR">
                <a:solidFill>
                  <a:srgbClr val="0000ff"/>
                </a:solidFill>
                <a:latin typeface="굴림"/>
                <a:ea typeface="굴림"/>
              </a:rPr>
              <a:t>, </a:t>
            </a:r>
            <a:r>
              <a:rPr lang="ko-KR" altLang="en-US">
                <a:solidFill>
                  <a:srgbClr val="0000ff"/>
                </a:solidFill>
                <a:latin typeface="굴림"/>
                <a:ea typeface="굴림"/>
              </a:rPr>
              <a:t>질병</a:t>
            </a:r>
            <a:r>
              <a:rPr lang="en-US" altLang="ko-KR">
                <a:solidFill>
                  <a:srgbClr val="0000ff"/>
                </a:solidFill>
                <a:latin typeface="굴림"/>
                <a:ea typeface="굴림"/>
              </a:rPr>
              <a:t>, </a:t>
            </a:r>
            <a:r>
              <a:rPr lang="ko-KR" altLang="en-US">
                <a:solidFill>
                  <a:srgbClr val="0000ff"/>
                </a:solidFill>
                <a:latin typeface="굴림"/>
                <a:ea typeface="굴림"/>
              </a:rPr>
              <a:t>빈곤 및 사망</a:t>
            </a:r>
            <a:r>
              <a:rPr lang="ko-KR" altLang="en-US">
                <a:latin typeface="굴림"/>
                <a:ea typeface="굴림"/>
              </a:rPr>
              <a:t> 등의 사회적 위험으로부터 모든 국민을 보호하고 국민 삶의 질을 향상시키는 데 필요한 소득</a:t>
            </a:r>
            <a:r>
              <a:rPr lang="en-US" altLang="ko-KR">
                <a:latin typeface="굴림"/>
                <a:ea typeface="굴림"/>
              </a:rPr>
              <a:t>·</a:t>
            </a:r>
            <a:r>
              <a:rPr lang="ko-KR" altLang="en-US">
                <a:latin typeface="굴림"/>
                <a:ea typeface="굴림"/>
              </a:rPr>
              <a:t>서비스를 보장하는 </a:t>
            </a:r>
            <a:r>
              <a:rPr lang="ko-KR" altLang="en-US">
                <a:solidFill>
                  <a:srgbClr val="0000ff"/>
                </a:solidFill>
                <a:latin typeface="굴림"/>
                <a:ea typeface="굴림"/>
              </a:rPr>
              <a:t>사회보험</a:t>
            </a:r>
            <a:r>
              <a:rPr lang="en-US" altLang="ko-KR">
                <a:solidFill>
                  <a:srgbClr val="0000ff"/>
                </a:solidFill>
                <a:latin typeface="굴림"/>
                <a:ea typeface="굴림"/>
              </a:rPr>
              <a:t>, </a:t>
            </a:r>
            <a:r>
              <a:rPr lang="ko-KR" altLang="en-US">
                <a:solidFill>
                  <a:srgbClr val="0000ff"/>
                </a:solidFill>
                <a:latin typeface="굴림"/>
                <a:ea typeface="굴림"/>
              </a:rPr>
              <a:t>공공부조</a:t>
            </a:r>
            <a:r>
              <a:rPr lang="en-US" altLang="ko-KR">
                <a:solidFill>
                  <a:srgbClr val="0000ff"/>
                </a:solidFill>
                <a:latin typeface="굴림"/>
                <a:ea typeface="굴림"/>
              </a:rPr>
              <a:t>, </a:t>
            </a:r>
            <a:r>
              <a:rPr lang="ko-KR" altLang="en-US">
                <a:solidFill>
                  <a:srgbClr val="0000ff"/>
                </a:solidFill>
                <a:latin typeface="굴림"/>
                <a:ea typeface="굴림"/>
              </a:rPr>
              <a:t>사회서비스</a:t>
            </a:r>
            <a:r>
              <a:rPr lang="ko-KR" altLang="en-US">
                <a:latin typeface="굴림"/>
                <a:ea typeface="굴림"/>
              </a:rPr>
              <a:t> &lt;사회보장기본법&gt;</a:t>
            </a:r>
            <a:endParaRPr lang="ko-KR" altLang="en-US">
              <a:latin typeface="굴림"/>
              <a:ea typeface="굴림"/>
            </a:endParaRPr>
          </a:p>
        </p:txBody>
      </p:sp>
      <p:sp>
        <p:nvSpPr>
          <p:cNvPr id="12" name=""/>
          <p:cNvSpPr txBox="1"/>
          <p:nvPr/>
        </p:nvSpPr>
        <p:spPr>
          <a:xfrm>
            <a:off x="611558" y="1163794"/>
            <a:ext cx="8172910" cy="2445226"/>
          </a:xfrm>
          <a:prstGeom prst="rect">
            <a:avLst/>
          </a:prstGeom>
        </p:spPr>
        <p:txBody>
          <a:bodyPr wrap="square">
            <a:spAutoFit/>
          </a:bodyPr>
          <a:p>
            <a:pPr>
              <a:defRPr lang="ko-KR" altLang="en-US"/>
            </a:pPr>
            <a:r>
              <a:rPr lang="ko-KR" altLang="en-US">
                <a:latin typeface="굴림"/>
              </a:rPr>
              <a:t>1) 보장(保障)의 개념</a:t>
            </a:r>
            <a:endParaRPr lang="ko-KR" altLang="en-US">
              <a:latin typeface="굴림"/>
            </a:endParaRPr>
          </a:p>
          <a:p>
            <a:pPr>
              <a:defRPr lang="ko-KR" altLang="en-US"/>
            </a:pPr>
            <a:endParaRPr lang="ko-KR" altLang="en-US">
              <a:latin typeface="굴림"/>
            </a:endParaRPr>
          </a:p>
          <a:p>
            <a:pPr>
              <a:defRPr lang="ko-KR" altLang="en-US"/>
            </a:pPr>
            <a:r>
              <a:rPr lang="ko-KR" altLang="en-US">
                <a:latin typeface="굴림"/>
              </a:rPr>
              <a:t> </a:t>
            </a:r>
            <a:r>
              <a:rPr lang="ko-KR" altLang="en-US">
                <a:solidFill>
                  <a:srgbClr val="ff0000"/>
                </a:solidFill>
                <a:latin typeface="굴림"/>
              </a:rPr>
              <a:t>&lt;보장(保障)</a:t>
            </a:r>
            <a:r>
              <a:rPr lang="en-US" altLang="ko-KR">
                <a:solidFill>
                  <a:srgbClr val="ff0000"/>
                </a:solidFill>
                <a:latin typeface="굴림"/>
                <a:cs typeface="굴림"/>
              </a:rPr>
              <a:t> </a:t>
            </a:r>
            <a:r>
              <a:rPr lang="ko-KR" altLang="en-US">
                <a:solidFill>
                  <a:srgbClr val="ff0000"/>
                </a:solidFill>
                <a:latin typeface="굴림"/>
              </a:rPr>
              <a:t>:</a:t>
            </a:r>
            <a:r>
              <a:rPr lang="en-US" altLang="ko-KR">
                <a:solidFill>
                  <a:srgbClr val="ff0000"/>
                </a:solidFill>
                <a:latin typeface="굴림"/>
                <a:cs typeface="굴림"/>
              </a:rPr>
              <a:t> security&gt;</a:t>
            </a:r>
            <a:endParaRPr lang="en-US" altLang="ko-KR">
              <a:solidFill>
                <a:srgbClr val="ff0000"/>
              </a:solidFill>
              <a:latin typeface="굴림"/>
              <a:cs typeface="굴림"/>
            </a:endParaRPr>
          </a:p>
          <a:p>
            <a:pPr>
              <a:lnSpc>
                <a:spcPct val="140000"/>
              </a:lnSpc>
              <a:defRPr lang="ko-KR" altLang="en-US"/>
            </a:pPr>
            <a:r>
              <a:rPr lang="ko-KR" altLang="en-US">
                <a:latin typeface="굴림"/>
              </a:rPr>
              <a:t>◦</a:t>
            </a:r>
            <a:r>
              <a:rPr lang="en-US" altLang="ko-KR">
                <a:latin typeface="굴림"/>
                <a:cs typeface="굴림"/>
              </a:rPr>
              <a:t> </a:t>
            </a:r>
            <a:r>
              <a:rPr lang="ko-KR" altLang="en-US">
                <a:latin typeface="굴림"/>
              </a:rPr>
              <a:t>개념적으로 괴로움이나 근심, 걱정을 없앤다는 의미가 핵심적인 내용</a:t>
            </a:r>
            <a:endParaRPr lang="ko-KR" altLang="en-US">
              <a:latin typeface="굴림"/>
            </a:endParaRPr>
          </a:p>
          <a:p>
            <a:pPr>
              <a:lnSpc>
                <a:spcPct val="140000"/>
              </a:lnSpc>
              <a:defRPr lang="ko-KR" altLang="en-US"/>
            </a:pPr>
            <a:r>
              <a:rPr lang="ko-KR" altLang="en-US">
                <a:latin typeface="굴림"/>
              </a:rPr>
              <a:t>◦ 노동과 기여를 조건으로 사람들이 일할 수 있게 하고, 노동능력을 유지하기 위해 생계에 필요한 소득을 보장하는 것</a:t>
            </a:r>
            <a:endParaRPr lang="ko-KR" altLang="en-US">
              <a:latin typeface="굴림"/>
            </a:endParaRPr>
          </a:p>
          <a:p>
            <a:pPr>
              <a:lnSpc>
                <a:spcPct val="140000"/>
              </a:lnSpc>
              <a:defRPr lang="ko-KR" altLang="en-US"/>
            </a:pPr>
            <a:r>
              <a:rPr lang="ko-KR" altLang="en-US">
                <a:latin typeface="굴림"/>
              </a:rPr>
              <a:t>◦ 자주성</a:t>
            </a:r>
            <a:r>
              <a:rPr lang="en-US" altLang="ko-KR">
                <a:latin typeface="굴림"/>
                <a:cs typeface="굴림"/>
              </a:rPr>
              <a:t>, </a:t>
            </a:r>
            <a:r>
              <a:rPr lang="ko-KR" altLang="en-US">
                <a:latin typeface="굴림"/>
              </a:rPr>
              <a:t>도전정신, 책임감 등과는 어울리지 않음</a:t>
            </a:r>
            <a:endParaRPr lang="ko-KR" altLang="en-US">
              <a:latin typeface="굴림"/>
            </a:endParaRPr>
          </a:p>
        </p:txBody>
      </p:sp>
      <p:sp>
        <p:nvSpPr>
          <p:cNvPr id="13"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4"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122</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2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9540" y="980728"/>
            <a:ext cx="8244920" cy="2941665"/>
          </a:xfrm>
          <a:prstGeom prst="rect">
            <a:avLst/>
          </a:prstGeom>
          <a:noFill/>
          <a:ln w="38100" cap="flat" cmpd="sng" algn="ctr">
            <a:solidFill>
              <a:srgbClr val="42c7f1"/>
            </a:solidFill>
            <a:prstDash val="solid"/>
            <a:round/>
          </a:ln>
        </p:spPr>
        <p:txBody>
          <a:bodyPr vert="horz" wrap="square" lIns="91438" tIns="45718" rIns="91438" bIns="45718" anchor="t">
            <a:spAutoFit/>
          </a:bodyPr>
          <a:lstStyle/>
          <a:p>
            <a:pPr>
              <a:lnSpc>
                <a:spcPct val="130000"/>
              </a:lnSpc>
              <a:defRPr lang="ko-KR" altLang="en-US"/>
            </a:pPr>
            <a:r>
              <a:rPr lang="en-US" altLang="ko-KR" sz="1600" b="1">
                <a:solidFill>
                  <a:srgbClr val="ff0000"/>
                </a:solidFill>
                <a:latin typeface="굴림"/>
              </a:rPr>
              <a:t>&lt;</a:t>
            </a:r>
            <a:r>
              <a:rPr lang="ko-KR" altLang="en-US" sz="1600" b="1">
                <a:solidFill>
                  <a:srgbClr val="ff0000"/>
                </a:solidFill>
                <a:latin typeface="굴림"/>
              </a:rPr>
              <a:t>사회보장</a:t>
            </a:r>
            <a:r>
              <a:rPr lang="en-US" altLang="ko-KR" sz="1600" b="1">
                <a:solidFill>
                  <a:srgbClr val="ff0000"/>
                </a:solidFill>
                <a:latin typeface="굴림"/>
              </a:rPr>
              <a:t>&gt;</a:t>
            </a:r>
            <a:endParaRPr lang="en-US" altLang="ko-KR" sz="1600" b="1">
              <a:solidFill>
                <a:srgbClr val="ff0000"/>
              </a:solidFill>
              <a:latin typeface="굴림"/>
            </a:endParaRPr>
          </a:p>
          <a:p>
            <a:pPr>
              <a:lnSpc>
                <a:spcPct val="130000"/>
              </a:lnSpc>
              <a:defRPr lang="ko-KR" altLang="en-US"/>
            </a:pPr>
            <a:r>
              <a:rPr lang="ko-KR" altLang="en-US" sz="1600" b="1">
                <a:latin typeface="굴림"/>
              </a:rPr>
              <a:t>◦소극적으로 사회적 위험으로부터 개인을 보호하는 데 목적 </a:t>
            </a:r>
            <a:r>
              <a:rPr lang="en-US" altLang="ko-KR" sz="1600" b="1">
                <a:latin typeface="굴림"/>
              </a:rPr>
              <a:t>(</a:t>
            </a:r>
            <a:r>
              <a:rPr lang="ko-KR" altLang="en-US" sz="1600" b="1">
                <a:latin typeface="굴림"/>
              </a:rPr>
              <a:t>개체 지향성</a:t>
            </a:r>
            <a:r>
              <a:rPr lang="en-US" altLang="ko-KR" sz="1600" b="1">
                <a:latin typeface="굴림"/>
              </a:rPr>
              <a:t>)</a:t>
            </a:r>
            <a:endParaRPr lang="en-US" altLang="ko-KR" sz="1600" b="1">
              <a:solidFill>
                <a:srgbClr val="ff0000"/>
              </a:solidFill>
              <a:latin typeface="굴림"/>
            </a:endParaRPr>
          </a:p>
          <a:p>
            <a:pPr>
              <a:lnSpc>
                <a:spcPct val="130000"/>
              </a:lnSpc>
              <a:defRPr lang="ko-KR" altLang="en-US"/>
            </a:pPr>
            <a:r>
              <a:rPr lang="en-US" altLang="ko-KR" sz="1600" b="1">
                <a:solidFill>
                  <a:srgbClr val="ff0000"/>
                </a:solidFill>
                <a:latin typeface="굴림"/>
              </a:rPr>
              <a:t>&lt;</a:t>
            </a:r>
            <a:r>
              <a:rPr lang="ko-KR" altLang="en-US" sz="1600" b="1">
                <a:solidFill>
                  <a:srgbClr val="ff0000"/>
                </a:solidFill>
                <a:latin typeface="굴림"/>
              </a:rPr>
              <a:t>사회복지정책</a:t>
            </a:r>
            <a:r>
              <a:rPr lang="en-US" altLang="ko-KR" sz="1600" b="1">
                <a:solidFill>
                  <a:srgbClr val="ff0000"/>
                </a:solidFill>
                <a:latin typeface="굴림"/>
              </a:rPr>
              <a:t>&gt;</a:t>
            </a:r>
            <a:endParaRPr lang="en-US" altLang="ko-KR" sz="1600" b="1">
              <a:solidFill>
                <a:srgbClr val="ff0000"/>
              </a:solidFill>
              <a:latin typeface="굴림"/>
            </a:endParaRPr>
          </a:p>
          <a:p>
            <a:pPr>
              <a:lnSpc>
                <a:spcPct val="130000"/>
              </a:lnSpc>
              <a:defRPr lang="ko-KR" altLang="en-US"/>
            </a:pPr>
            <a:r>
              <a:rPr lang="ko-KR" altLang="en-US" sz="1600" b="1">
                <a:latin typeface="굴림"/>
              </a:rPr>
              <a:t>◦보다 포괄적으로 공동체의 복지를 지향 </a:t>
            </a:r>
            <a:r>
              <a:rPr lang="en-US" altLang="ko-KR" sz="1600" b="1">
                <a:latin typeface="굴림"/>
              </a:rPr>
              <a:t>(</a:t>
            </a:r>
            <a:r>
              <a:rPr lang="ko-KR" altLang="en-US" sz="1600" b="1">
                <a:latin typeface="굴림"/>
              </a:rPr>
              <a:t>공동체</a:t>
            </a:r>
            <a:r>
              <a:rPr lang="en-US" altLang="ko-KR" sz="1600" b="1">
                <a:latin typeface="굴림"/>
              </a:rPr>
              <a:t> </a:t>
            </a:r>
            <a:r>
              <a:rPr lang="ko-KR" altLang="en-US" sz="1600" b="1">
                <a:latin typeface="굴림"/>
              </a:rPr>
              <a:t>지향성</a:t>
            </a:r>
            <a:r>
              <a:rPr lang="en-US" altLang="ko-KR" sz="1600" b="1">
                <a:latin typeface="굴림"/>
              </a:rPr>
              <a:t>)</a:t>
            </a:r>
            <a:r>
              <a:rPr lang="ko-KR" altLang="en-US" sz="1600" b="1">
                <a:latin typeface="굴림"/>
              </a:rPr>
              <a:t> - 사회보장 이외에도 아동수당, 보편주의 보건서비스, 재활서비스 및 완전고용등을 포함 </a:t>
            </a:r>
            <a:endParaRPr lang="ko-KR" altLang="en-US" sz="1600" b="1">
              <a:latin typeface="굴림"/>
            </a:endParaRPr>
          </a:p>
          <a:p>
            <a:pPr>
              <a:lnSpc>
                <a:spcPct val="130000"/>
              </a:lnSpc>
              <a:defRPr lang="ko-KR" altLang="en-US"/>
            </a:pPr>
            <a:r>
              <a:rPr lang="en-US" altLang="ko-KR" sz="1600" b="1">
                <a:solidFill>
                  <a:srgbClr val="ff0000"/>
                </a:solidFill>
                <a:latin typeface="굴림"/>
              </a:rPr>
              <a:t>&lt;</a:t>
            </a:r>
            <a:r>
              <a:rPr lang="ko-KR" altLang="en-US" sz="1600" b="1">
                <a:solidFill>
                  <a:srgbClr val="ff0000"/>
                </a:solidFill>
                <a:latin typeface="굴림"/>
              </a:rPr>
              <a:t>사회안전망</a:t>
            </a:r>
            <a:r>
              <a:rPr lang="en-US" altLang="ko-KR" sz="1600" b="1">
                <a:solidFill>
                  <a:srgbClr val="ff0000"/>
                </a:solidFill>
                <a:latin typeface="굴림"/>
              </a:rPr>
              <a:t>(social security net)&gt;</a:t>
            </a:r>
            <a:endParaRPr lang="en-US" altLang="ko-KR" sz="1600" b="1">
              <a:solidFill>
                <a:srgbClr val="ff0000"/>
              </a:solidFill>
              <a:latin typeface="굴림"/>
            </a:endParaRPr>
          </a:p>
          <a:p>
            <a:pPr>
              <a:lnSpc>
                <a:spcPct val="130000"/>
              </a:lnSpc>
              <a:defRPr lang="ko-KR" altLang="en-US"/>
            </a:pPr>
            <a:r>
              <a:rPr lang="ko-KR" altLang="en-US" sz="1600" b="1">
                <a:latin typeface="굴림"/>
              </a:rPr>
              <a:t>◦사회구성원들이 삶의 주기에서 겪을 수 있는 다양한 위험들에 대하여 사회적으로 보호해주는 제도적 장치</a:t>
            </a:r>
            <a:endParaRPr lang="ko-KR" altLang="en-US" sz="1600" b="1">
              <a:latin typeface="굴림"/>
            </a:endParaRPr>
          </a:p>
          <a:p>
            <a:pPr>
              <a:lnSpc>
                <a:spcPct val="130000"/>
              </a:lnSpc>
              <a:defRPr lang="ko-KR" altLang="en-US"/>
            </a:pPr>
            <a:r>
              <a:rPr lang="ko-KR" altLang="en-US" sz="1600" b="1">
                <a:latin typeface="굴림"/>
              </a:rPr>
              <a:t>◦빈곤의 예방과 제거에 목적 </a:t>
            </a:r>
            <a:r>
              <a:rPr lang="en-US" altLang="ko-KR" sz="1600" b="1">
                <a:latin typeface="굴림"/>
              </a:rPr>
              <a:t>(</a:t>
            </a:r>
            <a:r>
              <a:rPr lang="ko-KR" altLang="en-US" sz="1600" b="1">
                <a:latin typeface="굴림"/>
              </a:rPr>
              <a:t>단기적 사회복지정책</a:t>
            </a:r>
            <a:r>
              <a:rPr lang="en-US" altLang="ko-KR" sz="1600" b="1">
                <a:latin typeface="굴림"/>
              </a:rPr>
              <a:t>)</a:t>
            </a:r>
            <a:endParaRPr lang="en-US" altLang="ko-KR" sz="1600" b="1">
              <a:latin typeface="굴림"/>
            </a:endParaRPr>
          </a:p>
        </p:txBody>
      </p:sp>
      <p:sp>
        <p:nvSpPr>
          <p:cNvPr id="5" name=""/>
          <p:cNvSpPr txBox="1"/>
          <p:nvPr/>
        </p:nvSpPr>
        <p:spPr>
          <a:xfrm>
            <a:off x="539550" y="556080"/>
            <a:ext cx="3780420" cy="366866"/>
          </a:xfrm>
          <a:prstGeom prst="rect">
            <a:avLst/>
          </a:prstGeom>
        </p:spPr>
        <p:txBody>
          <a:bodyPr wrap="square">
            <a:spAutoFit/>
          </a:bodyPr>
          <a:p>
            <a:pPr>
              <a:defRPr lang="ko-KR" altLang="en-US"/>
            </a:pPr>
            <a:r>
              <a:rPr lang="ko-KR" altLang="en-US"/>
              <a:t>※관련 개념의 비교</a:t>
            </a:r>
            <a:endParaRPr lang="ko-KR" altLang="en-US"/>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123</a:t>
            </a:fld>
            <a:endParaRPr lang="en-US" altLang="en-US"/>
          </a:p>
        </p:txBody>
      </p:sp>
      <p:sp>
        <p:nvSpPr>
          <p:cNvPr id="8" name="TextBox 3"/>
          <p:cNvSpPr txBox="1"/>
          <p:nvPr/>
        </p:nvSpPr>
        <p:spPr>
          <a:xfrm>
            <a:off x="431948" y="4077072"/>
            <a:ext cx="8280512" cy="2083696"/>
          </a:xfrm>
          <a:prstGeom prst="rect">
            <a:avLst/>
          </a:prstGeom>
          <a:noFill/>
          <a:ln w="38100" algn="ctr">
            <a:solidFill>
              <a:srgbClr val="42c7f1">
                <a:alpha val="100000"/>
              </a:srgbClr>
            </a:solidFill>
          </a:ln>
        </p:spPr>
        <p:txBody>
          <a:bodyPr vert="horz" wrap="square" lIns="91438" tIns="45718" rIns="91438" bIns="45718" anchor="t">
            <a:spAutoFit/>
          </a:bodyPr>
          <a:p>
            <a:pPr marL="0" indent="0" algn="l" defTabSz="914400" rtl="0" eaLnBrk="1" latinLnBrk="1" hangingPunct="1">
              <a:lnSpc>
                <a:spcPct val="120000"/>
              </a:lnSpc>
              <a:spcBef>
                <a:spcPct val="0"/>
              </a:spcBef>
              <a:spcAft>
                <a:spcPts val="0"/>
              </a:spcAft>
              <a:buNone/>
              <a:defRPr lang="ko-KR" altLang="en-US"/>
            </a:pPr>
            <a:r>
              <a:rPr xmlns:mc="http://schemas.openxmlformats.org/markup-compatibility/2006" xmlns:hp="http://schemas.haansoft.com/office/presentation/8.0" kumimoji="0" lang="en-US" altLang="ko-KR" sz="16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ff"/>
                </a:solidFill>
                <a:latin typeface="굴림"/>
                <a:ea typeface="굴림"/>
              </a:rPr>
              <a:t>사회복지정책과 사회보장의 공통점</a:t>
            </a:r>
            <a:endParaRPr xmlns:mc="http://schemas.openxmlformats.org/markup-compatibility/2006" xmlns:hp="http://schemas.haansoft.com/office/presentation/8.0" kumimoji="0" lang="ko-KR" altLang="en-US" sz="1600" b="1" i="0" u="none" strike="noStrike" kern="1200" cap="none" spc="0" normalizeH="0" baseline="0" mc:Ignorable="hp" hp:hslEmbossed="0">
              <a:solidFill>
                <a:srgbClr val="0000ff"/>
              </a:solidFill>
              <a:latin typeface="굴림"/>
              <a:ea typeface="굴림"/>
            </a:endParaRPr>
          </a:p>
          <a:p>
            <a:pPr marL="0" indent="0" algn="l" defTabSz="914400" rtl="0" eaLnBrk="1" latinLnBrk="1" hangingPunct="1">
              <a:lnSpc>
                <a:spcPct val="140000"/>
              </a:lnSpc>
              <a:spcBef>
                <a:spcPct val="0"/>
              </a:spcBef>
              <a:spcAft>
                <a:spcPts val="0"/>
              </a:spcAft>
              <a:buNone/>
              <a:defRPr lang="ko-KR" altLang="en-US"/>
            </a:pPr>
            <a:r>
              <a:rPr xmlns:mc="http://schemas.openxmlformats.org/markup-compatibility/2006" xmlns:hp="http://schemas.haansoft.com/office/presentation/8.0" kumimoji="0" lang="en-US" altLang="ko-KR" sz="1600" b="1" i="0" u="none" strike="noStrike" kern="1200" cap="none" spc="0" normalizeH="0" baseline="0" mc:Ignorable="hp" hp:hslEmbossed="0">
                <a:solidFill>
                  <a:srgbClr val="000000"/>
                </a:solidFill>
                <a:latin typeface="굴림"/>
              </a:rPr>
              <a:t>◦ </a:t>
            </a: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rPr>
              <a:t>빈곤의 예방</a:t>
            </a:r>
            <a:r>
              <a:rPr xmlns:mc="http://schemas.openxmlformats.org/markup-compatibility/2006" xmlns:hp="http://schemas.haansoft.com/office/presentation/8.0" kumimoji="0" lang="en-US" altLang="ko-KR" sz="1600" b="1" i="0" u="none" strike="noStrike" kern="1200" cap="none" spc="0" normalizeH="0" baseline="0" mc:Ignorable="hp" hp:hslEmbossed="0">
                <a:solidFill>
                  <a:srgbClr val="000000"/>
                </a:solidFill>
                <a:latin typeface="굴림"/>
              </a:rPr>
              <a:t>, </a:t>
            </a: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rPr>
              <a:t>사회통합</a:t>
            </a:r>
            <a:r>
              <a:rPr xmlns:mc="http://schemas.openxmlformats.org/markup-compatibility/2006" xmlns:hp="http://schemas.haansoft.com/office/presentation/8.0" kumimoji="0" lang="en-US" altLang="ko-KR" sz="1600" b="1" i="0" u="none" strike="noStrike" kern="1200" cap="none" spc="0" normalizeH="0" baseline="0" mc:Ignorable="hp" hp:hslEmbossed="0">
                <a:solidFill>
                  <a:srgbClr val="000000"/>
                </a:solidFill>
                <a:latin typeface="굴림"/>
              </a:rPr>
              <a:t>, </a:t>
            </a: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rPr>
              <a:t>사회적 불평등 완화</a:t>
            </a:r>
            <a:r>
              <a:rPr xmlns:mc="http://schemas.openxmlformats.org/markup-compatibility/2006" xmlns:hp="http://schemas.haansoft.com/office/presentation/8.0" kumimoji="0" lang="en-US" altLang="ko-KR" sz="1600" b="1" i="0" u="none" strike="noStrike" kern="1200" cap="none" spc="0" normalizeH="0" baseline="0" mc:Ignorable="hp" hp:hslEmbossed="0">
                <a:solidFill>
                  <a:srgbClr val="000000"/>
                </a:solidFill>
                <a:latin typeface="굴림"/>
              </a:rPr>
              <a:t>, </a:t>
            </a: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rPr>
              <a:t>소득재분배 등 지향하는 목표가 같고</a:t>
            </a:r>
            <a:r>
              <a:rPr xmlns:mc="http://schemas.openxmlformats.org/markup-compatibility/2006" xmlns:hp="http://schemas.haansoft.com/office/presentation/8.0" kumimoji="0" lang="en-US" altLang="ko-KR" sz="1600" b="1" i="0" u="none" strike="noStrike" kern="1200" cap="none" spc="0" normalizeH="0" baseline="0" mc:Ignorable="hp" hp:hslEmbossed="0">
                <a:solidFill>
                  <a:srgbClr val="000000"/>
                </a:solidFill>
                <a:latin typeface="굴림"/>
              </a:rPr>
              <a:t>, </a:t>
            </a: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rPr>
              <a:t>사회보험을 핵심으로 한다는 점</a:t>
            </a:r>
            <a:endPar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endParaRPr>
          </a:p>
          <a:p>
            <a:pPr marL="0" indent="0" algn="l" defTabSz="914400" rtl="0" eaLnBrk="1" latinLnBrk="1" hangingPunct="1">
              <a:lnSpc>
                <a:spcPct val="140000"/>
              </a:lnSpc>
              <a:spcBef>
                <a:spcPct val="0"/>
              </a:spcBef>
              <a:spcAft>
                <a:spcPts val="0"/>
              </a:spcAft>
              <a:buNone/>
              <a:defRPr lang="ko-KR" altLang="en-US"/>
            </a:pPr>
            <a:r>
              <a:rPr xmlns:mc="http://schemas.openxmlformats.org/markup-compatibility/2006" xmlns:hp="http://schemas.haansoft.com/office/presentation/8.0" kumimoji="0" lang="en-US" altLang="ko-KR" sz="1600" b="1" i="0" u="none" strike="noStrike" kern="1200" cap="none" spc="0" normalizeH="0" baseline="0" mc:Ignorable="hp" hp:hslEmbossed="0">
                <a:solidFill>
                  <a:srgbClr val="000000"/>
                </a:solidFill>
                <a:latin typeface="굴림"/>
              </a:rPr>
              <a:t>◦ </a:t>
            </a: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rPr>
              <a:t>완전고용과 최저임금제의 확립이 전제조건</a:t>
            </a:r>
            <a:endPar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굴림"/>
            </a:endParaRPr>
          </a:p>
          <a:p>
            <a:pPr marL="0" indent="0" algn="l" defTabSz="914400" rtl="0" eaLnBrk="1" latinLnBrk="1" hangingPunct="1">
              <a:lnSpc>
                <a:spcPct val="140000"/>
              </a:lnSpc>
              <a:spcBef>
                <a:spcPct val="0"/>
              </a:spcBef>
              <a:spcAft>
                <a:spcPts val="0"/>
              </a:spcAft>
              <a:buNone/>
              <a:defRPr lang="ko-KR" altLang="en-US"/>
            </a:pPr>
            <a:r>
              <a:rPr xmlns:mc="http://schemas.openxmlformats.org/markup-compatibility/2006" xmlns:hp="http://schemas.haansoft.com/office/presentation/8.0" kumimoji="0" lang="ko-KR" altLang="en-US" sz="1600" b="1" i="0" u="none" strike="noStrike" kern="1200" cap="none" spc="0" normalizeH="0" baseline="0" mc:Ignorable="hp" hp:hslEmbossed="0">
                <a:solidFill>
                  <a:srgbClr val="000000"/>
                </a:solidFill>
                <a:latin typeface="Verdana"/>
                <a:ea typeface="굴림"/>
                <a:cs typeface="굴림"/>
              </a:rPr>
              <a:t>※</a:t>
            </a:r>
            <a:r>
              <a:rPr xmlns:mc="http://schemas.openxmlformats.org/markup-compatibility/2006" xmlns:hp="http://schemas.haansoft.com/office/presentation/8.0" kumimoji="0" lang="ko-KR" altLang="en-US" sz="1600" b="1" i="0" u="sng" strike="noStrike" kern="1200" cap="none" spc="0" normalizeH="0" baseline="0" mc:Ignorable="hp" hp:hslEmbossed="0">
                <a:solidFill>
                  <a:srgbClr val="000000"/>
                </a:solidFill>
                <a:uFill>
                  <a:solidFill>
                    <a:srgbClr val="ff0000"/>
                  </a:solidFill>
                </a:uFill>
                <a:latin typeface="Verdana"/>
                <a:ea typeface="굴림"/>
                <a:cs typeface="굴림"/>
              </a:rPr>
              <a:t>사회복지정책은 자본주의 체제의 문제점을 해소하고 이를 유지･발전시켜 나가는 데 </a:t>
            </a:r>
            <a:endParaRPr xmlns:mc="http://schemas.openxmlformats.org/markup-compatibility/2006" xmlns:hp="http://schemas.haansoft.com/office/presentation/8.0" kumimoji="0" lang="ko-KR" altLang="en-US" sz="1600" b="1" i="0" u="sng" strike="noStrike" kern="1200" cap="none" spc="0" normalizeH="0" baseline="0" mc:Ignorable="hp" hp:hslEmbossed="0">
              <a:solidFill>
                <a:srgbClr val="000000"/>
              </a:solidFill>
              <a:uFill>
                <a:solidFill>
                  <a:srgbClr val="ff0000"/>
                </a:solidFill>
              </a:uFill>
              <a:latin typeface="Verdana"/>
              <a:ea typeface="굴림"/>
              <a:cs typeface="굴림"/>
            </a:endParaRPr>
          </a:p>
          <a:p>
            <a:pPr marL="0" indent="0" algn="l" defTabSz="914400" rtl="0" eaLnBrk="1" latinLnBrk="1" hangingPunct="1">
              <a:lnSpc>
                <a:spcPct val="140000"/>
              </a:lnSpc>
              <a:spcBef>
                <a:spcPct val="0"/>
              </a:spcBef>
              <a:spcAft>
                <a:spcPts val="0"/>
              </a:spcAft>
              <a:buNone/>
              <a:defRPr lang="ko-KR" altLang="en-US"/>
            </a:pPr>
            <a:r>
              <a:rPr xmlns:mc="http://schemas.openxmlformats.org/markup-compatibility/2006" xmlns:hp="http://schemas.haansoft.com/office/presentation/8.0" kumimoji="0" lang="ko-KR" altLang="en-US" sz="1600" b="1" i="0" u="sng" strike="noStrike" kern="1200" cap="none" spc="0" normalizeH="0" baseline="0" mc:Ignorable="hp" hp:hslEmbossed="0">
                <a:solidFill>
                  <a:srgbClr val="000000"/>
                </a:solidFill>
                <a:uFill>
                  <a:solidFill>
                    <a:srgbClr val="ff0000"/>
                  </a:solidFill>
                </a:uFill>
                <a:latin typeface="Verdana"/>
                <a:ea typeface="굴림"/>
                <a:cs typeface="굴림"/>
              </a:rPr>
              <a:t>필수적이라는 점에서 대체로 의견의 일치</a:t>
            </a:r>
            <a:endParaRPr xmlns:mc="http://schemas.openxmlformats.org/markup-compatibility/2006" xmlns:hp="http://schemas.haansoft.com/office/presentation/8.0" kumimoji="0" lang="ko-KR" altLang="en-US" sz="1600" b="1" i="0" u="sng" strike="noStrike" kern="1200" cap="none" spc="0" normalizeH="0" baseline="0" mc:Ignorable="hp" hp:hslEmbossed="0">
              <a:solidFill>
                <a:srgbClr val="000000"/>
              </a:solidFill>
              <a:uFill>
                <a:solidFill>
                  <a:srgbClr val="ff0000"/>
                </a:solidFill>
              </a:uFill>
              <a:latin typeface="Verdana"/>
              <a:ea typeface="굴림"/>
              <a:cs typeface="굴림"/>
            </a:endParaRPr>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2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476672"/>
            <a:ext cx="1597481" cy="416773"/>
          </a:xfrm>
          <a:prstGeom prst="rect">
            <a:avLst/>
          </a:prstGeom>
          <a:noFill/>
        </p:spPr>
        <p:txBody>
          <a:bodyPr wrap="none">
            <a:spAutoFit/>
          </a:bodyPr>
          <a:lstStyle/>
          <a:p>
            <a:pPr lvl="0">
              <a:defRPr lang="ko-KR" altLang="en-US"/>
            </a:pPr>
            <a:r>
              <a:rPr lang="ko-KR" altLang="en-US" sz="2200">
                <a:latin typeface="HY둥근고딕B"/>
                <a:ea typeface="HY둥근고딕B"/>
              </a:rPr>
              <a:t>3</a:t>
            </a:r>
            <a:r>
              <a:rPr lang="en-US" altLang="ko-KR" sz="2200">
                <a:latin typeface="HY둥근고딕B"/>
                <a:ea typeface="HY둥근고딕B"/>
              </a:rPr>
              <a:t>) </a:t>
            </a:r>
            <a:r>
              <a:rPr lang="ko-KR" altLang="en-US" sz="2200">
                <a:latin typeface="HY둥근고딕B"/>
                <a:ea typeface="HY둥근고딕B"/>
              </a:rPr>
              <a:t>구성체계</a:t>
            </a:r>
            <a:endParaRPr lang="ko-KR" altLang="en-US" sz="2200">
              <a:latin typeface="HY둥근고딕B"/>
              <a:ea typeface="HY둥근고딕B"/>
            </a:endParaRPr>
          </a:p>
        </p:txBody>
      </p:sp>
      <p:sp>
        <p:nvSpPr>
          <p:cNvPr id="6" name="TextBox 5"/>
          <p:cNvSpPr txBox="1"/>
          <p:nvPr/>
        </p:nvSpPr>
        <p:spPr>
          <a:xfrm>
            <a:off x="827580" y="836712"/>
            <a:ext cx="7668856" cy="5556850"/>
          </a:xfrm>
          <a:prstGeom prst="rect">
            <a:avLst/>
          </a:prstGeom>
          <a:noFill/>
        </p:spPr>
        <p:txBody>
          <a:bodyPr wrap="square">
            <a:spAutoFit/>
          </a:bodyPr>
          <a:lstStyle/>
          <a:p>
            <a:pPr>
              <a:lnSpc>
                <a:spcPct val="150000"/>
              </a:lnSpc>
              <a:defRPr lang="ko-KR" altLang="en-US"/>
            </a:pPr>
            <a:r>
              <a:rPr lang="en-US" altLang="ko-KR" sz="1900">
                <a:latin typeface="굴림"/>
                <a:ea typeface="굴림"/>
              </a:rPr>
              <a:t>(1) </a:t>
            </a:r>
            <a:r>
              <a:rPr lang="ko-KR" altLang="en-US" sz="1900">
                <a:solidFill>
                  <a:srgbClr val="c00000"/>
                </a:solidFill>
                <a:latin typeface="굴림"/>
                <a:ea typeface="굴림"/>
              </a:rPr>
              <a:t>사회보험</a:t>
            </a:r>
            <a:r>
              <a:rPr lang="en-US" altLang="ko-KR" sz="1900">
                <a:solidFill>
                  <a:srgbClr val="c00000"/>
                </a:solidFill>
                <a:latin typeface="굴림"/>
                <a:ea typeface="굴림"/>
              </a:rPr>
              <a:t>(social insurance)</a:t>
            </a:r>
            <a:endParaRPr lang="en-US" altLang="ko-KR" sz="1900">
              <a:solidFill>
                <a:srgbClr val="c00000"/>
              </a:solidFill>
              <a:latin typeface="굴림"/>
              <a:ea typeface="굴림"/>
            </a:endParaRPr>
          </a:p>
          <a:p>
            <a:pPr>
              <a:lnSpc>
                <a:spcPct val="150000"/>
              </a:lnSpc>
              <a:defRPr lang="ko-KR" altLang="en-US"/>
            </a:pPr>
            <a:r>
              <a:rPr lang="en-US" altLang="ko-KR" sz="1700">
                <a:latin typeface="굴림"/>
                <a:ea typeface="굴림"/>
              </a:rPr>
              <a:t>◦ </a:t>
            </a:r>
            <a:r>
              <a:rPr lang="ko-KR" altLang="en-US" sz="1700">
                <a:latin typeface="굴림"/>
                <a:ea typeface="굴림"/>
              </a:rPr>
              <a:t>국민에게</a:t>
            </a:r>
            <a:r>
              <a:rPr lang="en-US" altLang="ko-KR" sz="1700">
                <a:latin typeface="굴림"/>
                <a:ea typeface="굴림"/>
              </a:rPr>
              <a:t> </a:t>
            </a:r>
            <a:r>
              <a:rPr lang="ko-KR" altLang="en-US" sz="1700">
                <a:latin typeface="굴림"/>
                <a:ea typeface="굴림"/>
              </a:rPr>
              <a:t>발생하는 사회적 위험을 보험방식에 의하여 대처함으로써 국민의 건강과 소득을 보장하는 제도 &lt;사회보장기본법&gt;</a:t>
            </a:r>
            <a:endParaRPr lang="ko-KR" altLang="en-US" sz="1700">
              <a:latin typeface="굴림"/>
              <a:ea typeface="굴림"/>
            </a:endParaRPr>
          </a:p>
          <a:p>
            <a:pPr>
              <a:lnSpc>
                <a:spcPct val="150000"/>
              </a:lnSpc>
              <a:defRPr lang="ko-KR" altLang="en-US"/>
            </a:pPr>
            <a:r>
              <a:rPr lang="en-US" altLang="ko-KR" sz="1700">
                <a:latin typeface="굴림"/>
                <a:ea typeface="굴림"/>
              </a:rPr>
              <a:t>◦</a:t>
            </a:r>
            <a:r>
              <a:rPr lang="ko-KR" altLang="en-US" sz="1700">
                <a:latin typeface="굴림"/>
                <a:ea typeface="굴림"/>
              </a:rPr>
              <a:t> 1차적 사회안전망</a:t>
            </a:r>
            <a:endParaRPr lang="ko-KR" altLang="en-US" sz="1700">
              <a:latin typeface="굴림"/>
              <a:ea typeface="굴림"/>
            </a:endParaRPr>
          </a:p>
          <a:p>
            <a:pPr>
              <a:lnSpc>
                <a:spcPct val="150000"/>
              </a:lnSpc>
              <a:defRPr lang="ko-KR" altLang="en-US"/>
            </a:pPr>
            <a:endParaRPr lang="ko-KR" altLang="en-US" sz="700">
              <a:latin typeface="굴림"/>
              <a:ea typeface="굴림"/>
            </a:endParaRPr>
          </a:p>
          <a:p>
            <a:pPr>
              <a:lnSpc>
                <a:spcPct val="150000"/>
              </a:lnSpc>
              <a:defRPr lang="ko-KR" altLang="en-US"/>
            </a:pPr>
            <a:r>
              <a:rPr lang="en-US" altLang="ko-KR" sz="1900">
                <a:latin typeface="굴림"/>
                <a:ea typeface="굴림"/>
              </a:rPr>
              <a:t>(2) </a:t>
            </a:r>
            <a:r>
              <a:rPr lang="ko-KR" altLang="en-US" sz="1900">
                <a:solidFill>
                  <a:srgbClr val="c00000"/>
                </a:solidFill>
                <a:latin typeface="굴림"/>
                <a:ea typeface="굴림"/>
              </a:rPr>
              <a:t>공공부조</a:t>
            </a:r>
            <a:r>
              <a:rPr lang="en-US" altLang="ko-KR" sz="1900">
                <a:solidFill>
                  <a:srgbClr val="c00000"/>
                </a:solidFill>
                <a:latin typeface="굴림"/>
                <a:ea typeface="굴림"/>
              </a:rPr>
              <a:t>(public assistance)</a:t>
            </a:r>
            <a:endParaRPr lang="en-US" altLang="ko-KR" sz="1900">
              <a:solidFill>
                <a:srgbClr val="c00000"/>
              </a:solidFill>
              <a:latin typeface="굴림"/>
              <a:ea typeface="굴림"/>
            </a:endParaRPr>
          </a:p>
          <a:p>
            <a:pPr>
              <a:lnSpc>
                <a:spcPct val="150000"/>
              </a:lnSpc>
              <a:defRPr lang="ko-KR" altLang="en-US"/>
            </a:pPr>
            <a:r>
              <a:rPr lang="en-US" altLang="ko-KR" sz="1700">
                <a:latin typeface="굴림"/>
                <a:ea typeface="굴림"/>
              </a:rPr>
              <a:t>◦ </a:t>
            </a:r>
            <a:r>
              <a:rPr lang="ko-KR" altLang="en-US" sz="1700">
                <a:latin typeface="굴림"/>
                <a:ea typeface="굴림"/>
              </a:rPr>
              <a:t>국가 및 지방자치단체의 책임하에 생활유지능력이 없거나 생활이 어려운 국민의 최저생활을 보장하고</a:t>
            </a:r>
            <a:r>
              <a:rPr lang="en-US" altLang="ko-KR" sz="1700">
                <a:latin typeface="굴림"/>
                <a:ea typeface="굴림"/>
              </a:rPr>
              <a:t>, </a:t>
            </a:r>
            <a:r>
              <a:rPr lang="ko-KR" altLang="en-US" sz="1700">
                <a:latin typeface="굴림"/>
                <a:ea typeface="굴림"/>
              </a:rPr>
              <a:t>자립을 지원하는 제도 &lt;사회보장기본법&gt;</a:t>
            </a:r>
            <a:endParaRPr lang="ko-KR" altLang="en-US" sz="1700">
              <a:latin typeface="굴림"/>
              <a:ea typeface="굴림"/>
            </a:endParaRPr>
          </a:p>
          <a:p>
            <a:pPr>
              <a:lnSpc>
                <a:spcPct val="150000"/>
              </a:lnSpc>
              <a:defRPr lang="ko-KR" altLang="en-US"/>
            </a:pPr>
            <a:r>
              <a:rPr lang="en-US" altLang="ko-KR" sz="1700">
                <a:latin typeface="굴림"/>
                <a:ea typeface="굴림"/>
              </a:rPr>
              <a:t>◦</a:t>
            </a:r>
            <a:r>
              <a:rPr lang="ko-KR" altLang="en-US" sz="1700">
                <a:latin typeface="굴림"/>
                <a:ea typeface="굴림"/>
              </a:rPr>
              <a:t> 2차적 사회안전망</a:t>
            </a:r>
            <a:endParaRPr lang="ko-KR" altLang="en-US" sz="1700">
              <a:latin typeface="굴림"/>
              <a:ea typeface="굴림"/>
            </a:endParaRPr>
          </a:p>
          <a:p>
            <a:pPr>
              <a:lnSpc>
                <a:spcPct val="150000"/>
              </a:lnSpc>
              <a:defRPr lang="ko-KR" altLang="en-US"/>
            </a:pPr>
            <a:endParaRPr lang="ko-KR" altLang="en-US" sz="500">
              <a:latin typeface="굴림"/>
              <a:ea typeface="굴림"/>
            </a:endParaRPr>
          </a:p>
          <a:p>
            <a:pPr>
              <a:lnSpc>
                <a:spcPct val="150000"/>
              </a:lnSpc>
              <a:defRPr lang="ko-KR" altLang="en-US"/>
            </a:pPr>
            <a:r>
              <a:rPr lang="en-US" altLang="ko-KR" sz="1900">
                <a:latin typeface="굴림"/>
                <a:ea typeface="굴림"/>
              </a:rPr>
              <a:t>(3) </a:t>
            </a:r>
            <a:r>
              <a:rPr lang="ko-KR" altLang="en-US" sz="1900">
                <a:solidFill>
                  <a:srgbClr val="c00000"/>
                </a:solidFill>
                <a:latin typeface="굴림"/>
                <a:ea typeface="굴림"/>
              </a:rPr>
              <a:t>사회서비스</a:t>
            </a:r>
            <a:r>
              <a:rPr lang="en-US" altLang="ko-KR" sz="1900">
                <a:solidFill>
                  <a:srgbClr val="c00000"/>
                </a:solidFill>
                <a:latin typeface="굴림"/>
                <a:ea typeface="굴림"/>
              </a:rPr>
              <a:t>(social service)</a:t>
            </a:r>
            <a:endParaRPr lang="en-US" altLang="ko-KR" sz="1900">
              <a:solidFill>
                <a:srgbClr val="c00000"/>
              </a:solidFill>
              <a:latin typeface="굴림"/>
              <a:ea typeface="굴림"/>
            </a:endParaRPr>
          </a:p>
          <a:p>
            <a:pPr>
              <a:lnSpc>
                <a:spcPct val="150000"/>
              </a:lnSpc>
              <a:defRPr lang="ko-KR" altLang="en-US"/>
            </a:pPr>
            <a:r>
              <a:rPr lang="en-US" altLang="ko-KR" sz="1700">
                <a:latin typeface="굴림"/>
                <a:ea typeface="굴림"/>
              </a:rPr>
              <a:t>◦ </a:t>
            </a:r>
            <a:r>
              <a:rPr lang="ko-KR" altLang="en-US" sz="1700">
                <a:latin typeface="굴림"/>
                <a:ea typeface="굴림"/>
              </a:rPr>
              <a:t>국가</a:t>
            </a:r>
            <a:r>
              <a:rPr lang="en-US" altLang="ko-KR" sz="1700">
                <a:latin typeface="굴림"/>
                <a:ea typeface="굴림"/>
              </a:rPr>
              <a:t>·</a:t>
            </a:r>
            <a:r>
              <a:rPr lang="ko-KR" altLang="en-US" sz="1700">
                <a:latin typeface="굴림"/>
                <a:ea typeface="굴림"/>
              </a:rPr>
              <a:t>지방자치단체 및 민간부문의 도움이 필요한 모든 국민에게 </a:t>
            </a:r>
            <a:r>
              <a:rPr lang="ko-KR" altLang="en-US" sz="1700">
                <a:solidFill>
                  <a:srgbClr val="0000ff"/>
                </a:solidFill>
                <a:latin typeface="굴림"/>
                <a:ea typeface="굴림"/>
              </a:rPr>
              <a:t>복지</a:t>
            </a:r>
            <a:r>
              <a:rPr lang="en-US" altLang="ko-KR" sz="1700">
                <a:solidFill>
                  <a:srgbClr val="0000ff"/>
                </a:solidFill>
                <a:latin typeface="굴림"/>
                <a:ea typeface="굴림"/>
              </a:rPr>
              <a:t>·</a:t>
            </a:r>
            <a:r>
              <a:rPr lang="ko-KR" altLang="en-US" sz="1700">
                <a:solidFill>
                  <a:srgbClr val="0000ff"/>
                </a:solidFill>
                <a:latin typeface="굴림"/>
                <a:ea typeface="굴림"/>
              </a:rPr>
              <a:t>보건의료</a:t>
            </a:r>
            <a:r>
              <a:rPr lang="en-US" altLang="ko-KR" sz="1700">
                <a:solidFill>
                  <a:srgbClr val="0000ff"/>
                </a:solidFill>
                <a:latin typeface="굴림"/>
                <a:ea typeface="굴림"/>
              </a:rPr>
              <a:t>·</a:t>
            </a:r>
            <a:r>
              <a:rPr lang="ko-KR" altLang="en-US" sz="1700">
                <a:solidFill>
                  <a:srgbClr val="0000ff"/>
                </a:solidFill>
                <a:latin typeface="굴림"/>
                <a:ea typeface="굴림"/>
              </a:rPr>
              <a:t>교육</a:t>
            </a:r>
            <a:r>
              <a:rPr lang="en-US" altLang="ko-KR" sz="1700">
                <a:solidFill>
                  <a:srgbClr val="0000ff"/>
                </a:solidFill>
                <a:latin typeface="굴림"/>
                <a:ea typeface="굴림"/>
              </a:rPr>
              <a:t>·</a:t>
            </a:r>
            <a:r>
              <a:rPr lang="ko-KR" altLang="en-US" sz="1700">
                <a:solidFill>
                  <a:srgbClr val="0000ff"/>
                </a:solidFill>
                <a:latin typeface="굴림"/>
                <a:ea typeface="굴림"/>
              </a:rPr>
              <a:t>고용</a:t>
            </a:r>
            <a:r>
              <a:rPr lang="en-US" altLang="ko-KR" sz="1700">
                <a:solidFill>
                  <a:srgbClr val="0000ff"/>
                </a:solidFill>
                <a:latin typeface="굴림"/>
                <a:ea typeface="굴림"/>
              </a:rPr>
              <a:t>·</a:t>
            </a:r>
            <a:r>
              <a:rPr lang="ko-KR" altLang="en-US" sz="1700">
                <a:solidFill>
                  <a:srgbClr val="0000ff"/>
                </a:solidFill>
                <a:latin typeface="굴림"/>
                <a:ea typeface="굴림"/>
              </a:rPr>
              <a:t>주거</a:t>
            </a:r>
            <a:r>
              <a:rPr lang="en-US" altLang="ko-KR" sz="1700">
                <a:solidFill>
                  <a:srgbClr val="0000ff"/>
                </a:solidFill>
                <a:latin typeface="굴림"/>
                <a:ea typeface="굴림"/>
              </a:rPr>
              <a:t>·</a:t>
            </a:r>
            <a:r>
              <a:rPr lang="ko-KR" altLang="en-US" sz="1700">
                <a:solidFill>
                  <a:srgbClr val="0000ff"/>
                </a:solidFill>
                <a:latin typeface="굴림"/>
                <a:ea typeface="굴림"/>
              </a:rPr>
              <a:t>문화</a:t>
            </a:r>
            <a:r>
              <a:rPr lang="en-US" altLang="ko-KR" sz="1700">
                <a:solidFill>
                  <a:srgbClr val="0000ff"/>
                </a:solidFill>
                <a:latin typeface="굴림"/>
                <a:ea typeface="굴림"/>
              </a:rPr>
              <a:t>·</a:t>
            </a:r>
            <a:r>
              <a:rPr lang="ko-KR" altLang="en-US" sz="1700">
                <a:solidFill>
                  <a:srgbClr val="0000ff"/>
                </a:solidFill>
                <a:latin typeface="굴림"/>
                <a:ea typeface="굴림"/>
              </a:rPr>
              <a:t>환경</a:t>
            </a:r>
            <a:r>
              <a:rPr lang="en-US" altLang="ko-KR" sz="1700">
                <a:latin typeface="굴림"/>
                <a:ea typeface="굴림"/>
              </a:rPr>
              <a:t> </a:t>
            </a:r>
            <a:r>
              <a:rPr lang="ko-KR" altLang="en-US" sz="1700">
                <a:latin typeface="굴림"/>
                <a:ea typeface="굴림"/>
              </a:rPr>
              <a:t>등의 분야에서 인간다운 삶을 보장하고</a:t>
            </a:r>
            <a:r>
              <a:rPr lang="en-US" altLang="ko-KR" sz="1700">
                <a:latin typeface="굴림"/>
                <a:ea typeface="굴림"/>
              </a:rPr>
              <a:t>, </a:t>
            </a:r>
            <a:r>
              <a:rPr lang="ko-KR" altLang="en-US" sz="1700">
                <a:latin typeface="굴림"/>
                <a:ea typeface="굴림"/>
              </a:rPr>
              <a:t>상담</a:t>
            </a:r>
            <a:r>
              <a:rPr lang="en-US" altLang="ko-KR" sz="1700">
                <a:latin typeface="굴림"/>
                <a:ea typeface="굴림"/>
              </a:rPr>
              <a:t>·</a:t>
            </a:r>
            <a:r>
              <a:rPr lang="ko-KR" altLang="en-US" sz="1700">
                <a:latin typeface="굴림"/>
                <a:ea typeface="굴림"/>
              </a:rPr>
              <a:t>재활</a:t>
            </a:r>
            <a:r>
              <a:rPr lang="en-US" altLang="ko-KR" sz="1700">
                <a:latin typeface="굴림"/>
                <a:ea typeface="굴림"/>
              </a:rPr>
              <a:t>·</a:t>
            </a:r>
            <a:r>
              <a:rPr lang="ko-KR" altLang="en-US" sz="1700">
                <a:latin typeface="굴림"/>
                <a:ea typeface="굴림"/>
              </a:rPr>
              <a:t>돌봄</a:t>
            </a:r>
            <a:r>
              <a:rPr lang="en-US" altLang="ko-KR" sz="1700">
                <a:latin typeface="굴림"/>
                <a:ea typeface="굴림"/>
              </a:rPr>
              <a:t>·</a:t>
            </a:r>
            <a:r>
              <a:rPr lang="ko-KR" altLang="en-US" sz="1700">
                <a:latin typeface="굴림"/>
                <a:ea typeface="굴림"/>
              </a:rPr>
              <a:t>정보의 제공 </a:t>
            </a:r>
            <a:r>
              <a:rPr lang="en-US" altLang="ko-KR" sz="1700">
                <a:latin typeface="굴림"/>
                <a:ea typeface="굴림"/>
              </a:rPr>
              <a:t>·</a:t>
            </a:r>
            <a:r>
              <a:rPr lang="ko-KR" altLang="en-US" sz="1700">
                <a:latin typeface="굴림"/>
                <a:ea typeface="굴림"/>
              </a:rPr>
              <a:t>관련시설의 이용</a:t>
            </a:r>
            <a:r>
              <a:rPr lang="en-US" altLang="ko-KR" sz="1700">
                <a:latin typeface="굴림"/>
                <a:ea typeface="굴림"/>
              </a:rPr>
              <a:t>·</a:t>
            </a:r>
            <a:r>
              <a:rPr lang="ko-KR" altLang="en-US" sz="1700">
                <a:latin typeface="굴림"/>
                <a:ea typeface="굴림"/>
              </a:rPr>
              <a:t>역량개발</a:t>
            </a:r>
            <a:r>
              <a:rPr lang="en-US" altLang="ko-KR" sz="1700">
                <a:latin typeface="굴림"/>
                <a:ea typeface="굴림"/>
              </a:rPr>
              <a:t>·</a:t>
            </a:r>
            <a:r>
              <a:rPr lang="ko-KR" altLang="en-US" sz="1700">
                <a:latin typeface="굴림"/>
                <a:ea typeface="굴림"/>
              </a:rPr>
              <a:t>사회참여지원 등을 통하여 국민의 삶의 질이 향상되도록 지원하는 제도 </a:t>
            </a:r>
            <a:r>
              <a:rPr lang="ko-KR" altLang="en-US" sz="1700">
                <a:latin typeface="굴림"/>
              </a:rPr>
              <a:t>&lt;사회보장기본법&gt;</a:t>
            </a:r>
            <a:endParaRPr lang="ko-KR" altLang="en-US" sz="1700">
              <a:latin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124</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2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584684"/>
            <a:ext cx="7632849" cy="3432961"/>
          </a:xfrm>
          <a:prstGeom prst="rect">
            <a:avLst/>
          </a:prstGeom>
          <a:noFill/>
        </p:spPr>
        <p:txBody>
          <a:bodyPr wrap="square">
            <a:spAutoFit/>
          </a:bodyPr>
          <a:lstStyle/>
          <a:p>
            <a:pPr>
              <a:lnSpc>
                <a:spcPct val="150000"/>
              </a:lnSpc>
              <a:defRPr lang="ko-KR" altLang="en-US"/>
            </a:pPr>
            <a:r>
              <a:rPr lang="en-US" altLang="ko-KR" sz="2000">
                <a:latin typeface="굴림"/>
                <a:ea typeface="굴림"/>
              </a:rPr>
              <a:t>(4) </a:t>
            </a:r>
            <a:r>
              <a:rPr lang="ko-KR" altLang="en-US" sz="2000">
                <a:solidFill>
                  <a:srgbClr val="c00000"/>
                </a:solidFill>
                <a:latin typeface="굴림"/>
                <a:ea typeface="굴림"/>
              </a:rPr>
              <a:t>사회수당</a:t>
            </a:r>
            <a:r>
              <a:rPr lang="en-US" altLang="ko-KR" sz="2000">
                <a:solidFill>
                  <a:srgbClr val="c00000"/>
                </a:solidFill>
                <a:latin typeface="굴림"/>
                <a:ea typeface="굴림"/>
              </a:rPr>
              <a:t>(social allowance)</a:t>
            </a:r>
            <a:endParaRPr lang="en-US" altLang="ko-KR" sz="2000">
              <a:solidFill>
                <a:srgbClr val="c00000"/>
              </a:solidFill>
              <a:latin typeface="굴림"/>
              <a:ea typeface="굴림"/>
            </a:endParaRPr>
          </a:p>
          <a:p>
            <a:pPr>
              <a:lnSpc>
                <a:spcPct val="150000"/>
              </a:lnSpc>
              <a:defRPr lang="ko-KR" altLang="en-US"/>
            </a:pPr>
            <a:r>
              <a:rPr lang="en-US" altLang="ko-KR">
                <a:latin typeface="굴림"/>
                <a:ea typeface="굴림"/>
              </a:rPr>
              <a:t>◦ </a:t>
            </a:r>
            <a:r>
              <a:rPr lang="ko-KR" altLang="en-US">
                <a:latin typeface="굴림"/>
                <a:ea typeface="굴림"/>
              </a:rPr>
              <a:t>일정한 인구학적 조건만 갖추면</a:t>
            </a:r>
            <a:r>
              <a:rPr lang="en-US" altLang="ko-KR">
                <a:latin typeface="굴림"/>
                <a:ea typeface="굴림"/>
              </a:rPr>
              <a:t> </a:t>
            </a:r>
            <a:r>
              <a:rPr lang="ko-KR" altLang="en-US">
                <a:latin typeface="굴림"/>
                <a:ea typeface="굴림"/>
              </a:rPr>
              <a:t>기여금을 납부하지 않으며</a:t>
            </a:r>
            <a:r>
              <a:rPr lang="en-US" altLang="ko-KR">
                <a:latin typeface="굴림"/>
                <a:ea typeface="굴림"/>
              </a:rPr>
              <a:t>, </a:t>
            </a:r>
            <a:r>
              <a:rPr lang="ko-KR" altLang="en-US">
                <a:latin typeface="굴림"/>
                <a:ea typeface="굴림"/>
              </a:rPr>
              <a:t>소득조사나 재산조사과정을 거치지 않고 급여를 받는 제도</a:t>
            </a:r>
            <a:r>
              <a:rPr lang="en-US" altLang="ko-KR">
                <a:latin typeface="굴림"/>
                <a:ea typeface="굴림"/>
              </a:rPr>
              <a:t>(</a:t>
            </a:r>
            <a:r>
              <a:rPr lang="ko-KR" altLang="en-US">
                <a:latin typeface="굴림"/>
                <a:ea typeface="굴림"/>
              </a:rPr>
              <a:t>아동수당</a:t>
            </a:r>
            <a:r>
              <a:rPr lang="en-US" altLang="ko-KR">
                <a:latin typeface="굴림"/>
                <a:ea typeface="굴림"/>
              </a:rPr>
              <a:t>, </a:t>
            </a:r>
            <a:r>
              <a:rPr lang="ko-KR" altLang="en-US">
                <a:latin typeface="굴림"/>
                <a:ea typeface="굴림"/>
              </a:rPr>
              <a:t>노인수당</a:t>
            </a:r>
            <a:r>
              <a:rPr lang="en-US" altLang="ko-KR">
                <a:latin typeface="굴림"/>
                <a:ea typeface="굴림"/>
              </a:rPr>
              <a:t>, </a:t>
            </a:r>
            <a:r>
              <a:rPr lang="ko-KR" altLang="en-US">
                <a:latin typeface="굴림"/>
                <a:ea typeface="굴림"/>
              </a:rPr>
              <a:t>장애인수당</a:t>
            </a:r>
            <a:r>
              <a:rPr lang="en-US" altLang="ko-KR">
                <a:latin typeface="굴림"/>
                <a:ea typeface="굴림"/>
              </a:rPr>
              <a:t>, </a:t>
            </a:r>
            <a:r>
              <a:rPr lang="ko-KR" altLang="en-US">
                <a:latin typeface="굴림"/>
                <a:ea typeface="굴림"/>
              </a:rPr>
              <a:t>양육수당 등</a:t>
            </a:r>
            <a:r>
              <a:rPr lang="en-US" altLang="ko-KR">
                <a:latin typeface="굴림"/>
                <a:ea typeface="굴림"/>
              </a:rPr>
              <a:t>)</a:t>
            </a:r>
            <a:endParaRPr lang="en-US" altLang="ko-KR">
              <a:latin typeface="굴림"/>
              <a:ea typeface="굴림"/>
            </a:endParaRPr>
          </a:p>
          <a:p>
            <a:pPr>
              <a:lnSpc>
                <a:spcPct val="150000"/>
              </a:lnSpc>
              <a:defRPr lang="ko-KR" altLang="en-US"/>
            </a:pPr>
            <a:r>
              <a:rPr lang="ko-KR" altLang="ko-KR">
                <a:latin typeface="굴림"/>
                <a:ea typeface="굴림"/>
              </a:rPr>
              <a:t>◦</a:t>
            </a:r>
            <a:r>
              <a:rPr lang="en-US" altLang="ko-KR">
                <a:latin typeface="굴림"/>
                <a:ea typeface="굴림"/>
              </a:rPr>
              <a:t> </a:t>
            </a:r>
            <a:r>
              <a:rPr lang="ko-KR" altLang="en-US">
                <a:solidFill>
                  <a:srgbClr val="0000ff"/>
                </a:solidFill>
                <a:latin typeface="굴림"/>
              </a:rPr>
              <a:t>인구학적 급여</a:t>
            </a:r>
            <a:r>
              <a:rPr lang="en-US" altLang="ko-KR">
                <a:solidFill>
                  <a:srgbClr val="0000ff"/>
                </a:solidFill>
                <a:latin typeface="굴림"/>
              </a:rPr>
              <a:t>(demogrant)</a:t>
            </a:r>
            <a:r>
              <a:rPr lang="en-US" altLang="ko-KR">
                <a:latin typeface="굴림"/>
              </a:rPr>
              <a:t> : </a:t>
            </a:r>
            <a:r>
              <a:rPr lang="ko-KR" altLang="en-US">
                <a:latin typeface="굴림"/>
                <a:ea typeface="굴림"/>
              </a:rPr>
              <a:t>자력을 조건으로 하지 않고 무차별적으로 </a:t>
            </a:r>
            <a:r>
              <a:rPr lang="ko-KR" altLang="en-US">
                <a:latin typeface="굴림"/>
              </a:rPr>
              <a:t>행하는 평등한 급여</a:t>
            </a:r>
            <a:endParaRPr lang="ko-KR" altLang="en-US">
              <a:latin typeface="굴림"/>
            </a:endParaRPr>
          </a:p>
          <a:p>
            <a:pPr>
              <a:lnSpc>
                <a:spcPct val="150000"/>
              </a:lnSpc>
              <a:defRPr lang="ko-KR" altLang="en-US"/>
            </a:pPr>
            <a:r>
              <a:rPr lang="en-US" altLang="ko-KR">
                <a:latin typeface="굴림"/>
                <a:ea typeface="굴림"/>
              </a:rPr>
              <a:t>※ </a:t>
            </a:r>
            <a:r>
              <a:rPr lang="ko-KR" altLang="en-US">
                <a:latin typeface="굴림"/>
                <a:ea typeface="굴림"/>
              </a:rPr>
              <a:t>사회보험과 공공부조의 중간적인 성격</a:t>
            </a:r>
            <a:endParaRPr lang="ko-KR" altLang="en-US">
              <a:latin typeface="굴림"/>
              <a:ea typeface="굴림"/>
            </a:endParaRPr>
          </a:p>
          <a:p>
            <a:pPr>
              <a:lnSpc>
                <a:spcPct val="150000"/>
              </a:lnSpc>
              <a:defRPr lang="ko-KR" altLang="en-US"/>
            </a:pPr>
            <a:endParaRPr lang="ko-KR" altLang="en-US">
              <a:latin typeface="굴림"/>
            </a:endParaRPr>
          </a:p>
        </p:txBody>
      </p:sp>
      <p:sp>
        <p:nvSpPr>
          <p:cNvPr id="4" name="TextBox 3"/>
          <p:cNvSpPr txBox="1"/>
          <p:nvPr/>
        </p:nvSpPr>
        <p:spPr>
          <a:xfrm>
            <a:off x="755577" y="4093042"/>
            <a:ext cx="7632845" cy="1784229"/>
          </a:xfrm>
          <a:prstGeom prst="rect">
            <a:avLst/>
          </a:prstGeom>
          <a:noFill/>
          <a:ln w="28575" algn="ctr">
            <a:solidFill>
              <a:schemeClr val="tx1"/>
            </a:solidFill>
          </a:ln>
        </p:spPr>
        <p:txBody>
          <a:bodyPr vert="horz" wrap="square" lIns="91439" tIns="45719" rIns="91439" bIns="45719" anchor="t">
            <a:spAutoFit/>
          </a:bodyPr>
          <a:lstStyle/>
          <a:p>
            <a:pPr>
              <a:lnSpc>
                <a:spcPct val="150000"/>
              </a:lnSpc>
              <a:defRPr lang="ko-KR" altLang="en-US"/>
            </a:pPr>
            <a:r>
              <a:rPr lang="en-US" altLang="ko-KR" sz="2000">
                <a:latin typeface="굴림"/>
                <a:ea typeface="굴림"/>
              </a:rPr>
              <a:t>※ </a:t>
            </a:r>
            <a:r>
              <a:rPr lang="en-US" altLang="ko-KR" sz="2000">
                <a:solidFill>
                  <a:srgbClr val="c00000"/>
                </a:solidFill>
                <a:latin typeface="굴림"/>
                <a:ea typeface="굴림"/>
              </a:rPr>
              <a:t>&lt;</a:t>
            </a:r>
            <a:r>
              <a:rPr lang="ko-KR" altLang="en-US" sz="2000">
                <a:solidFill>
                  <a:srgbClr val="c00000"/>
                </a:solidFill>
                <a:latin typeface="굴림"/>
                <a:ea typeface="굴림"/>
              </a:rPr>
              <a:t>평생사회안전망</a:t>
            </a:r>
            <a:r>
              <a:rPr lang="en-US" altLang="ko-KR" sz="2000">
                <a:solidFill>
                  <a:srgbClr val="c00000"/>
                </a:solidFill>
                <a:latin typeface="굴림"/>
                <a:ea typeface="굴림"/>
              </a:rPr>
              <a:t>&gt;</a:t>
            </a:r>
            <a:endParaRPr lang="en-US" altLang="ko-KR" sz="2000">
              <a:solidFill>
                <a:srgbClr val="c00000"/>
              </a:solidFill>
              <a:latin typeface="굴림"/>
              <a:ea typeface="굴림"/>
            </a:endParaRPr>
          </a:p>
          <a:p>
            <a:pPr>
              <a:lnSpc>
                <a:spcPct val="150000"/>
              </a:lnSpc>
              <a:defRPr lang="ko-KR" altLang="en-US"/>
            </a:pPr>
            <a:r>
              <a:rPr lang="en-US" altLang="ko-KR">
                <a:latin typeface="굴림"/>
                <a:ea typeface="굴림"/>
              </a:rPr>
              <a:t>◦ </a:t>
            </a:r>
            <a:r>
              <a:rPr lang="ko-KR" altLang="en-US">
                <a:latin typeface="굴림"/>
                <a:ea typeface="굴림"/>
              </a:rPr>
              <a:t>생애주기에 걸쳐 보편적으로 충족되어야 하는 기본 욕구와 특정한 사회위험에 의하여 발생하는  특수욕구를 동시에 고려하여 소득</a:t>
            </a:r>
            <a:r>
              <a:rPr lang="en-US" altLang="ko-KR">
                <a:latin typeface="굴림"/>
                <a:ea typeface="굴림"/>
              </a:rPr>
              <a:t>·</a:t>
            </a:r>
            <a:r>
              <a:rPr lang="ko-KR" altLang="en-US">
                <a:latin typeface="굴림"/>
                <a:ea typeface="굴림"/>
              </a:rPr>
              <a:t>서비스를 보장하는 맞춤형 사회보장제도 &lt;사회보장기본법&gt;</a:t>
            </a:r>
            <a:endParaRPr lang="ko-KR" altLang="en-US">
              <a:latin typeface="굴림"/>
              <a:ea typeface="굴림"/>
            </a:endParaRPr>
          </a:p>
        </p:txBody>
      </p:sp>
      <p:sp>
        <p:nvSpPr>
          <p:cNvPr id="9" name=""/>
          <p:cNvSpPr txBox="1"/>
          <p:nvPr/>
        </p:nvSpPr>
        <p:spPr>
          <a:xfrm>
            <a:off x="863588" y="3429000"/>
            <a:ext cx="7128792" cy="493395"/>
          </a:xfrm>
          <a:prstGeom prst="rect">
            <a:avLst/>
          </a:prstGeom>
        </p:spPr>
        <p:txBody>
          <a:bodyPr wrap="square">
            <a:spAutoFit/>
          </a:bodyPr>
          <a:p>
            <a:pPr>
              <a:lnSpc>
                <a:spcPct val="150000"/>
              </a:lnSpc>
              <a:defRPr lang="ko-KR" altLang="en-US"/>
            </a:pPr>
            <a:endParaRPr lang="en-US" altLang="ko-KR">
              <a:latin typeface="굴림"/>
              <a:ea typeface="굴림"/>
            </a:endParaRPr>
          </a:p>
        </p:txBody>
      </p:sp>
      <p:sp>
        <p:nvSpPr>
          <p:cNvPr id="1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2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graphicFrame>
        <p:nvGraphicFramePr>
          <p:cNvPr id="2" name="표 1"/>
          <p:cNvGraphicFramePr>
            <a:graphicFrameLocks noGrp="1"/>
          </p:cNvGraphicFramePr>
          <p:nvPr/>
        </p:nvGraphicFramePr>
        <p:xfrm>
          <a:off x="323528" y="817235"/>
          <a:ext cx="8496943" cy="5670709"/>
        </p:xfrm>
        <a:graphic>
          <a:graphicData uri="http://schemas.openxmlformats.org/drawingml/2006/table">
            <a:tbl>
              <a:tblPr firstRow="1" bandRow="1"/>
              <a:tblGrid>
                <a:gridCol w="1512168"/>
                <a:gridCol w="3456384"/>
                <a:gridCol w="3528391"/>
              </a:tblGrid>
              <a:tr h="446207">
                <a:tc>
                  <a:txBody>
                    <a:bodyPr vert="horz" lIns="73590" tIns="36795" rIns="73590" bIns="36795" anchor="ctr" anchorCtr="0"/>
                    <a:p>
                      <a:pPr marL="0" algn="ctr">
                        <a:lnSpc>
                          <a:spcPct val="155000"/>
                        </a:lnSpc>
                        <a:spcBef>
                          <a:spcPct val="0"/>
                        </a:spcBef>
                        <a:spcAft>
                          <a:spcPct val="0"/>
                        </a:spcAft>
                        <a:defRPr lang="ko-KR" altLang="en-US"/>
                      </a:pPr>
                      <a:r>
                        <a:rPr lang="ko-KR" altLang="en-US" sz="1600" b="1">
                          <a:solidFill>
                            <a:srgbClr val="000000"/>
                          </a:solidFill>
                          <a:latin typeface="굴림"/>
                          <a:ea typeface="굴림"/>
                          <a:cs typeface="굴림"/>
                        </a:rPr>
                        <a:t>구 분</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25146" cap="flat" cmpd="dbl" algn="ctr">
                      <a:solidFill>
                        <a:srgbClr val="000000"/>
                      </a:solidFill>
                      <a:prstDash val="solid"/>
                      <a:round/>
                    </a:lnB>
                  </a:tcPr>
                </a:tc>
                <a:tc>
                  <a:txBody>
                    <a:bodyPr vert="horz" lIns="73590" tIns="36795" rIns="73590" bIns="36795" anchor="ctr" anchorCtr="0"/>
                    <a:p>
                      <a:pPr marL="0" algn="ctr">
                        <a:lnSpc>
                          <a:spcPct val="155000"/>
                        </a:lnSpc>
                        <a:spcBef>
                          <a:spcPct val="0"/>
                        </a:spcBef>
                        <a:spcAft>
                          <a:spcPct val="0"/>
                        </a:spcAft>
                        <a:defRPr lang="ko-KR" altLang="en-US"/>
                      </a:pPr>
                      <a:r>
                        <a:rPr lang="ko-KR" altLang="en-US" sz="1600" b="1">
                          <a:solidFill>
                            <a:srgbClr val="0000ff"/>
                          </a:solidFill>
                          <a:latin typeface="굴림"/>
                          <a:ea typeface="굴림"/>
                          <a:cs typeface="굴림"/>
                        </a:rPr>
                        <a:t>사 회 보 험</a:t>
                      </a:r>
                      <a:endParaRPr lang="ko-KR" altLang="en-US" sz="1600" b="1">
                        <a:solidFill>
                          <a:srgbClr val="0000ff"/>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25146" cap="flat" cmpd="dbl" algn="ctr">
                      <a:solidFill>
                        <a:srgbClr val="000000"/>
                      </a:solidFill>
                      <a:prstDash val="solid"/>
                      <a:round/>
                    </a:lnB>
                  </a:tcPr>
                </a:tc>
                <a:tc>
                  <a:txBody>
                    <a:bodyPr vert="horz" lIns="73590" tIns="36795" rIns="73590" bIns="36795" anchor="ctr" anchorCtr="0"/>
                    <a:p>
                      <a:pPr marL="0" algn="ctr">
                        <a:lnSpc>
                          <a:spcPct val="155000"/>
                        </a:lnSpc>
                        <a:spcBef>
                          <a:spcPct val="0"/>
                        </a:spcBef>
                        <a:spcAft>
                          <a:spcPct val="0"/>
                        </a:spcAft>
                        <a:defRPr lang="ko-KR" altLang="en-US"/>
                      </a:pPr>
                      <a:r>
                        <a:rPr lang="ko-KR" altLang="en-US" sz="1600" b="1">
                          <a:solidFill>
                            <a:srgbClr val="0000ff"/>
                          </a:solidFill>
                          <a:latin typeface="굴림"/>
                          <a:ea typeface="굴림"/>
                          <a:cs typeface="굴림"/>
                        </a:rPr>
                        <a:t>공 공 부 조</a:t>
                      </a:r>
                      <a:endParaRPr lang="ko-KR" altLang="en-US" sz="1600" b="1">
                        <a:solidFill>
                          <a:srgbClr val="0000ff"/>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25146" cap="flat" cmpd="dbl" algn="ctr">
                      <a:solidFill>
                        <a:srgbClr val="000000"/>
                      </a:solidFill>
                      <a:prstDash val="solid"/>
                      <a:round/>
                    </a:lnB>
                  </a:tcPr>
                </a:tc>
              </a:tr>
              <a:tr h="361054">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이념</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25146" cap="flat" cmpd="dbl"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능력주의</a:t>
                      </a:r>
                      <a:r>
                        <a:rPr lang="en-US" altLang="ko-KR" sz="1600" b="1">
                          <a:solidFill>
                            <a:srgbClr val="000000"/>
                          </a:solidFill>
                          <a:latin typeface="굴림"/>
                          <a:ea typeface="굴림"/>
                          <a:cs typeface="굴림"/>
                        </a:rPr>
                        <a:t>, </a:t>
                      </a:r>
                      <a:r>
                        <a:rPr lang="ko-KR" altLang="en-US" sz="1600" b="1">
                          <a:solidFill>
                            <a:srgbClr val="000000"/>
                          </a:solidFill>
                          <a:latin typeface="굴림"/>
                          <a:ea typeface="굴림"/>
                          <a:cs typeface="굴림"/>
                        </a:rPr>
                        <a:t>보편성</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25146" cap="flat" cmpd="dbl"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평등주의</a:t>
                      </a:r>
                      <a:r>
                        <a:rPr lang="en-US" altLang="ko-KR" sz="1600" b="1">
                          <a:solidFill>
                            <a:srgbClr val="000000"/>
                          </a:solidFill>
                          <a:latin typeface="굴림"/>
                          <a:ea typeface="굴림"/>
                          <a:cs typeface="굴림"/>
                        </a:rPr>
                        <a:t>, </a:t>
                      </a:r>
                      <a:r>
                        <a:rPr lang="ko-KR" altLang="en-US" sz="1600" b="1">
                          <a:solidFill>
                            <a:srgbClr val="000000"/>
                          </a:solidFill>
                          <a:latin typeface="굴림"/>
                          <a:ea typeface="굴림"/>
                          <a:cs typeface="굴림"/>
                        </a:rPr>
                        <a:t>선별성</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25146" cap="flat" cmpd="dbl" algn="ctr">
                      <a:solidFill>
                        <a:srgbClr val="000000"/>
                      </a:solidFill>
                      <a:prstDash val="solid"/>
                      <a:round/>
                    </a:lnT>
                    <a:lnB w="3556" cap="flat" cmpd="sng" algn="ctr">
                      <a:solidFill>
                        <a:srgbClr val="000000"/>
                      </a:solidFill>
                      <a:prstDash val="solid"/>
                      <a:round/>
                    </a:lnB>
                  </a:tcPr>
                </a:tc>
              </a:tr>
              <a:tr h="375868">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발전근거</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근로자의 자조적 공제활동</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구빈사업</a:t>
                      </a:r>
                      <a:r>
                        <a:rPr lang="en-US" altLang="ko-KR" sz="1600" b="1">
                          <a:solidFill>
                            <a:srgbClr val="000000"/>
                          </a:solidFill>
                          <a:latin typeface="굴림"/>
                          <a:ea typeface="굴림"/>
                          <a:cs typeface="굴림"/>
                        </a:rPr>
                        <a:t>(</a:t>
                      </a:r>
                      <a:r>
                        <a:rPr lang="en-US" sz="1600" b="1">
                          <a:solidFill>
                            <a:srgbClr val="000000"/>
                          </a:solidFill>
                          <a:latin typeface="굴림"/>
                          <a:ea typeface="굴림"/>
                          <a:cs typeface="굴림"/>
                        </a:rPr>
                        <a:t>relief work)</a:t>
                      </a:r>
                      <a:endParaRPr 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361054">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대상</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전국민</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소득계층</a:t>
                      </a:r>
                      <a:r>
                        <a:rPr lang="en-US" altLang="ko-KR" sz="1600" b="1">
                          <a:solidFill>
                            <a:srgbClr val="000000"/>
                          </a:solidFill>
                          <a:latin typeface="굴림"/>
                          <a:ea typeface="굴림"/>
                          <a:cs typeface="굴림"/>
                        </a:rPr>
                        <a:t>)</a:t>
                      </a:r>
                      <a:endParaRPr lang="en-US" altLang="ko-KR"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생활무능력자</a:t>
                      </a:r>
                      <a:r>
                        <a:rPr lang="en-US" altLang="ko-KR" sz="1600" b="1">
                          <a:solidFill>
                            <a:srgbClr val="000000"/>
                          </a:solidFill>
                          <a:latin typeface="굴림"/>
                          <a:ea typeface="굴림"/>
                          <a:cs typeface="굴림"/>
                        </a:rPr>
                        <a:t>, </a:t>
                      </a:r>
                      <a:r>
                        <a:rPr lang="ko-KR" altLang="en-US" sz="1600" b="1">
                          <a:solidFill>
                            <a:srgbClr val="000000"/>
                          </a:solidFill>
                          <a:latin typeface="굴림"/>
                          <a:ea typeface="굴림"/>
                          <a:cs typeface="굴림"/>
                        </a:rPr>
                        <a:t>저소득계층</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375868">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급여요건</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정형적(定型的) · 법정적 사고</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생활곤궁</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653004">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급여수준</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정형적</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보호수준의 하한선이 </a:t>
                      </a:r>
                      <a:endParaRPr lang="ko-KR" altLang="en-US" sz="1600" b="1">
                        <a:solidFill>
                          <a:srgbClr val="000000"/>
                        </a:solidFill>
                        <a:latin typeface="굴림"/>
                        <a:ea typeface="굴림"/>
                        <a:cs typeface="굴림"/>
                      </a:endParaRPr>
                    </a:p>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          최저생활보장</a:t>
                      </a:r>
                      <a:r>
                        <a:rPr lang="en-US" altLang="ko-KR" sz="1600" b="1">
                          <a:solidFill>
                            <a:srgbClr val="000000"/>
                          </a:solidFill>
                          <a:latin typeface="굴림"/>
                          <a:ea typeface="굴림"/>
                          <a:cs typeface="굴림"/>
                        </a:rPr>
                        <a:t>)</a:t>
                      </a:r>
                      <a:endParaRPr lang="en-US" altLang="ko-KR"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최저한도의 필요범위</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보호수준의 </a:t>
                      </a:r>
                      <a:endParaRPr lang="ko-KR" altLang="en-US" sz="1600" b="1">
                        <a:solidFill>
                          <a:srgbClr val="000000"/>
                        </a:solidFill>
                        <a:latin typeface="굴림"/>
                        <a:ea typeface="굴림"/>
                        <a:cs typeface="굴림"/>
                      </a:endParaRPr>
                    </a:p>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   상한선이 최저생활보장</a:t>
                      </a:r>
                      <a:r>
                        <a:rPr lang="en-US" altLang="ko-KR" sz="1600" b="1">
                          <a:solidFill>
                            <a:srgbClr val="000000"/>
                          </a:solidFill>
                          <a:latin typeface="굴림"/>
                          <a:ea typeface="굴림"/>
                          <a:cs typeface="굴림"/>
                        </a:rPr>
                        <a:t>)</a:t>
                      </a:r>
                      <a:endParaRPr lang="en-US" altLang="ko-KR"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375868">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급여기간</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장기적 생활보장</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자활할 때까지의 단기적 보조</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375868">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자산조사</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미실시</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실시</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361054">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재원</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갹출</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피보험자</a:t>
                      </a:r>
                      <a:r>
                        <a:rPr lang="en-US" altLang="ko-KR" sz="1600" b="1">
                          <a:solidFill>
                            <a:srgbClr val="000000"/>
                          </a:solidFill>
                          <a:latin typeface="굴림"/>
                          <a:ea typeface="굴림"/>
                          <a:cs typeface="굴림"/>
                        </a:rPr>
                        <a:t>, </a:t>
                      </a:r>
                      <a:r>
                        <a:rPr lang="ko-KR" altLang="en-US" sz="1600" b="1">
                          <a:solidFill>
                            <a:srgbClr val="000000"/>
                          </a:solidFill>
                          <a:latin typeface="굴림"/>
                          <a:ea typeface="굴림"/>
                          <a:cs typeface="굴림"/>
                        </a:rPr>
                        <a:t>사용자</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등</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국고</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일반조세</a:t>
                      </a:r>
                      <a:r>
                        <a:rPr lang="en-US" altLang="ko-KR" sz="1600" b="1">
                          <a:solidFill>
                            <a:srgbClr val="000000"/>
                          </a:solidFill>
                          <a:latin typeface="굴림"/>
                          <a:ea typeface="굴림"/>
                          <a:cs typeface="굴림"/>
                        </a:rPr>
                        <a:t>)</a:t>
                      </a:r>
                      <a:endParaRPr lang="en-US" altLang="ko-KR"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653004">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목적</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빈곤화 방지의 사전조치</a:t>
                      </a:r>
                      <a:endParaRPr lang="ko-KR" altLang="en-US" sz="1600" b="1">
                        <a:solidFill>
                          <a:srgbClr val="000000"/>
                        </a:solidFill>
                        <a:latin typeface="굴림"/>
                        <a:ea typeface="굴림"/>
                        <a:cs typeface="굴림"/>
                      </a:endParaRPr>
                    </a:p>
                    <a:p>
                      <a:pPr marL="127000" algn="just">
                        <a:lnSpc>
                          <a:spcPct val="120000"/>
                        </a:lnSpc>
                        <a:spcBef>
                          <a:spcPct val="0"/>
                        </a:spcBef>
                        <a:spcAft>
                          <a:spcPct val="0"/>
                        </a:spcAft>
                        <a:defRPr lang="ko-KR" altLang="en-US"/>
                      </a:pP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예방적 전략</a:t>
                      </a:r>
                      <a:r>
                        <a:rPr lang="en-US" altLang="ko-KR" sz="1600" b="1">
                          <a:solidFill>
                            <a:srgbClr val="000000"/>
                          </a:solidFill>
                          <a:latin typeface="굴림"/>
                          <a:ea typeface="굴림"/>
                          <a:cs typeface="굴림"/>
                        </a:rPr>
                        <a:t>)</a:t>
                      </a:r>
                      <a:endParaRPr lang="en-US" altLang="ko-KR"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최저생활의 확보</a:t>
                      </a:r>
                      <a:endParaRPr lang="ko-KR" altLang="en-US" sz="1600" b="1">
                        <a:solidFill>
                          <a:srgbClr val="000000"/>
                        </a:solidFill>
                        <a:latin typeface="굴림"/>
                        <a:ea typeface="굴림"/>
                        <a:cs typeface="굴림"/>
                      </a:endParaRPr>
                    </a:p>
                    <a:p>
                      <a:pPr marL="127000" algn="just">
                        <a:lnSpc>
                          <a:spcPct val="120000"/>
                        </a:lnSpc>
                        <a:spcBef>
                          <a:spcPct val="0"/>
                        </a:spcBef>
                        <a:spcAft>
                          <a:spcPct val="0"/>
                        </a:spcAft>
                        <a:defRPr lang="ko-KR" altLang="en-US"/>
                      </a:pP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완화적 전략</a:t>
                      </a:r>
                      <a:r>
                        <a:rPr lang="en-US" altLang="ko-KR" sz="1600" b="1">
                          <a:solidFill>
                            <a:srgbClr val="000000"/>
                          </a:solidFill>
                          <a:latin typeface="굴림"/>
                          <a:ea typeface="굴림"/>
                          <a:cs typeface="굴림"/>
                        </a:rPr>
                        <a:t>)</a:t>
                      </a:r>
                      <a:endParaRPr lang="en-US" altLang="ko-KR"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375868">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특성</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수지상등의 원칙</a:t>
                      </a:r>
                      <a:r>
                        <a:rPr lang="en-US" altLang="ko-KR" sz="1600" b="1">
                          <a:solidFill>
                            <a:srgbClr val="000000"/>
                          </a:solidFill>
                          <a:latin typeface="굴림"/>
                          <a:ea typeface="굴림"/>
                          <a:cs typeface="굴림"/>
                        </a:rPr>
                        <a:t>, </a:t>
                      </a:r>
                      <a:r>
                        <a:rPr lang="ko-KR" altLang="en-US" sz="1600" b="1">
                          <a:solidFill>
                            <a:srgbClr val="000000"/>
                          </a:solidFill>
                          <a:latin typeface="굴림"/>
                          <a:ea typeface="굴림"/>
                          <a:cs typeface="굴림"/>
                        </a:rPr>
                        <a:t>가입의 강제성</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급여의 보충성</a:t>
                      </a:r>
                      <a:r>
                        <a:rPr lang="en-US" altLang="ko-KR" sz="1600" b="1">
                          <a:solidFill>
                            <a:srgbClr val="000000"/>
                          </a:solidFill>
                          <a:latin typeface="굴림"/>
                          <a:ea typeface="굴림"/>
                          <a:cs typeface="굴림"/>
                        </a:rPr>
                        <a:t>, </a:t>
                      </a:r>
                      <a:r>
                        <a:rPr lang="ko-KR" altLang="en-US" sz="1600" b="1">
                          <a:solidFill>
                            <a:srgbClr val="000000"/>
                          </a:solidFill>
                          <a:latin typeface="굴림"/>
                          <a:ea typeface="굴림"/>
                          <a:cs typeface="굴림"/>
                        </a:rPr>
                        <a:t>자립조장의 원칙</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375868">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권리성</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구체적인 권리성이 강함</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시혜적</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추상적 권리</a:t>
                      </a:r>
                      <a:r>
                        <a:rPr lang="en-US" altLang="ko-KR" sz="1600" b="1">
                          <a:solidFill>
                            <a:srgbClr val="000000"/>
                          </a:solidFill>
                          <a:latin typeface="굴림"/>
                          <a:ea typeface="굴림"/>
                          <a:cs typeface="굴림"/>
                        </a:rPr>
                        <a:t>)</a:t>
                      </a:r>
                      <a:endParaRPr lang="en-US" altLang="ko-KR"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r h="526036">
                <a:tc>
                  <a:txBody>
                    <a:bodyPr vert="horz" lIns="73590" tIns="36795" rIns="73590" bIns="36795" anchor="ctr" anchorCtr="0"/>
                    <a:p>
                      <a:pPr marL="127000" algn="ctr">
                        <a:lnSpc>
                          <a:spcPct val="120000"/>
                        </a:lnSpc>
                        <a:spcBef>
                          <a:spcPct val="0"/>
                        </a:spcBef>
                        <a:spcAft>
                          <a:spcPct val="0"/>
                        </a:spcAft>
                        <a:defRPr lang="ko-KR" altLang="en-US"/>
                      </a:pPr>
                      <a:r>
                        <a:rPr lang="ko-KR" altLang="en-US" sz="1600" b="1">
                          <a:solidFill>
                            <a:srgbClr val="000000"/>
                          </a:solidFill>
                          <a:latin typeface="굴림"/>
                          <a:ea typeface="굴림"/>
                          <a:cs typeface="굴림"/>
                        </a:rPr>
                        <a:t>소득재분배</a:t>
                      </a:r>
                      <a:endParaRPr lang="ko-KR" altLang="en-US" sz="1600" b="1">
                        <a:solidFill>
                          <a:srgbClr val="000000"/>
                        </a:solidFill>
                        <a:latin typeface="굴림"/>
                        <a:ea typeface="굴림"/>
                        <a:cs typeface="굴림"/>
                      </a:endParaRPr>
                    </a:p>
                  </a:txBody>
                  <a:tcPr marL="73590" marR="73590" marT="36795" marB="36795" anchor="ctr">
                    <a:lnL>
                      <a:noFill/>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수평적 재분배</a:t>
                      </a:r>
                      <a:r>
                        <a:rPr lang="en-US" altLang="ko-KR" sz="1600" b="1">
                          <a:solidFill>
                            <a:srgbClr val="000000"/>
                          </a:solidFill>
                          <a:latin typeface="굴림"/>
                          <a:ea typeface="굴림"/>
                          <a:cs typeface="굴림"/>
                        </a:rPr>
                        <a:t>(</a:t>
                      </a:r>
                      <a:r>
                        <a:rPr lang="ko-KR" altLang="en-US" sz="1600" b="1">
                          <a:solidFill>
                            <a:srgbClr val="000000"/>
                          </a:solidFill>
                          <a:latin typeface="굴림"/>
                          <a:ea typeface="굴림"/>
                          <a:cs typeface="굴림"/>
                        </a:rPr>
                        <a:t>수직적 재분배</a:t>
                      </a:r>
                      <a:r>
                        <a:rPr lang="en-US" altLang="ko-KR" sz="1600" b="1">
                          <a:solidFill>
                            <a:srgbClr val="000000"/>
                          </a:solidFill>
                          <a:latin typeface="굴림"/>
                          <a:ea typeface="굴림"/>
                          <a:cs typeface="굴림"/>
                        </a:rPr>
                        <a:t>)</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w="3556" cap="flat" cmpd="sng" algn="ctr">
                      <a:solidFill>
                        <a:srgbClr val="000000"/>
                      </a:solidFill>
                      <a:prstDash val="solid"/>
                      <a:round/>
                    </a:lnR>
                    <a:lnT w="3556" cap="flat" cmpd="sng" algn="ctr">
                      <a:solidFill>
                        <a:srgbClr val="000000"/>
                      </a:solidFill>
                      <a:prstDash val="solid"/>
                      <a:round/>
                    </a:lnT>
                    <a:lnB w="3556" cap="flat" cmpd="sng" algn="ctr">
                      <a:solidFill>
                        <a:srgbClr val="000000"/>
                      </a:solidFill>
                      <a:prstDash val="solid"/>
                      <a:round/>
                    </a:lnB>
                  </a:tcPr>
                </a:tc>
                <a:tc>
                  <a:txBody>
                    <a:bodyPr vert="horz" lIns="73590" tIns="36795" rIns="73590" bIns="36795" anchor="ctr" anchorCtr="0"/>
                    <a:p>
                      <a:pPr marL="127000" algn="just">
                        <a:lnSpc>
                          <a:spcPct val="120000"/>
                        </a:lnSpc>
                        <a:spcBef>
                          <a:spcPct val="0"/>
                        </a:spcBef>
                        <a:spcAft>
                          <a:spcPct val="0"/>
                        </a:spcAft>
                        <a:defRPr lang="ko-KR" altLang="en-US"/>
                      </a:pPr>
                      <a:r>
                        <a:rPr lang="ko-KR" altLang="en-US" sz="1600" b="1">
                          <a:solidFill>
                            <a:srgbClr val="000000"/>
                          </a:solidFill>
                          <a:latin typeface="굴림"/>
                          <a:ea typeface="굴림"/>
                          <a:cs typeface="굴림"/>
                        </a:rPr>
                        <a:t>수직적 재분배</a:t>
                      </a:r>
                      <a:endParaRPr lang="ko-KR" altLang="en-US" sz="1600" b="1">
                        <a:solidFill>
                          <a:srgbClr val="000000"/>
                        </a:solidFill>
                        <a:latin typeface="굴림"/>
                        <a:ea typeface="굴림"/>
                        <a:cs typeface="굴림"/>
                      </a:endParaRPr>
                    </a:p>
                  </a:txBody>
                  <a:tcPr marL="73590" marR="73590" marT="36795" marB="36795" anchor="ctr">
                    <a:lnL w="3556" cap="flat" cmpd="sng" algn="ctr">
                      <a:solidFill>
                        <a:srgbClr val="000000"/>
                      </a:solidFill>
                      <a:prstDash val="solid"/>
                      <a:round/>
                    </a:lnL>
                    <a:lnR>
                      <a:noFill/>
                    </a:lnR>
                    <a:lnT w="3556" cap="flat" cmpd="sng" algn="ctr">
                      <a:solidFill>
                        <a:srgbClr val="000000"/>
                      </a:solidFill>
                      <a:prstDash val="solid"/>
                      <a:round/>
                    </a:lnT>
                    <a:lnB w="3556" cap="flat" cmpd="sng" algn="ctr">
                      <a:solidFill>
                        <a:srgbClr val="000000"/>
                      </a:solidFill>
                      <a:prstDash val="solid"/>
                      <a:round/>
                    </a:lnB>
                  </a:tcPr>
                </a:tc>
              </a:tr>
            </a:tbl>
          </a:graphicData>
        </a:graphic>
      </p:graphicFrame>
      <p:sp>
        <p:nvSpPr>
          <p:cNvPr id="1025" name="Rectangle 1"/>
          <p:cNvSpPr>
            <a:spLocks noChangeArrowheads="1"/>
          </p:cNvSpPr>
          <p:nvPr/>
        </p:nvSpPr>
        <p:spPr>
          <a:xfrm>
            <a:off x="0" y="0"/>
            <a:ext cx="9144000" cy="457200"/>
          </a:xfrm>
          <a:prstGeom prst="rect">
            <a:avLst/>
          </a:prstGeom>
          <a:noFill/>
          <a:ln w="9525">
            <a:noFill/>
            <a:miter/>
          </a:ln>
          <a:effectLst/>
        </p:spPr>
        <p:txBody>
          <a:bodyPr vert="horz" wrap="square" lIns="91438" tIns="45718" rIns="91438" bIns="45718" anchor="ctr" anchorCtr="0">
            <a:normAutofit lnSpcReduction="0"/>
          </a:bodyPr>
          <a:lstStyle/>
          <a:p>
            <a:pPr lvl="0">
              <a:defRPr lang="ko-KR" altLang="en-US"/>
            </a:pPr>
            <a:endParaRPr lang="ko-KR" altLang="en-US"/>
          </a:p>
        </p:txBody>
      </p:sp>
      <p:sp>
        <p:nvSpPr>
          <p:cNvPr id="4" name="TextBox 3"/>
          <p:cNvSpPr txBox="1"/>
          <p:nvPr/>
        </p:nvSpPr>
        <p:spPr>
          <a:xfrm>
            <a:off x="755575" y="433642"/>
            <a:ext cx="3288740" cy="367066"/>
          </a:xfrm>
          <a:prstGeom prst="rect">
            <a:avLst/>
          </a:prstGeom>
          <a:noFill/>
        </p:spPr>
        <p:txBody>
          <a:bodyPr wrap="none">
            <a:spAutoFit/>
          </a:bodyPr>
          <a:lstStyle/>
          <a:p>
            <a:pPr lvl="0">
              <a:defRPr lang="ko-KR" altLang="en-US"/>
            </a:pPr>
            <a:r>
              <a:rPr lang="en-US" altLang="ko-KR" b="1">
                <a:latin typeface="굴림"/>
                <a:cs typeface="굴림"/>
              </a:rPr>
              <a:t>&lt;</a:t>
            </a:r>
            <a:r>
              <a:rPr lang="ko-KR" altLang="en-US" b="1">
                <a:latin typeface="굴림"/>
              </a:rPr>
              <a:t>사회보험과 공공부조의 비교</a:t>
            </a:r>
            <a:r>
              <a:rPr lang="en-US" altLang="ko-KR" b="1">
                <a:latin typeface="굴림"/>
                <a:cs typeface="굴림"/>
              </a:rPr>
              <a:t>&gt;</a:t>
            </a:r>
            <a:endParaRPr lang="en-US" altLang="ko-KR" b="1">
              <a:latin typeface="굴림"/>
              <a:cs typeface="굴림"/>
            </a:endParaRPr>
          </a:p>
        </p:txBody>
      </p:sp>
      <p:sp>
        <p:nvSpPr>
          <p:cNvPr id="102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03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126</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2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680"/>
            <a:ext cx="2591318" cy="420965"/>
          </a:xfrm>
          <a:prstGeom prst="rect">
            <a:avLst/>
          </a:prstGeom>
          <a:noFill/>
        </p:spPr>
        <p:txBody>
          <a:bodyPr wrap="none">
            <a:spAutoFit/>
          </a:bodyPr>
          <a:lstStyle/>
          <a:p>
            <a:pPr lvl="0">
              <a:defRPr lang="ko-KR" altLang="en-US"/>
            </a:pPr>
            <a:r>
              <a:rPr lang="ko-KR" altLang="en-US" sz="2200">
                <a:latin typeface="굴림"/>
              </a:rPr>
              <a:t>4</a:t>
            </a:r>
            <a:r>
              <a:rPr lang="en-US" altLang="ko-KR" sz="2200">
                <a:latin typeface="굴림"/>
                <a:cs typeface="굴림"/>
              </a:rPr>
              <a:t>) </a:t>
            </a:r>
            <a:r>
              <a:rPr lang="ko-KR" altLang="en-US" sz="2200">
                <a:latin typeface="굴림"/>
              </a:rPr>
              <a:t>사회보장의 원칙</a:t>
            </a:r>
            <a:endParaRPr lang="ko-KR" altLang="en-US" sz="2200">
              <a:latin typeface="굴림"/>
            </a:endParaRPr>
          </a:p>
        </p:txBody>
      </p:sp>
      <p:sp>
        <p:nvSpPr>
          <p:cNvPr id="4" name="TextBox 3"/>
          <p:cNvSpPr txBox="1"/>
          <p:nvPr/>
        </p:nvSpPr>
        <p:spPr>
          <a:xfrm>
            <a:off x="755575" y="1124744"/>
            <a:ext cx="7632850" cy="2121376"/>
          </a:xfrm>
          <a:prstGeom prst="rect">
            <a:avLst/>
          </a:prstGeom>
          <a:noFill/>
        </p:spPr>
        <p:txBody>
          <a:bodyPr vert="horz" wrap="square" lIns="91438" tIns="45718" rIns="91438" bIns="45718" anchor="t">
            <a:spAutoFit/>
          </a:bodyPr>
          <a:lstStyle/>
          <a:p>
            <a:pPr>
              <a:lnSpc>
                <a:spcPct val="150000"/>
              </a:lnSpc>
              <a:defRPr lang="ko-KR" altLang="en-US"/>
            </a:pPr>
            <a:r>
              <a:rPr lang="en-US" altLang="ko-KR" sz="2000">
                <a:latin typeface="굴림"/>
                <a:ea typeface="굴림"/>
              </a:rPr>
              <a:t>(1) </a:t>
            </a:r>
            <a:r>
              <a:rPr lang="ko-KR" altLang="en-US" sz="2000">
                <a:latin typeface="굴림"/>
                <a:ea typeface="굴림"/>
              </a:rPr>
              <a:t>베버리지</a:t>
            </a:r>
            <a:r>
              <a:rPr lang="en-US" altLang="ko-KR" sz="2000">
                <a:latin typeface="굴림"/>
                <a:ea typeface="굴림"/>
              </a:rPr>
              <a:t>(Beveridge)</a:t>
            </a:r>
            <a:r>
              <a:rPr lang="ko-KR" altLang="en-US" sz="2000">
                <a:latin typeface="굴림"/>
                <a:ea typeface="굴림"/>
              </a:rPr>
              <a:t>의 원칙(1942)</a:t>
            </a:r>
            <a:endParaRPr lang="ko-KR" altLang="en-US" sz="2000">
              <a:latin typeface="굴림"/>
              <a:ea typeface="굴림"/>
            </a:endParaRPr>
          </a:p>
          <a:p>
            <a:pPr>
              <a:lnSpc>
                <a:spcPct val="140000"/>
              </a:lnSpc>
              <a:defRPr lang="ko-KR" altLang="en-US"/>
            </a:pPr>
            <a:r>
              <a:rPr lang="ko-KR" altLang="en-US" sz="2000">
                <a:latin typeface="굴림"/>
                <a:ea typeface="굴림"/>
              </a:rPr>
              <a:t> </a:t>
            </a:r>
            <a:r>
              <a:rPr lang="ko-KR" altLang="en-US" sz="1700">
                <a:solidFill>
                  <a:schemeClr val="tx1"/>
                </a:solidFill>
                <a:latin typeface="굴림"/>
              </a:rPr>
              <a:t>➀ 균일한 생활급여     ➁균일한 갹출             ➂관리책임의 통합</a:t>
            </a:r>
            <a:endParaRPr lang="ko-KR" altLang="en-US" sz="1700">
              <a:solidFill>
                <a:schemeClr val="tx1"/>
              </a:solidFill>
              <a:latin typeface="굴림"/>
            </a:endParaRPr>
          </a:p>
          <a:p>
            <a:pPr>
              <a:lnSpc>
                <a:spcPct val="140000"/>
              </a:lnSpc>
              <a:defRPr lang="ko-KR" altLang="en-US"/>
            </a:pPr>
            <a:r>
              <a:rPr lang="ko-KR" altLang="en-US" sz="1700">
                <a:solidFill>
                  <a:schemeClr val="tx1"/>
                </a:solidFill>
                <a:latin typeface="굴림"/>
              </a:rPr>
              <a:t> ➃ 급여의 적절성        ➄적용범위의 포괄성    ➅대상의 계층화 </a:t>
            </a:r>
            <a:br>
              <a:rPr lang="ko-KR" altLang="en-US">
                <a:solidFill>
                  <a:schemeClr val="tx1"/>
                </a:solidFill>
                <a:latin typeface="굴림"/>
              </a:rPr>
            </a:br>
            <a:endParaRPr lang="ko-KR" altLang="en-US">
              <a:solidFill>
                <a:schemeClr val="tx1"/>
              </a:solidFill>
              <a:latin typeface="굴림"/>
            </a:endParaRPr>
          </a:p>
          <a:p>
            <a:pPr>
              <a:lnSpc>
                <a:spcPct val="140000"/>
              </a:lnSpc>
              <a:defRPr lang="ko-KR" altLang="en-US"/>
            </a:pPr>
            <a:r>
              <a:rPr lang="ko-KR" altLang="en-US">
                <a:solidFill>
                  <a:schemeClr val="tx1"/>
                </a:solidFill>
                <a:latin typeface="굴림"/>
              </a:rPr>
              <a:t>  </a:t>
            </a:r>
            <a:endParaRPr lang="ko-KR" altLang="en-US" sz="1700">
              <a:solidFill>
                <a:schemeClr val="tx1"/>
              </a:solidFill>
              <a:latin typeface="굴림"/>
            </a:endParaRPr>
          </a:p>
        </p:txBody>
      </p:sp>
      <p:sp>
        <p:nvSpPr>
          <p:cNvPr id="5" name="TextBox 4"/>
          <p:cNvSpPr txBox="1"/>
          <p:nvPr/>
        </p:nvSpPr>
        <p:spPr>
          <a:xfrm>
            <a:off x="755572" y="2563081"/>
            <a:ext cx="7632845" cy="973931"/>
          </a:xfrm>
          <a:prstGeom prst="rect">
            <a:avLst/>
          </a:prstGeom>
          <a:noFill/>
        </p:spPr>
        <p:txBody>
          <a:bodyPr wrap="square">
            <a:spAutoFit/>
          </a:bodyPr>
          <a:lstStyle/>
          <a:p>
            <a:pPr>
              <a:lnSpc>
                <a:spcPct val="150000"/>
              </a:lnSpc>
              <a:defRPr lang="ko-KR" altLang="en-US"/>
            </a:pPr>
            <a:r>
              <a:rPr lang="en-US" altLang="ko-KR" sz="2000">
                <a:latin typeface="굴림"/>
                <a:ea typeface="굴림"/>
              </a:rPr>
              <a:t>(2) </a:t>
            </a:r>
            <a:r>
              <a:rPr lang="ko-KR" altLang="en-US" sz="2000">
                <a:latin typeface="굴림"/>
                <a:ea typeface="굴림"/>
              </a:rPr>
              <a:t>국제노동기구</a:t>
            </a:r>
            <a:r>
              <a:rPr lang="en-US" altLang="ko-KR" sz="2000">
                <a:latin typeface="굴림"/>
                <a:ea typeface="굴림"/>
              </a:rPr>
              <a:t>(ILO)</a:t>
            </a:r>
            <a:r>
              <a:rPr lang="ko-KR" altLang="en-US" sz="2000">
                <a:latin typeface="굴림"/>
                <a:ea typeface="굴림"/>
              </a:rPr>
              <a:t>의 원칙(1952)</a:t>
            </a:r>
            <a:endParaRPr lang="ko-KR" altLang="en-US" sz="2000">
              <a:latin typeface="굴림"/>
              <a:ea typeface="굴림"/>
            </a:endParaRPr>
          </a:p>
          <a:p>
            <a:pPr>
              <a:lnSpc>
                <a:spcPct val="140000"/>
              </a:lnSpc>
              <a:defRPr lang="ko-KR" altLang="en-US"/>
            </a:pPr>
            <a:r>
              <a:rPr lang="ko-KR" altLang="en-US" sz="2000">
                <a:latin typeface="굴림"/>
                <a:ea typeface="굴림"/>
              </a:rPr>
              <a:t> </a:t>
            </a:r>
            <a:r>
              <a:rPr lang="ko-KR" altLang="en-US" sz="1700">
                <a:solidFill>
                  <a:schemeClr val="tx1"/>
                </a:solidFill>
                <a:latin typeface="굴림"/>
              </a:rPr>
              <a:t>➀ 대상의 보편성        ➁비용부담의 공평성     ➂급여수준의 적절성 </a:t>
            </a:r>
            <a:endParaRPr lang="ko-KR" altLang="en-US" sz="1700">
              <a:solidFill>
                <a:schemeClr val="tx1"/>
              </a:solidFill>
              <a:latin typeface="굴림"/>
            </a:endParaRPr>
          </a:p>
        </p:txBody>
      </p:sp>
      <p:sp>
        <p:nvSpPr>
          <p:cNvPr id="6" name="TextBox 5"/>
          <p:cNvSpPr txBox="1"/>
          <p:nvPr/>
        </p:nvSpPr>
        <p:spPr>
          <a:xfrm>
            <a:off x="755503" y="3537012"/>
            <a:ext cx="7632845" cy="1395033"/>
          </a:xfrm>
          <a:prstGeom prst="rect">
            <a:avLst/>
          </a:prstGeom>
          <a:noFill/>
        </p:spPr>
        <p:txBody>
          <a:bodyPr wrap="square">
            <a:spAutoFit/>
          </a:bodyPr>
          <a:lstStyle/>
          <a:p>
            <a:pPr>
              <a:lnSpc>
                <a:spcPct val="150000"/>
              </a:lnSpc>
              <a:defRPr lang="ko-KR" altLang="en-US"/>
            </a:pPr>
            <a:r>
              <a:rPr lang="en-US" altLang="ko-KR" sz="2000">
                <a:latin typeface="굴림"/>
                <a:ea typeface="굴림"/>
              </a:rPr>
              <a:t>(3) </a:t>
            </a:r>
            <a:r>
              <a:rPr lang="ko-KR" altLang="en-US" sz="2000">
                <a:latin typeface="굴림"/>
                <a:ea typeface="굴림"/>
              </a:rPr>
              <a:t>세계노동조합연맹의 원칙(1961)</a:t>
            </a:r>
            <a:endParaRPr lang="ko-KR" altLang="en-US" sz="2000">
              <a:latin typeface="굴림"/>
              <a:ea typeface="굴림"/>
            </a:endParaRPr>
          </a:p>
          <a:p>
            <a:pPr>
              <a:lnSpc>
                <a:spcPct val="150000"/>
              </a:lnSpc>
              <a:defRPr lang="ko-KR" altLang="en-US"/>
            </a:pPr>
            <a:r>
              <a:rPr lang="ko-KR" altLang="en-US" sz="2000">
                <a:latin typeface="굴림"/>
                <a:ea typeface="굴림"/>
              </a:rPr>
              <a:t> </a:t>
            </a:r>
            <a:r>
              <a:rPr lang="ko-KR" altLang="en-US" sz="1700">
                <a:latin typeface="굴림"/>
                <a:ea typeface="굴림"/>
              </a:rPr>
              <a:t>➀근로자 무갹출             ➁의료의 사회화 : 전액 무료의 의료제도 확립</a:t>
            </a:r>
            <a:endParaRPr lang="ko-KR" altLang="en-US" sz="1700">
              <a:latin typeface="굴림"/>
              <a:ea typeface="굴림"/>
            </a:endParaRPr>
          </a:p>
          <a:p>
            <a:pPr>
              <a:lnSpc>
                <a:spcPct val="150000"/>
              </a:lnSpc>
              <a:defRPr lang="ko-KR" altLang="en-US"/>
            </a:pPr>
            <a:r>
              <a:rPr lang="ko-KR" altLang="en-US" sz="1700">
                <a:latin typeface="굴림"/>
                <a:ea typeface="굴림"/>
              </a:rPr>
              <a:t> ➂사회적 위험의 포괄성   ➃적용대상의 보편성          ➄무차별 적용</a:t>
            </a:r>
            <a:endParaRPr lang="ko-KR" altLang="en-US" sz="1700">
              <a:latin typeface="굴림"/>
              <a:ea typeface="굴림"/>
            </a:endParaRPr>
          </a:p>
        </p:txBody>
      </p:sp>
      <p:sp>
        <p:nvSpPr>
          <p:cNvPr id="7" name="TextBox 6"/>
          <p:cNvSpPr txBox="1"/>
          <p:nvPr/>
        </p:nvSpPr>
        <p:spPr>
          <a:xfrm>
            <a:off x="755531" y="4941168"/>
            <a:ext cx="7740904" cy="1324375"/>
          </a:xfrm>
          <a:prstGeom prst="rect">
            <a:avLst/>
          </a:prstGeom>
          <a:noFill/>
        </p:spPr>
        <p:txBody>
          <a:bodyPr vert="horz" wrap="square" lIns="91438" tIns="45718" rIns="91438" bIns="45718" anchor="t">
            <a:spAutoFit/>
          </a:bodyPr>
          <a:lstStyle/>
          <a:p>
            <a:pPr>
              <a:lnSpc>
                <a:spcPct val="150000"/>
              </a:lnSpc>
              <a:defRPr lang="ko-KR" altLang="en-US"/>
            </a:pPr>
            <a:r>
              <a:rPr lang="en-US" altLang="ko-KR" sz="2000">
                <a:latin typeface="굴림"/>
                <a:ea typeface="굴림"/>
              </a:rPr>
              <a:t>(4) </a:t>
            </a:r>
            <a:r>
              <a:rPr lang="ko-KR" altLang="en-US" sz="2000">
                <a:latin typeface="굴림"/>
                <a:ea typeface="굴림"/>
              </a:rPr>
              <a:t>우리나라의 사회보장 원칙(1995)</a:t>
            </a:r>
            <a:endParaRPr lang="ko-KR" altLang="en-US" sz="2000">
              <a:latin typeface="굴림"/>
              <a:ea typeface="굴림"/>
            </a:endParaRPr>
          </a:p>
          <a:p>
            <a:pPr>
              <a:lnSpc>
                <a:spcPct val="150000"/>
              </a:lnSpc>
              <a:defRPr lang="ko-KR" altLang="en-US"/>
            </a:pPr>
            <a:r>
              <a:rPr lang="en-US" altLang="ko-KR" sz="1700">
                <a:latin typeface="굴림"/>
                <a:ea typeface="굴림"/>
              </a:rPr>
              <a:t>① </a:t>
            </a:r>
            <a:r>
              <a:rPr lang="ko-KR" altLang="en-US" sz="1700">
                <a:latin typeface="굴림"/>
                <a:ea typeface="굴림"/>
              </a:rPr>
              <a:t>보편성(적용대상)                  </a:t>
            </a:r>
            <a:r>
              <a:rPr lang="en-US" altLang="ko-KR" sz="1700">
                <a:latin typeface="굴림"/>
                <a:ea typeface="굴림"/>
              </a:rPr>
              <a:t>② </a:t>
            </a:r>
            <a:r>
              <a:rPr lang="ko-KR" altLang="en-US" sz="1700">
                <a:latin typeface="굴림"/>
                <a:ea typeface="굴림"/>
              </a:rPr>
              <a:t>형평성(급여수준 및 비용부담 등)</a:t>
            </a:r>
            <a:endParaRPr lang="ko-KR" altLang="en-US" sz="1700">
              <a:latin typeface="굴림"/>
              <a:ea typeface="굴림"/>
            </a:endParaRPr>
          </a:p>
          <a:p>
            <a:pPr>
              <a:lnSpc>
                <a:spcPct val="150000"/>
              </a:lnSpc>
              <a:defRPr lang="ko-KR" altLang="en-US"/>
            </a:pPr>
            <a:r>
              <a:rPr lang="ko-KR" altLang="ko-KR" sz="1700">
                <a:latin typeface="굴림"/>
                <a:ea typeface="굴림"/>
              </a:rPr>
              <a:t>③</a:t>
            </a:r>
            <a:r>
              <a:rPr lang="en-US" altLang="ko-KR" sz="1700">
                <a:latin typeface="굴림"/>
                <a:ea typeface="굴림"/>
              </a:rPr>
              <a:t> </a:t>
            </a:r>
            <a:r>
              <a:rPr lang="ko-KR" altLang="en-US" sz="1700">
                <a:latin typeface="굴림"/>
                <a:ea typeface="굴림"/>
              </a:rPr>
              <a:t>민주성(정책결정 및 시행과정) </a:t>
            </a:r>
            <a:r>
              <a:rPr lang="ko-KR" altLang="ko-KR" sz="1700">
                <a:latin typeface="굴림"/>
                <a:ea typeface="굴림"/>
              </a:rPr>
              <a:t>④</a:t>
            </a:r>
            <a:r>
              <a:rPr lang="en-US" altLang="ko-KR" sz="1700">
                <a:latin typeface="굴림"/>
                <a:ea typeface="굴림"/>
              </a:rPr>
              <a:t> </a:t>
            </a:r>
            <a:r>
              <a:rPr lang="ko-KR" altLang="en-US" sz="1700">
                <a:latin typeface="굴림"/>
                <a:ea typeface="굴림"/>
              </a:rPr>
              <a:t>연계성</a:t>
            </a:r>
            <a:r>
              <a:rPr lang="en-US" altLang="ko-KR" sz="1700">
                <a:latin typeface="굴림"/>
                <a:ea typeface="굴림"/>
              </a:rPr>
              <a:t>·</a:t>
            </a:r>
            <a:r>
              <a:rPr lang="ko-KR" altLang="en-US" sz="1700">
                <a:latin typeface="굴림"/>
                <a:ea typeface="굴림"/>
              </a:rPr>
              <a:t>전문성</a:t>
            </a:r>
            <a:r>
              <a:rPr lang="ko-KR" altLang="en-US" sz="1600" spc="-69">
                <a:solidFill>
                  <a:schemeClr val="tx1"/>
                </a:solidFill>
                <a:latin typeface="굴림"/>
              </a:rPr>
              <a:t>(국민의 다양한 복지욕구 충족)</a:t>
            </a:r>
            <a:endParaRPr lang="ko-KR" altLang="en-US" sz="1600" spc="-69">
              <a:solidFill>
                <a:schemeClr val="tx1"/>
              </a:solidFill>
              <a:latin typeface="굴림"/>
            </a:endParaRPr>
          </a:p>
        </p:txBody>
      </p:sp>
      <p:sp>
        <p:nvSpPr>
          <p:cNvPr id="11"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2"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2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467539" y="489052"/>
            <a:ext cx="7920885" cy="2595143"/>
          </a:xfrm>
          <a:prstGeom prst="rect">
            <a:avLst/>
          </a:prstGeom>
        </p:spPr>
        <p:txBody>
          <a:bodyPr vert="horz" wrap="square" lIns="91440" tIns="45720" rIns="91440" bIns="45720" anchor="t">
            <a:spAutoFit/>
          </a:bodyPr>
          <a:p>
            <a:pPr>
              <a:defRPr lang="ko-KR" altLang="en-US"/>
            </a:pPr>
            <a:r>
              <a:rPr lang="ko-KR" altLang="en-US" sz="2000">
                <a:latin typeface="굴림"/>
              </a:rPr>
              <a:t>5) 사회보장의 원리</a:t>
            </a:r>
            <a:endParaRPr lang="ko-KR" altLang="en-US" sz="2000">
              <a:latin typeface="굴림"/>
            </a:endParaRPr>
          </a:p>
          <a:p>
            <a:pPr>
              <a:lnSpc>
                <a:spcPct val="130000"/>
              </a:lnSpc>
              <a:defRPr lang="ko-KR" altLang="en-US"/>
            </a:pPr>
            <a:r>
              <a:rPr lang="ko-KR" altLang="en-US">
                <a:solidFill>
                  <a:schemeClr val="tx1"/>
                </a:solidFill>
              </a:rPr>
              <a:t>사회보장제도 마련 시 고려되어야 할 준거 · 가치</a:t>
            </a:r>
            <a:endParaRPr lang="ko-KR" altLang="en-US">
              <a:solidFill>
                <a:schemeClr val="tx1"/>
              </a:solidFill>
            </a:endParaRPr>
          </a:p>
          <a:p>
            <a:pPr>
              <a:lnSpc>
                <a:spcPct val="130000"/>
              </a:lnSpc>
              <a:defRPr lang="ko-KR" altLang="en-US"/>
            </a:pPr>
            <a:r>
              <a:rPr lang="ko-KR" altLang="en-US">
                <a:solidFill>
                  <a:schemeClr val="tx1"/>
                </a:solidFill>
              </a:rPr>
              <a:t>(사회보장의 원칙에 비해 더 포괄적이고 추상적인 개념이며, 목표지향적이고 가치지향적인 특성을 가지고 있다.</a:t>
            </a:r>
            <a:endParaRPr lang="ko-KR" altLang="en-US">
              <a:solidFill>
                <a:schemeClr val="tx1"/>
              </a:solidFill>
            </a:endParaRPr>
          </a:p>
          <a:p>
            <a:pPr>
              <a:lnSpc>
                <a:spcPct val="130000"/>
              </a:lnSpc>
              <a:defRPr lang="ko-KR" altLang="en-US"/>
            </a:pPr>
            <a:endParaRPr lang="ko-KR" altLang="en-US" sz="300"/>
          </a:p>
          <a:p>
            <a:pPr>
              <a:lnSpc>
                <a:spcPct val="130000"/>
              </a:lnSpc>
              <a:defRPr lang="ko-KR" altLang="en-US"/>
            </a:pPr>
            <a:r>
              <a:rPr lang="ko-KR" altLang="en-US"/>
              <a:t> </a:t>
            </a:r>
            <a:r>
              <a:rPr lang="ko-KR" altLang="en-US">
                <a:solidFill>
                  <a:schemeClr val="tx1"/>
                </a:solidFill>
              </a:rPr>
              <a:t>(1) 보편성      </a:t>
            </a:r>
            <a:r>
              <a:rPr lang="ko-KR" altLang="en-US">
                <a:solidFill>
                  <a:schemeClr val="tx1"/>
                </a:solidFill>
              </a:rPr>
              <a:t>(2) </a:t>
            </a:r>
            <a:r>
              <a:rPr lang="ko-KR" altLang="en-US">
                <a:solidFill>
                  <a:schemeClr val="tx1"/>
                </a:solidFill>
              </a:rPr>
              <a:t>포괄성       </a:t>
            </a:r>
            <a:r>
              <a:rPr lang="ko-KR" altLang="en-US">
                <a:solidFill>
                  <a:schemeClr val="tx1"/>
                </a:solidFill>
              </a:rPr>
              <a:t> (3) </a:t>
            </a:r>
            <a:r>
              <a:rPr lang="ko-KR" altLang="en-US">
                <a:solidFill>
                  <a:schemeClr val="tx1"/>
                </a:solidFill>
              </a:rPr>
              <a:t>적절성       </a:t>
            </a:r>
            <a:r>
              <a:rPr lang="ko-KR" altLang="en-US">
                <a:solidFill>
                  <a:schemeClr val="tx1"/>
                </a:solidFill>
              </a:rPr>
              <a:t>(4) </a:t>
            </a:r>
            <a:r>
              <a:rPr lang="ko-KR" altLang="en-US">
                <a:solidFill>
                  <a:schemeClr val="tx1"/>
                </a:solidFill>
              </a:rPr>
              <a:t>평등성       </a:t>
            </a:r>
            <a:endParaRPr lang="ko-KR" altLang="en-US">
              <a:solidFill>
                <a:schemeClr val="tx1"/>
              </a:solidFill>
            </a:endParaRPr>
          </a:p>
          <a:p>
            <a:pPr>
              <a:lnSpc>
                <a:spcPct val="130000"/>
              </a:lnSpc>
              <a:defRPr lang="ko-KR" altLang="en-US"/>
            </a:pPr>
            <a:r>
              <a:rPr lang="ko-KR" altLang="en-US">
                <a:solidFill>
                  <a:schemeClr val="tx1"/>
                </a:solidFill>
              </a:rPr>
              <a:t> (5) </a:t>
            </a:r>
            <a:r>
              <a:rPr lang="ko-KR" altLang="en-US">
                <a:solidFill>
                  <a:schemeClr val="tx1"/>
                </a:solidFill>
              </a:rPr>
              <a:t>공평성</a:t>
            </a:r>
            <a:r>
              <a:rPr lang="ko-KR" altLang="en-US">
                <a:solidFill>
                  <a:schemeClr val="tx1"/>
                </a:solidFill>
              </a:rPr>
              <a:t>      (6) </a:t>
            </a:r>
            <a:r>
              <a:rPr lang="ko-KR" altLang="en-US">
                <a:solidFill>
                  <a:schemeClr val="tx1"/>
                </a:solidFill>
              </a:rPr>
              <a:t>효율성</a:t>
            </a:r>
            <a:r>
              <a:rPr lang="ko-KR" altLang="en-US">
                <a:solidFill>
                  <a:schemeClr val="tx1"/>
                </a:solidFill>
              </a:rPr>
              <a:t>        (7) </a:t>
            </a:r>
            <a:r>
              <a:rPr lang="ko-KR" altLang="en-US">
                <a:solidFill>
                  <a:schemeClr val="tx1"/>
                </a:solidFill>
              </a:rPr>
              <a:t>경제성장    (8) </a:t>
            </a:r>
            <a:r>
              <a:rPr lang="ko-KR" altLang="en-US">
                <a:solidFill>
                  <a:schemeClr val="tx1"/>
                </a:solidFill>
              </a:rPr>
              <a:t>재원조달의 용이성</a:t>
            </a:r>
            <a:endParaRPr lang="ko-KR" altLang="en-US">
              <a:solidFill>
                <a:schemeClr val="tx1"/>
              </a:solidFill>
            </a:endParaRPr>
          </a:p>
          <a:p>
            <a:pPr>
              <a:lnSpc>
                <a:spcPct val="130000"/>
              </a:lnSpc>
              <a:defRPr lang="ko-KR" altLang="en-US"/>
            </a:pPr>
            <a:r>
              <a:rPr lang="ko-KR" altLang="en-US">
                <a:solidFill>
                  <a:schemeClr val="tx1"/>
                </a:solidFill>
              </a:rPr>
              <a:t> (9) 가족유지   (10) 인간의 존업성                 (11) 국민연대의식 등</a:t>
            </a:r>
            <a:endParaRPr lang="ko-KR" altLang="en-US">
              <a:solidFill>
                <a:schemeClr val="tx1"/>
              </a:solidFill>
            </a:endParaRPr>
          </a:p>
        </p:txBody>
      </p:sp>
      <p:sp>
        <p:nvSpPr>
          <p:cNvPr id="4" name="TextBox 1"/>
          <p:cNvSpPr txBox="1"/>
          <p:nvPr/>
        </p:nvSpPr>
        <p:spPr>
          <a:xfrm>
            <a:off x="431540" y="3429000"/>
            <a:ext cx="4412876" cy="396073"/>
          </a:xfrm>
          <a:prstGeom prst="rect">
            <a:avLst/>
          </a:prstGeom>
          <a:noFill/>
        </p:spPr>
        <p:txBody>
          <a:bodyPr wrap="square">
            <a:spAutoFit/>
          </a:bodyPr>
          <a:lstStyle/>
          <a:p>
            <a:pPr lvl="0">
              <a:defRPr lang="ko-KR" altLang="en-US"/>
            </a:pPr>
            <a:r>
              <a:rPr lang="ko-KR" altLang="en-US" sz="2000" b="1">
                <a:latin typeface="HY둥근고딕B"/>
                <a:ea typeface="HY둥근고딕B"/>
              </a:rPr>
              <a:t> </a:t>
            </a:r>
            <a:r>
              <a:rPr lang="ko-KR" altLang="en-US" sz="2000">
                <a:latin typeface="굴림"/>
              </a:rPr>
              <a:t>6</a:t>
            </a:r>
            <a:r>
              <a:rPr lang="en-US" altLang="ko-KR" sz="2000">
                <a:latin typeface="굴림"/>
                <a:cs typeface="굴림"/>
              </a:rPr>
              <a:t>) </a:t>
            </a:r>
            <a:r>
              <a:rPr lang="ko-KR" altLang="en-US" sz="2000">
                <a:latin typeface="굴림"/>
              </a:rPr>
              <a:t>사회보장의 필요 충분조건</a:t>
            </a:r>
            <a:endParaRPr lang="ko-KR" altLang="en-US" sz="2000">
              <a:latin typeface="굴림"/>
            </a:endParaRPr>
          </a:p>
        </p:txBody>
      </p:sp>
      <p:sp>
        <p:nvSpPr>
          <p:cNvPr id="5" name="TextBox 2"/>
          <p:cNvSpPr txBox="1"/>
          <p:nvPr/>
        </p:nvSpPr>
        <p:spPr>
          <a:xfrm>
            <a:off x="422534" y="3933440"/>
            <a:ext cx="8298927" cy="2341628"/>
          </a:xfrm>
          <a:prstGeom prst="rect">
            <a:avLst/>
          </a:prstGeom>
          <a:noFill/>
        </p:spPr>
        <p:txBody>
          <a:bodyPr vert="horz" wrap="square" lIns="91438" tIns="45718" rIns="91438" bIns="45718" anchor="t">
            <a:spAutoFit/>
          </a:bodyPr>
          <a:lstStyle/>
          <a:p>
            <a:pPr>
              <a:lnSpc>
                <a:spcPct val="130000"/>
              </a:lnSpc>
              <a:defRPr lang="ko-KR" altLang="en-US"/>
            </a:pPr>
            <a:r>
              <a:rPr lang="ko-KR" altLang="en-US" sz="1900">
                <a:solidFill>
                  <a:schemeClr val="tx1"/>
                </a:solidFill>
                <a:latin typeface="굴림"/>
              </a:rPr>
              <a:t>  (1) 필요조건 </a:t>
            </a:r>
            <a:endParaRPr lang="ko-KR" altLang="en-US" sz="1900">
              <a:solidFill>
                <a:schemeClr val="tx1"/>
              </a:solidFill>
              <a:latin typeface="굴림"/>
            </a:endParaRPr>
          </a:p>
          <a:p>
            <a:pPr>
              <a:lnSpc>
                <a:spcPct val="130000"/>
              </a:lnSpc>
              <a:defRPr lang="ko-KR" altLang="en-US"/>
            </a:pPr>
            <a:r>
              <a:rPr lang="ko-KR" altLang="en-US" sz="1900">
                <a:solidFill>
                  <a:schemeClr val="tx1"/>
                </a:solidFill>
                <a:latin typeface="굴림"/>
              </a:rPr>
              <a:t>   ◦ 빈곤에 대한 사회적인 대응을 잘 할 수 있는 자본주의 체제의 고도화</a:t>
            </a:r>
            <a:endParaRPr lang="ko-KR" altLang="en-US" sz="1900">
              <a:solidFill>
                <a:schemeClr val="tx1"/>
              </a:solidFill>
              <a:latin typeface="굴림"/>
            </a:endParaRPr>
          </a:p>
          <a:p>
            <a:pPr>
              <a:lnSpc>
                <a:spcPct val="130000"/>
              </a:lnSpc>
              <a:defRPr lang="ko-KR" altLang="en-US"/>
            </a:pPr>
            <a:r>
              <a:rPr lang="ko-KR" altLang="en-US" sz="1900">
                <a:solidFill>
                  <a:schemeClr val="tx1"/>
                </a:solidFill>
                <a:latin typeface="굴림"/>
              </a:rPr>
              <a:t>   ◦ 사회적인 모순의 인식이 존재하고 그것이 현실화</a:t>
            </a:r>
            <a:endParaRPr lang="ko-KR" altLang="en-US" sz="1900">
              <a:solidFill>
                <a:schemeClr val="tx1"/>
              </a:solidFill>
              <a:latin typeface="굴림"/>
            </a:endParaRPr>
          </a:p>
          <a:p>
            <a:pPr>
              <a:lnSpc>
                <a:spcPct val="130000"/>
              </a:lnSpc>
              <a:defRPr lang="ko-KR" altLang="en-US"/>
            </a:pPr>
            <a:r>
              <a:rPr lang="ko-KR" altLang="en-US" sz="1900">
                <a:solidFill>
                  <a:schemeClr val="tx1"/>
                </a:solidFill>
                <a:latin typeface="굴림"/>
              </a:rPr>
              <a:t>  (2)충분조건</a:t>
            </a:r>
            <a:endParaRPr lang="ko-KR" altLang="en-US" sz="1900">
              <a:solidFill>
                <a:schemeClr val="tx1"/>
              </a:solidFill>
              <a:latin typeface="굴림"/>
            </a:endParaRPr>
          </a:p>
          <a:p>
            <a:pPr>
              <a:lnSpc>
                <a:spcPct val="130000"/>
              </a:lnSpc>
              <a:defRPr lang="ko-KR" altLang="en-US"/>
            </a:pPr>
            <a:r>
              <a:rPr lang="ko-KR" altLang="en-US" sz="1900">
                <a:solidFill>
                  <a:schemeClr val="tx1"/>
                </a:solidFill>
                <a:latin typeface="굴림"/>
              </a:rPr>
              <a:t>   ◦ 제도를 가능하게 할만한 경제발전단계에까지 도달, 국가적 부의 축적이 </a:t>
            </a:r>
            <a:endParaRPr lang="ko-KR" altLang="en-US" sz="1900">
              <a:solidFill>
                <a:schemeClr val="tx1"/>
              </a:solidFill>
              <a:latin typeface="굴림"/>
            </a:endParaRPr>
          </a:p>
          <a:p>
            <a:pPr>
              <a:lnSpc>
                <a:spcPct val="130000"/>
              </a:lnSpc>
              <a:defRPr lang="ko-KR" altLang="en-US"/>
            </a:pPr>
            <a:r>
              <a:rPr lang="ko-KR" altLang="en-US" sz="1900">
                <a:solidFill>
                  <a:schemeClr val="tx1"/>
                </a:solidFill>
                <a:latin typeface="굴림"/>
              </a:rPr>
              <a:t>     가능한 상태(사회보장의 전제조건 등의 확립)</a:t>
            </a:r>
            <a:endParaRPr lang="ko-KR" altLang="en-US" sz="1900">
              <a:solidFill>
                <a:schemeClr val="tx1"/>
              </a:solidFill>
              <a:latin typeface="굴림"/>
            </a:endParaRPr>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2025-03-01</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128</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2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555" y="410412"/>
            <a:ext cx="1639960" cy="416358"/>
          </a:xfrm>
          <a:prstGeom prst="rect">
            <a:avLst/>
          </a:prstGeom>
          <a:noFill/>
        </p:spPr>
        <p:txBody>
          <a:bodyPr wrap="none">
            <a:spAutoFit/>
          </a:bodyPr>
          <a:lstStyle/>
          <a:p>
            <a:pPr lvl="0">
              <a:defRPr lang="ko-KR" altLang="en-US"/>
            </a:pPr>
            <a:r>
              <a:rPr lang="ko-KR" altLang="en-US" sz="2200" b="1">
                <a:latin typeface="굴림"/>
              </a:rPr>
              <a:t>7</a:t>
            </a:r>
            <a:r>
              <a:rPr lang="en-US" altLang="ko-KR" sz="2200" b="1">
                <a:latin typeface="굴림"/>
                <a:cs typeface="굴림"/>
              </a:rPr>
              <a:t>) </a:t>
            </a:r>
            <a:r>
              <a:rPr lang="ko-KR" altLang="en-US" sz="2200" b="1">
                <a:latin typeface="굴림"/>
              </a:rPr>
              <a:t>적용대상</a:t>
            </a:r>
            <a:endParaRPr lang="ko-KR" altLang="en-US" sz="2200" b="1">
              <a:latin typeface="굴림"/>
            </a:endParaRPr>
          </a:p>
        </p:txBody>
      </p:sp>
      <p:graphicFrame>
        <p:nvGraphicFramePr>
          <p:cNvPr id="7" name="표 6"/>
          <p:cNvGraphicFramePr>
            <a:graphicFrameLocks noGrp="1"/>
          </p:cNvGraphicFramePr>
          <p:nvPr/>
        </p:nvGraphicFramePr>
        <p:xfrm>
          <a:off x="502179" y="1952836"/>
          <a:ext cx="8139642" cy="4027169"/>
        </p:xfrm>
        <a:graphic>
          <a:graphicData uri="http://schemas.openxmlformats.org/drawingml/2006/table">
            <a:tbl>
              <a:tblPr>
                <a:tableStyleId>{5C22544A-7EE6-4342-B048-85BDC9FD1C3A}</a:tableStyleId>
              </a:tblPr>
              <a:tblGrid>
                <a:gridCol w="1064642"/>
                <a:gridCol w="3424800"/>
                <a:gridCol w="3650200"/>
              </a:tblGrid>
              <a:tr h="303482">
                <a:tc>
                  <a:txBody>
                    <a:bodyPr vert="horz" lIns="45720" tIns="45720" rIns="45720" bIns="45720" anchor="t" anchorCtr="0"/>
                    <a:p>
                      <a:pPr latinLnBrk="1">
                        <a:defRPr lang="ko-KR" altLang="en-US"/>
                      </a:pPr>
                      <a:endParaRPr lang="ko-KR" altLang="en-US" sz="1600"/>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algn="ctr" latinLnBrk="1">
                        <a:defRPr lang="ko-KR" altLang="en-US"/>
                      </a:pPr>
                      <a:r>
                        <a:rPr lang="ko-KR" altLang="en-US" sz="1600" b="1">
                          <a:solidFill>
                            <a:srgbClr val="0000ff"/>
                          </a:solidFill>
                        </a:rPr>
                        <a:t>보편주의(평등주의) </a:t>
                      </a:r>
                      <a:r>
                        <a:rPr lang="ko-KR" altLang="en-US" sz="1600" b="1"/>
                        <a:t>: 제도적 모형</a:t>
                      </a:r>
                      <a:endParaRPr lang="ko-KR" altLang="en-US" sz="1600" b="1"/>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algn="ctr" latinLnBrk="1">
                        <a:defRPr lang="ko-KR" altLang="en-US"/>
                      </a:pPr>
                      <a:r>
                        <a:rPr lang="ko-KR" altLang="en-US" sz="1600" b="1">
                          <a:solidFill>
                            <a:srgbClr val="0000ff"/>
                          </a:solidFill>
                        </a:rPr>
                        <a:t>선별주의(능력주의)</a:t>
                      </a:r>
                      <a:r>
                        <a:rPr lang="ko-KR" altLang="en-US" sz="1600" b="1"/>
                        <a:t> : 보완적 모형</a:t>
                      </a:r>
                      <a:endParaRPr lang="ko-KR" altLang="en-US" sz="1600" b="1"/>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r h="417782">
                <a:tc>
                  <a:txBody>
                    <a:bodyPr vert="horz" lIns="45720" tIns="45720" rIns="45720" bIns="45720" anchor="t" anchorCtr="0"/>
                    <a:p>
                      <a:pPr algn="ctr" latinLnBrk="1">
                        <a:defRPr lang="ko-KR" altLang="en-US"/>
                      </a:pPr>
                      <a:r>
                        <a:rPr lang="ko-KR" altLang="en-US" sz="1600" b="1"/>
                        <a:t>의미</a:t>
                      </a:r>
                      <a:endParaRPr lang="ko-KR" altLang="en-US" sz="1600" b="1"/>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･자산조사를 거치지 않고 요구(</a:t>
                      </a:r>
                      <a:r>
                        <a:rPr lang="en-US" altLang="ko-KR" sz="1200"/>
                        <a:t>need)</a:t>
                      </a:r>
                      <a:r>
                        <a:rPr lang="ko-KR" altLang="en-US" sz="1200"/>
                        <a:t>가 있으면 누구에게나 평등하게 급여를 제공</a:t>
                      </a:r>
                      <a:endParaRPr lang="ko-KR" altLang="en-US" sz="1200"/>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b="0"/>
                        <a:t>･대상자의 선정요건을 엄격하게 하여 매우 제한적으로 제도를 운영</a:t>
                      </a:r>
                      <a:endParaRPr lang="ko-KR" altLang="en-US" sz="1200" b="0"/>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r h="417782">
                <a:tc>
                  <a:txBody>
                    <a:bodyPr vert="horz" lIns="45720" tIns="45720" rIns="45720" bIns="45720" anchor="t" anchorCtr="0"/>
                    <a:p>
                      <a:pPr algn="ctr" latinLnBrk="1">
                        <a:defRPr lang="ko-KR" altLang="en-US"/>
                      </a:pPr>
                      <a:r>
                        <a:rPr lang="ko-KR" altLang="en-US" sz="1600" b="1"/>
                        <a:t>이념</a:t>
                      </a:r>
                      <a:endParaRPr lang="ko-KR" altLang="en-US" sz="1600" b="1"/>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∙평등에 근거한 평등한 급여자격</a:t>
                      </a:r>
                      <a:endParaRPr lang="ko-KR" altLang="en-US" sz="1200"/>
                    </a:p>
                    <a:p>
                      <a:pPr latinLnBrk="1">
                        <a:defRPr lang="ko-KR" altLang="en-US"/>
                      </a:pPr>
                      <a:r>
                        <a:rPr lang="ko-KR" altLang="en-US" sz="1200"/>
                        <a:t>∙제도적 복지관</a:t>
                      </a:r>
                      <a:endParaRPr lang="ko-KR" altLang="en-US" sz="1200"/>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∙사회적 정도에 따라 급여자격 제한</a:t>
                      </a:r>
                      <a:endParaRPr lang="ko-KR" altLang="en-US" sz="1200"/>
                    </a:p>
                    <a:p>
                      <a:pPr latinLnBrk="1">
                        <a:defRPr lang="ko-KR" altLang="en-US"/>
                      </a:pPr>
                      <a:r>
                        <a:rPr lang="ko-KR" altLang="en-US" sz="1200"/>
                        <a:t>∙잔여적 복지관</a:t>
                      </a:r>
                      <a:endParaRPr lang="ko-KR" altLang="en-US" sz="1200"/>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r h="303482">
                <a:tc>
                  <a:txBody>
                    <a:bodyPr vert="horz" lIns="45720" tIns="45720" rIns="45720" bIns="45720" anchor="t" anchorCtr="0"/>
                    <a:p>
                      <a:pPr algn="ctr" latinLnBrk="1">
                        <a:defRPr lang="ko-KR" altLang="en-US"/>
                      </a:pPr>
                      <a:r>
                        <a:rPr lang="ko-KR" altLang="en-US" sz="1600" b="1"/>
                        <a:t>자산조사</a:t>
                      </a:r>
                      <a:endParaRPr lang="ko-KR" altLang="en-US" sz="1600" b="1"/>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∙불필요</a:t>
                      </a:r>
                      <a:endParaRPr lang="ko-KR" altLang="en-US" sz="1200"/>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∙자산조사 전제</a:t>
                      </a:r>
                      <a:endParaRPr lang="en-US" altLang="ko-KR" sz="1200"/>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r h="303482">
                <a:tc>
                  <a:txBody>
                    <a:bodyPr vert="horz" lIns="45720" tIns="45720" rIns="45720" bIns="45720" anchor="t" anchorCtr="0"/>
                    <a:p>
                      <a:pPr algn="ctr" latinLnBrk="1">
                        <a:defRPr lang="ko-KR" altLang="en-US"/>
                      </a:pPr>
                      <a:r>
                        <a:rPr lang="ko-KR" altLang="en-US" sz="1600" b="1"/>
                        <a:t>비용</a:t>
                      </a:r>
                      <a:endParaRPr lang="ko-KR" altLang="en-US" sz="1600" b="1"/>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∙소요비용 과다</a:t>
                      </a:r>
                      <a:endParaRPr lang="ko-KR" altLang="en-US" sz="1200"/>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∙소요비용 최소</a:t>
                      </a:r>
                      <a:endParaRPr lang="ko-KR" altLang="en-US" sz="1200"/>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r h="789257">
                <a:tc>
                  <a:txBody>
                    <a:bodyPr vert="horz" lIns="45720" tIns="45720" rIns="45720" bIns="45720" anchor="t" anchorCtr="0"/>
                    <a:p>
                      <a:pPr algn="ctr" latinLnBrk="1">
                        <a:defRPr lang="ko-KR" altLang="en-US"/>
                      </a:pPr>
                      <a:r>
                        <a:rPr lang="ko-KR" altLang="en-US" sz="1600" b="1"/>
                        <a:t>장점</a:t>
                      </a:r>
                      <a:endParaRPr lang="ko-KR" altLang="en-US" sz="1600" b="1"/>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∙공평성</a:t>
                      </a:r>
                      <a:r>
                        <a:rPr lang="en-US" altLang="ko-KR" sz="1200"/>
                        <a:t>, </a:t>
                      </a:r>
                      <a:r>
                        <a:rPr lang="ko-KR" altLang="en-US" sz="1200"/>
                        <a:t>편익성</a:t>
                      </a:r>
                      <a:r>
                        <a:rPr lang="en-US" altLang="ko-KR" sz="1200"/>
                        <a:t>, </a:t>
                      </a:r>
                      <a:r>
                        <a:rPr lang="ko-KR" altLang="en-US" sz="1200"/>
                        <a:t>사회통합</a:t>
                      </a:r>
                      <a:r>
                        <a:rPr lang="en-US" altLang="ko-KR" sz="1200"/>
                        <a:t>, </a:t>
                      </a:r>
                      <a:r>
                        <a:rPr lang="ko-KR" altLang="en-US" sz="1200"/>
                        <a:t>행정절차 용이</a:t>
                      </a:r>
                      <a:r>
                        <a:rPr lang="en-US" altLang="ko-KR" sz="1200"/>
                        <a:t>, </a:t>
                      </a:r>
                      <a:r>
                        <a:rPr lang="ko-KR" altLang="en-US" sz="1200"/>
                        <a:t>낙인열등감(</a:t>
                      </a:r>
                      <a:r>
                        <a:rPr lang="en-US" altLang="ko-KR" sz="1200"/>
                        <a:t>stigma)</a:t>
                      </a:r>
                      <a:r>
                        <a:rPr lang="ko-KR" altLang="en-US" sz="1200"/>
                        <a:t>기피</a:t>
                      </a:r>
                      <a:endParaRPr lang="ko-KR" altLang="en-US" sz="1200"/>
                    </a:p>
                    <a:p>
                      <a:pPr latinLnBrk="1">
                        <a:defRPr lang="ko-KR" altLang="en-US"/>
                      </a:pPr>
                      <a:r>
                        <a:rPr lang="ko-KR" altLang="en-US" sz="1200"/>
                        <a:t>∙예방적 측면에서 유리</a:t>
                      </a:r>
                      <a:endParaRPr lang="ko-KR" altLang="en-US" sz="1200"/>
                    </a:p>
                    <a:p>
                      <a:pPr latinLnBrk="1">
                        <a:defRPr lang="ko-KR" altLang="en-US"/>
                      </a:pPr>
                      <a:r>
                        <a:rPr lang="ko-KR" altLang="en-US" sz="1200"/>
                        <a:t>∙사회구성원 유대에 공헌</a:t>
                      </a:r>
                      <a:endParaRPr lang="ko-KR" altLang="en-US" sz="1200"/>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∙비용효과성</a:t>
                      </a:r>
                      <a:r>
                        <a:rPr lang="en-US" altLang="ko-KR" sz="1200"/>
                        <a:t>, </a:t>
                      </a:r>
                      <a:r>
                        <a:rPr lang="ko-KR" altLang="en-US" sz="1200"/>
                        <a:t>대상효율성</a:t>
                      </a:r>
                      <a:endParaRPr lang="ko-KR" altLang="en-US" sz="1200"/>
                    </a:p>
                    <a:p>
                      <a:pPr latinLnBrk="1">
                        <a:defRPr lang="ko-KR" altLang="en-US"/>
                      </a:pPr>
                      <a:r>
                        <a:rPr lang="ko-KR" altLang="en-US" sz="1200"/>
                        <a:t>∙국가책임의 극소화</a:t>
                      </a:r>
                      <a:endParaRPr lang="ko-KR" altLang="en-US" sz="1200"/>
                    </a:p>
                    <a:p>
                      <a:pPr latinLnBrk="1">
                        <a:defRPr lang="ko-KR" altLang="en-US"/>
                      </a:pPr>
                      <a:r>
                        <a:rPr lang="ko-KR" altLang="en-US" sz="1200"/>
                        <a:t>∙평등한 사회 구현 목표</a:t>
                      </a:r>
                      <a:endParaRPr lang="ko-KR" altLang="en-US" sz="1200"/>
                    </a:p>
                    <a:p>
                      <a:pPr latinLnBrk="1">
                        <a:defRPr lang="ko-KR" altLang="en-US"/>
                      </a:pPr>
                      <a:r>
                        <a:rPr lang="ko-KR" altLang="en-US" sz="1200"/>
                        <a:t>∙근로의욕과 독립심을 고취</a:t>
                      </a:r>
                      <a:endParaRPr lang="ko-KR" altLang="en-US" sz="1200"/>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r h="417782">
                <a:tc>
                  <a:txBody>
                    <a:bodyPr vert="horz" lIns="45720" tIns="45720" rIns="45720" bIns="45720" anchor="t" anchorCtr="0"/>
                    <a:p>
                      <a:pPr algn="ctr" latinLnBrk="1">
                        <a:defRPr lang="ko-KR" altLang="en-US"/>
                      </a:pPr>
                      <a:r>
                        <a:rPr lang="ko-KR" altLang="en-US" sz="1600" b="1"/>
                        <a:t>단점</a:t>
                      </a:r>
                      <a:endParaRPr lang="ko-KR" altLang="en-US" sz="1600" b="1"/>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∙국가책임의 과중</a:t>
                      </a:r>
                      <a:endParaRPr lang="ko-KR" altLang="en-US" sz="1200"/>
                    </a:p>
                    <a:p>
                      <a:pPr latinLnBrk="1">
                        <a:defRPr lang="ko-KR" altLang="en-US"/>
                      </a:pPr>
                      <a:r>
                        <a:rPr lang="ko-KR" altLang="en-US" sz="1200"/>
                        <a:t>∙악평등적인 보편주의</a:t>
                      </a:r>
                      <a:endParaRPr lang="ko-KR" altLang="en-US" sz="1200"/>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∙낙인화 증가</a:t>
                      </a:r>
                      <a:r>
                        <a:rPr lang="en-US" altLang="ko-KR" sz="1200"/>
                        <a:t>, </a:t>
                      </a:r>
                      <a:r>
                        <a:rPr lang="ko-KR" altLang="en-US" sz="1200"/>
                        <a:t>사회분리 조장</a:t>
                      </a:r>
                      <a:endParaRPr lang="ko-KR" altLang="en-US" sz="1200"/>
                    </a:p>
                    <a:p>
                      <a:pPr latinLnBrk="1">
                        <a:defRPr lang="ko-KR" altLang="en-US"/>
                      </a:pPr>
                      <a:r>
                        <a:rPr lang="ko-KR" altLang="en-US" sz="1200"/>
                        <a:t>∙빈곤의 덫</a:t>
                      </a:r>
                      <a:r>
                        <a:rPr lang="en-US" altLang="ko-KR" sz="1200"/>
                        <a:t>(poverty trap) </a:t>
                      </a:r>
                      <a:r>
                        <a:rPr lang="ko-KR" altLang="en-US" sz="1200"/>
                        <a:t>문제 발생</a:t>
                      </a:r>
                      <a:endParaRPr lang="ko-KR" altLang="en-US" sz="1200"/>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r h="789257">
                <a:tc>
                  <a:txBody>
                    <a:bodyPr vert="horz" lIns="45720" tIns="45720" rIns="45720" bIns="45720" anchor="t" anchorCtr="0"/>
                    <a:p>
                      <a:pPr algn="ctr" latinLnBrk="1">
                        <a:defRPr lang="ko-KR" altLang="en-US"/>
                      </a:pPr>
                      <a:r>
                        <a:rPr lang="ko-KR" altLang="en-US" sz="1600" b="1"/>
                        <a:t>프로그램</a:t>
                      </a:r>
                      <a:endParaRPr lang="ko-KR" altLang="en-US" sz="1600" b="1"/>
                    </a:p>
                  </a:txBody>
                  <a:tcPr marL="45720" marR="45720">
                    <a:lnL w="12700" cmpd="sng">
                      <a:noFill/>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노인을 위한 사회보장</a:t>
                      </a:r>
                      <a:endParaRPr lang="ko-KR" altLang="en-US" sz="1200"/>
                    </a:p>
                    <a:p>
                      <a:pPr latinLnBrk="1">
                        <a:defRPr lang="ko-KR" altLang="en-US"/>
                      </a:pPr>
                      <a:r>
                        <a:rPr lang="ko-KR" altLang="en-US" sz="1200"/>
                        <a:t>국민보건서비스</a:t>
                      </a:r>
                      <a:r>
                        <a:rPr lang="en-US" altLang="ko-KR" sz="1200"/>
                        <a:t>(NHS)</a:t>
                      </a:r>
                      <a:endParaRPr lang="en-US" altLang="ko-KR" sz="1200"/>
                    </a:p>
                    <a:p>
                      <a:pPr latinLnBrk="1">
                        <a:defRPr lang="ko-KR" altLang="en-US"/>
                      </a:pPr>
                      <a:r>
                        <a:rPr lang="ko-KR" altLang="en-US" sz="1200"/>
                        <a:t>무상교육</a:t>
                      </a:r>
                      <a:r>
                        <a:rPr lang="en-US" altLang="ko-KR" sz="1200"/>
                        <a:t>, </a:t>
                      </a:r>
                      <a:r>
                        <a:rPr lang="ko-KR" altLang="en-US" sz="1200"/>
                        <a:t>무상급식</a:t>
                      </a:r>
                      <a:endParaRPr lang="ko-KR" altLang="en-US" sz="1200"/>
                    </a:p>
                    <a:p>
                      <a:pPr latinLnBrk="1">
                        <a:defRPr lang="ko-KR" altLang="en-US"/>
                      </a:pPr>
                      <a:r>
                        <a:rPr lang="en-US" altLang="ko-KR" sz="1200"/>
                        <a:t>demogrant(</a:t>
                      </a:r>
                      <a:r>
                        <a:rPr lang="ko-KR" altLang="en-US" sz="1200"/>
                        <a:t>아동수당 등</a:t>
                      </a:r>
                      <a:r>
                        <a:rPr lang="en-US" altLang="ko-KR" sz="1200"/>
                        <a:t>)</a:t>
                      </a:r>
                      <a:endParaRPr lang="en-US" altLang="ko-KR" sz="1200"/>
                    </a:p>
                  </a:txBody>
                  <a:tcPr marL="45720" marR="45720">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c>
                  <a:txBody>
                    <a:bodyPr vert="horz" lIns="45720" tIns="45720" rIns="45720" bIns="45720" anchor="t" anchorCtr="0"/>
                    <a:p>
                      <a:pPr latinLnBrk="1">
                        <a:defRPr lang="ko-KR" altLang="en-US"/>
                      </a:pPr>
                      <a:r>
                        <a:rPr lang="ko-KR" altLang="en-US" sz="1200"/>
                        <a:t>공공부조</a:t>
                      </a:r>
                      <a:r>
                        <a:rPr lang="en-US" altLang="ko-KR" sz="1200"/>
                        <a:t>, </a:t>
                      </a:r>
                      <a:r>
                        <a:rPr lang="ko-KR" altLang="en-US" sz="1200"/>
                        <a:t>기초연금</a:t>
                      </a:r>
                      <a:r>
                        <a:rPr lang="en-US" altLang="ko-KR" sz="1200"/>
                        <a:t>, </a:t>
                      </a:r>
                      <a:endParaRPr lang="en-US" altLang="ko-KR" sz="1200"/>
                    </a:p>
                    <a:p>
                      <a:pPr latinLnBrk="1">
                        <a:defRPr lang="ko-KR" altLang="en-US"/>
                      </a:pPr>
                      <a:r>
                        <a:rPr lang="ko-KR" altLang="en-US" sz="1200"/>
                        <a:t>장애인연금</a:t>
                      </a:r>
                      <a:r>
                        <a:rPr lang="en-US" altLang="ko-KR" sz="1200"/>
                        <a:t>, </a:t>
                      </a:r>
                      <a:r>
                        <a:rPr lang="ko-KR" altLang="en-US" sz="1200"/>
                        <a:t>근로소득공제</a:t>
                      </a:r>
                      <a:endParaRPr lang="ko-KR" altLang="en-US" sz="1200"/>
                    </a:p>
                    <a:p>
                      <a:pPr latinLnBrk="1">
                        <a:defRPr lang="ko-KR" altLang="en-US"/>
                      </a:pPr>
                      <a:r>
                        <a:rPr lang="ko-KR" altLang="en-US" sz="1200"/>
                        <a:t>부(負)의 소득세</a:t>
                      </a:r>
                      <a:endParaRPr lang="ko-KR" altLang="en-US" sz="1200"/>
                    </a:p>
                    <a:p>
                      <a:pPr latinLnBrk="1">
                        <a:defRPr lang="ko-KR" altLang="en-US"/>
                      </a:pPr>
                      <a:r>
                        <a:rPr lang="ko-KR" altLang="en-US" sz="1200"/>
                        <a:t>빈민을 위한 주택</a:t>
                      </a:r>
                      <a:endParaRPr lang="ko-KR" altLang="en-US" sz="1200"/>
                    </a:p>
                  </a:txBody>
                  <a:tcPr marL="45720" marR="45720">
                    <a:lnL w="12700" cap="flat" cmpd="sng" algn="ctr">
                      <a:solidFill>
                        <a:schemeClr val="tx1"/>
                      </a:solidFill>
                      <a:prstDash val="solid"/>
                      <a:round/>
                    </a:lnL>
                    <a:lnR w="12700" cmpd="sng">
                      <a:noFill/>
                    </a:lnR>
                    <a:lnT w="12700" cap="flat" cmpd="sng" algn="ctr">
                      <a:solidFill>
                        <a:schemeClr val="tx1"/>
                      </a:solidFill>
                      <a:prstDash val="solid"/>
                      <a:round/>
                    </a:lnT>
                    <a:lnB w="12700" cap="flat" cmpd="sng" algn="ctr">
                      <a:solidFill>
                        <a:schemeClr val="tx1"/>
                      </a:solidFill>
                      <a:prstDash val="solid"/>
                      <a:round/>
                    </a:lnB>
                    <a:lnTlToBr w="12700" cmpd="sng">
                      <a:noFill/>
                      <a:prstDash val="solid"/>
                    </a:lnTlToBr>
                    <a:lnBlToTr w="12700" cmpd="sng">
                      <a:noFill/>
                      <a:prstDash val="solid"/>
                    </a:lnBlToTr>
                    <a:solidFill>
                      <a:schemeClr val="bg1"/>
                    </a:solidFill>
                  </a:tcPr>
                </a:tc>
              </a:tr>
            </a:tbl>
          </a:graphicData>
        </a:graphic>
      </p:graphicFrame>
      <p:sp>
        <p:nvSpPr>
          <p:cNvPr id="8" name="TextBox 7"/>
          <p:cNvSpPr txBox="1"/>
          <p:nvPr/>
        </p:nvSpPr>
        <p:spPr>
          <a:xfrm>
            <a:off x="611560" y="1413029"/>
            <a:ext cx="3428925" cy="366241"/>
          </a:xfrm>
          <a:prstGeom prst="rect">
            <a:avLst/>
          </a:prstGeom>
          <a:noFill/>
        </p:spPr>
        <p:txBody>
          <a:bodyPr wrap="none">
            <a:spAutoFit/>
          </a:bodyPr>
          <a:lstStyle/>
          <a:p>
            <a:pPr lvl="0">
              <a:defRPr lang="ko-KR" altLang="en-US"/>
            </a:pPr>
            <a:r>
              <a:rPr lang="ko-KR" altLang="en-US" b="1"/>
              <a:t>&lt;보편주의와 선별주의의 비교&gt;</a:t>
            </a:r>
            <a:endParaRPr lang="ko-KR" altLang="en-US" b="1"/>
          </a:p>
        </p:txBody>
      </p:sp>
      <p:sp>
        <p:nvSpPr>
          <p:cNvPr id="10" name="TextBox 2"/>
          <p:cNvSpPr txBox="1"/>
          <p:nvPr/>
        </p:nvSpPr>
        <p:spPr>
          <a:xfrm>
            <a:off x="647564" y="824121"/>
            <a:ext cx="7632850" cy="480643"/>
          </a:xfrm>
          <a:prstGeom prst="rect">
            <a:avLst/>
          </a:prstGeom>
          <a:noFill/>
        </p:spPr>
        <p:txBody>
          <a:bodyPr vert="horz" wrap="square" lIns="91438" tIns="45718" rIns="91438" bIns="45718" anchor="t">
            <a:spAutoFit/>
          </a:bodyPr>
          <a:lstStyle/>
          <a:p>
            <a:pPr>
              <a:lnSpc>
                <a:spcPct val="150000"/>
              </a:lnSpc>
              <a:defRPr lang="ko-KR" altLang="en-US"/>
            </a:pPr>
            <a:r>
              <a:rPr lang="ko-KR" altLang="en-US" sz="1700">
                <a:solidFill>
                  <a:schemeClr val="tx1"/>
                </a:solidFill>
                <a:latin typeface="굴림"/>
              </a:rPr>
              <a:t>각종 사회복지 혜택이 제공되는 대상을 어떻게 결정하는가에 따라 구분</a:t>
            </a:r>
            <a:endParaRPr lang="ko-KR" altLang="en-US" sz="1700">
              <a:solidFill>
                <a:schemeClr val="tx1"/>
              </a:solidFill>
              <a:latin typeface="굴림"/>
            </a:endParaRPr>
          </a:p>
        </p:txBody>
      </p:sp>
      <p:sp>
        <p:nvSpPr>
          <p:cNvPr id="12" name="TextBox 11"/>
          <p:cNvSpPr txBox="1"/>
          <p:nvPr/>
        </p:nvSpPr>
        <p:spPr>
          <a:xfrm>
            <a:off x="4459605" y="3429000"/>
            <a:ext cx="3280747" cy="1764196"/>
          </a:xfrm>
          <a:prstGeom prst="rect">
            <a:avLst/>
          </a:prstGeom>
        </p:spPr>
        <p:txBody>
          <a:bodyPr wrap="square">
            <a:spAutoFit/>
          </a:bodyPr>
          <a:lstStyle/>
          <a:p>
            <a:pPr>
              <a:defRPr lang="ko-KR" altLang="en-US"/>
            </a:pPr>
            <a:endParaRPr lang="ko-KR" altLang="en-US" sz="1300"/>
          </a:p>
        </p:txBody>
      </p:sp>
      <p:sp>
        <p:nvSpPr>
          <p:cNvPr id="13" name="TextBox 2"/>
          <p:cNvSpPr txBox="1"/>
          <p:nvPr/>
        </p:nvSpPr>
        <p:spPr>
          <a:xfrm>
            <a:off x="431540" y="5913276"/>
            <a:ext cx="8136904" cy="476093"/>
          </a:xfrm>
          <a:prstGeom prst="rect">
            <a:avLst/>
          </a:prstGeom>
          <a:noFill/>
        </p:spPr>
        <p:txBody>
          <a:bodyPr vert="horz" wrap="square" lIns="91438" tIns="45718" rIns="91438" bIns="45718" anchor="t">
            <a:spAutoFit/>
          </a:bodyPr>
          <a:lstStyle/>
          <a:p>
            <a:pPr>
              <a:lnSpc>
                <a:spcPct val="150000"/>
              </a:lnSpc>
              <a:defRPr lang="ko-KR" altLang="en-US"/>
            </a:pPr>
            <a:r>
              <a:rPr lang="ko-KR" altLang="en-US" sz="1700" b="1">
                <a:solidFill>
                  <a:srgbClr val="0000ff"/>
                </a:solidFill>
                <a:latin typeface="굴림"/>
              </a:rPr>
              <a:t>※ 사회보험제도에서는 대체로 능력주의와 평등주의를 혼합하는 형태를 취하고 있다</a:t>
            </a:r>
            <a:r>
              <a:rPr lang="ko-KR" altLang="en-US" sz="1700" b="1">
                <a:solidFill>
                  <a:schemeClr val="tx1"/>
                </a:solidFill>
                <a:latin typeface="굴림"/>
              </a:rPr>
              <a:t>.</a:t>
            </a:r>
            <a:endParaRPr lang="ko-KR" altLang="en-US" sz="1700" b="1">
              <a:solidFill>
                <a:schemeClr val="tx1"/>
              </a:solidFill>
              <a:latin typeface="굴림"/>
            </a:endParaRPr>
          </a:p>
        </p:txBody>
      </p:sp>
      <p:sp>
        <p:nvSpPr>
          <p:cNvPr id="1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129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2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1540" y="476672"/>
            <a:ext cx="1951048" cy="396210"/>
          </a:xfrm>
          <a:prstGeom prst="rect">
            <a:avLst/>
          </a:prstGeom>
          <a:noFill/>
        </p:spPr>
        <p:txBody>
          <a:bodyPr wrap="square">
            <a:spAutoFit/>
          </a:bodyPr>
          <a:lstStyle/>
          <a:p>
            <a:pPr lvl="0">
              <a:defRPr lang="ko-KR" altLang="en-US"/>
            </a:pPr>
            <a:r>
              <a:rPr lang="ko-KR" altLang="en-US" sz="2000" b="1">
                <a:latin typeface="HY둥근고딕B"/>
                <a:ea typeface="HY둥근고딕B"/>
              </a:rPr>
              <a:t>8</a:t>
            </a:r>
            <a:r>
              <a:rPr lang="en-US" altLang="ko-KR" sz="2000" b="1">
                <a:latin typeface="HY둥근고딕B"/>
                <a:ea typeface="HY둥근고딕B"/>
              </a:rPr>
              <a:t>) </a:t>
            </a:r>
            <a:r>
              <a:rPr lang="ko-KR" altLang="en-US" sz="2000" b="1">
                <a:latin typeface="HY둥근고딕B"/>
                <a:ea typeface="HY둥근고딕B"/>
              </a:rPr>
              <a:t>급여와 재정</a:t>
            </a:r>
            <a:endParaRPr lang="ko-KR" altLang="en-US" sz="2000" b="1">
              <a:latin typeface="HY둥근고딕B"/>
              <a:ea typeface="HY둥근고딕B"/>
            </a:endParaRPr>
          </a:p>
        </p:txBody>
      </p:sp>
      <p:sp>
        <p:nvSpPr>
          <p:cNvPr id="7" name="TextBox 6"/>
          <p:cNvSpPr txBox="1"/>
          <p:nvPr/>
        </p:nvSpPr>
        <p:spPr>
          <a:xfrm>
            <a:off x="467544" y="872882"/>
            <a:ext cx="7632845" cy="501015"/>
          </a:xfrm>
          <a:prstGeom prst="rect">
            <a:avLst/>
          </a:prstGeom>
          <a:noFill/>
        </p:spPr>
        <p:txBody>
          <a:bodyPr wrap="square">
            <a:spAutoFit/>
          </a:bodyPr>
          <a:lstStyle/>
          <a:p>
            <a:pPr>
              <a:lnSpc>
                <a:spcPct val="150000"/>
              </a:lnSpc>
              <a:defRPr lang="ko-KR" altLang="en-US"/>
            </a:pPr>
            <a:r>
              <a:rPr lang="en-US" altLang="ko-KR" b="1">
                <a:latin typeface="굴림"/>
                <a:ea typeface="굴림"/>
              </a:rPr>
              <a:t>(</a:t>
            </a:r>
            <a:r>
              <a:rPr lang="ko-KR" altLang="en-US" b="1">
                <a:latin typeface="굴림"/>
                <a:ea typeface="굴림"/>
              </a:rPr>
              <a:t>1</a:t>
            </a:r>
            <a:r>
              <a:rPr lang="en-US" altLang="ko-KR" b="1">
                <a:latin typeface="굴림"/>
                <a:ea typeface="굴림"/>
              </a:rPr>
              <a:t>) </a:t>
            </a:r>
            <a:r>
              <a:rPr lang="ko-KR" altLang="en-US" b="1">
                <a:latin typeface="굴림"/>
                <a:ea typeface="굴림"/>
              </a:rPr>
              <a:t>급여</a:t>
            </a:r>
            <a:r>
              <a:rPr lang="en-US" altLang="ko-KR" b="1">
                <a:latin typeface="굴림"/>
                <a:ea typeface="굴림"/>
              </a:rPr>
              <a:t>(benefit)</a:t>
            </a:r>
            <a:endParaRPr lang="en-US" altLang="ko-KR" b="1">
              <a:latin typeface="굴림"/>
              <a:ea typeface="굴림"/>
            </a:endParaRPr>
          </a:p>
        </p:txBody>
      </p:sp>
      <p:sp>
        <p:nvSpPr>
          <p:cNvPr id="8" name="TextBox 7"/>
          <p:cNvSpPr txBox="1"/>
          <p:nvPr/>
        </p:nvSpPr>
        <p:spPr>
          <a:xfrm>
            <a:off x="539552" y="1305551"/>
            <a:ext cx="8064896" cy="5135802"/>
          </a:xfrm>
          <a:prstGeom prst="rect">
            <a:avLst/>
          </a:prstGeom>
          <a:noFill/>
        </p:spPr>
        <p:txBody>
          <a:bodyPr vert="horz" wrap="square" lIns="91440" tIns="45720" rIns="91440" bIns="45720" anchor="t">
            <a:spAutoFit/>
          </a:bodyPr>
          <a:lstStyle/>
          <a:p>
            <a:pPr>
              <a:lnSpc>
                <a:spcPct val="150000"/>
              </a:lnSpc>
              <a:spcBef>
                <a:spcPts val="0"/>
              </a:spcBef>
              <a:defRPr lang="ko-KR" altLang="en-US"/>
            </a:pPr>
            <a:r>
              <a:rPr lang="ko-KR" altLang="en-US" sz="1700" b="1">
                <a:latin typeface="굴림"/>
                <a:ea typeface="굴림"/>
              </a:rPr>
              <a:t> </a:t>
            </a:r>
            <a:r>
              <a:rPr lang="ko-KR" altLang="en-US" sz="1700" b="1" spc="-50">
                <a:solidFill>
                  <a:srgbClr val="0000ff"/>
                </a:solidFill>
                <a:latin typeface="굴림"/>
              </a:rPr>
              <a:t>급여란 개인적 또는 사회적인 니드에 대하여 지출되는 바 급액으로 표시되느 급여비</a:t>
            </a:r>
            <a:endParaRPr lang="ko-KR" altLang="en-US" sz="1700" b="1">
              <a:latin typeface="굴림"/>
              <a:ea typeface="굴림"/>
            </a:endParaRPr>
          </a:p>
          <a:p>
            <a:pPr>
              <a:lnSpc>
                <a:spcPct val="150000"/>
              </a:lnSpc>
              <a:defRPr lang="ko-KR" altLang="en-US"/>
            </a:pPr>
            <a:r>
              <a:rPr lang="ko-KR" altLang="en-US" sz="1700" b="1">
                <a:latin typeface="굴림"/>
                <a:ea typeface="굴림"/>
              </a:rPr>
              <a:t>①급여의 종류 </a:t>
            </a:r>
            <a:r>
              <a:rPr lang="en-US" altLang="ko-KR" sz="1700" b="1">
                <a:latin typeface="굴림"/>
                <a:ea typeface="굴림"/>
              </a:rPr>
              <a:t>	</a:t>
            </a:r>
            <a:endParaRPr lang="en-US" altLang="ko-KR" sz="1700" b="1">
              <a:latin typeface="굴림"/>
              <a:ea typeface="굴림"/>
            </a:endParaRPr>
          </a:p>
          <a:p>
            <a:pPr>
              <a:lnSpc>
                <a:spcPct val="150000"/>
              </a:lnSpc>
              <a:defRPr lang="ko-KR" altLang="en-US"/>
            </a:pPr>
            <a:r>
              <a:rPr lang="ko-KR" altLang="en-US" sz="1700" b="1">
                <a:latin typeface="굴림"/>
                <a:ea typeface="굴림"/>
              </a:rPr>
              <a:t> </a:t>
            </a:r>
            <a:r>
              <a:rPr lang="en-US" altLang="ko-KR" sz="1700" b="1">
                <a:latin typeface="굴림"/>
                <a:ea typeface="굴림"/>
              </a:rPr>
              <a:t>◦</a:t>
            </a:r>
            <a:r>
              <a:rPr lang="ko-KR" altLang="en-US" sz="1700" b="1">
                <a:latin typeface="굴림"/>
                <a:ea typeface="굴림"/>
              </a:rPr>
              <a:t> 보험급여와 보험 이외의 급여</a:t>
            </a:r>
            <a:endParaRPr lang="ko-KR" altLang="en-US" sz="1700" b="1">
              <a:latin typeface="굴림"/>
              <a:ea typeface="굴림"/>
            </a:endParaRPr>
          </a:p>
          <a:p>
            <a:pPr>
              <a:lnSpc>
                <a:spcPct val="150000"/>
              </a:lnSpc>
              <a:defRPr lang="ko-KR" altLang="en-US"/>
            </a:pPr>
            <a:r>
              <a:rPr lang="ko-KR" altLang="en-US" sz="1700" b="1">
                <a:latin typeface="굴림"/>
                <a:ea typeface="굴림"/>
              </a:rPr>
              <a:t> </a:t>
            </a:r>
            <a:r>
              <a:rPr lang="en-US" altLang="ko-KR" sz="1700" b="1">
                <a:latin typeface="굴림"/>
                <a:ea typeface="굴림"/>
              </a:rPr>
              <a:t>◦</a:t>
            </a:r>
            <a:r>
              <a:rPr lang="ko-KR" altLang="en-US" sz="1700" b="1">
                <a:latin typeface="굴림"/>
                <a:ea typeface="굴림"/>
              </a:rPr>
              <a:t> 단기급여와 장기급여</a:t>
            </a:r>
            <a:endParaRPr lang="ko-KR" altLang="en-US" sz="1700" b="1">
              <a:latin typeface="굴림"/>
              <a:ea typeface="굴림"/>
            </a:endParaRPr>
          </a:p>
          <a:p>
            <a:pPr>
              <a:lnSpc>
                <a:spcPct val="150000"/>
              </a:lnSpc>
              <a:defRPr lang="ko-KR" altLang="en-US"/>
            </a:pPr>
            <a:r>
              <a:rPr lang="ko-KR" altLang="en-US" sz="1700" b="1">
                <a:latin typeface="굴림"/>
                <a:ea typeface="굴림"/>
              </a:rPr>
              <a:t> </a:t>
            </a:r>
            <a:r>
              <a:rPr lang="en-US" altLang="ko-KR" sz="1700" b="1">
                <a:latin typeface="굴림"/>
                <a:ea typeface="굴림"/>
              </a:rPr>
              <a:t>◦</a:t>
            </a:r>
            <a:r>
              <a:rPr lang="ko-KR" altLang="en-US" sz="1700" b="1">
                <a:latin typeface="굴림"/>
                <a:ea typeface="굴림"/>
              </a:rPr>
              <a:t> 현금급여와 현금급여</a:t>
            </a:r>
            <a:endParaRPr lang="ko-KR" altLang="en-US" sz="1700" b="1">
              <a:latin typeface="굴림"/>
              <a:ea typeface="굴림"/>
            </a:endParaRPr>
          </a:p>
          <a:p>
            <a:pPr>
              <a:lnSpc>
                <a:spcPct val="150000"/>
              </a:lnSpc>
              <a:defRPr lang="ko-KR" altLang="en-US"/>
            </a:pPr>
            <a:r>
              <a:rPr lang="ko-KR" altLang="en-US" sz="1700" b="1">
                <a:latin typeface="굴림"/>
                <a:ea typeface="굴림"/>
              </a:rPr>
              <a:t>②급여의 수준</a:t>
            </a:r>
            <a:endParaRPr lang="ko-KR" altLang="en-US" sz="1700" b="1">
              <a:latin typeface="굴림"/>
              <a:ea typeface="굴림"/>
            </a:endParaRPr>
          </a:p>
          <a:p>
            <a:pPr>
              <a:lnSpc>
                <a:spcPct val="150000"/>
              </a:lnSpc>
              <a:defRPr lang="ko-KR" altLang="en-US"/>
            </a:pPr>
            <a:r>
              <a:rPr lang="ko-KR" altLang="en-US" sz="1700" b="1">
                <a:latin typeface="굴림"/>
                <a:ea typeface="굴림"/>
              </a:rPr>
              <a:t> </a:t>
            </a:r>
            <a:r>
              <a:rPr lang="en-US" altLang="ko-KR" sz="1700" b="1">
                <a:latin typeface="굴림"/>
                <a:ea typeface="굴림"/>
              </a:rPr>
              <a:t>◦</a:t>
            </a:r>
            <a:r>
              <a:rPr lang="ko-KR" altLang="en-US" sz="1700" b="1">
                <a:latin typeface="굴림"/>
                <a:ea typeface="굴림"/>
              </a:rPr>
              <a:t>급여는 일반적으로 적정선을 하한선으로 하고</a:t>
            </a:r>
            <a:r>
              <a:rPr lang="en-US" altLang="ko-KR" sz="1700" b="1">
                <a:latin typeface="굴림"/>
                <a:ea typeface="굴림"/>
              </a:rPr>
              <a:t>,</a:t>
            </a:r>
            <a:r>
              <a:rPr lang="ko-KR" altLang="en-US" sz="1700" b="1">
                <a:latin typeface="굴림"/>
                <a:ea typeface="굴림"/>
              </a:rPr>
              <a:t> 균등성을 중앙축으로 하여 </a:t>
            </a:r>
            <a:endParaRPr lang="ko-KR" altLang="en-US" sz="1700" b="1">
              <a:latin typeface="굴림"/>
              <a:ea typeface="굴림"/>
            </a:endParaRPr>
          </a:p>
          <a:p>
            <a:pPr>
              <a:lnSpc>
                <a:spcPct val="150000"/>
              </a:lnSpc>
              <a:defRPr lang="ko-KR" altLang="en-US"/>
            </a:pPr>
            <a:r>
              <a:rPr lang="ko-KR" altLang="en-US" sz="1700" b="1">
                <a:latin typeface="굴림"/>
                <a:ea typeface="굴림"/>
              </a:rPr>
              <a:t>   형평성에 입각하여 일정 상한선의 한계 내에서 신축화시키는 것이 이상적</a:t>
            </a:r>
            <a:endParaRPr lang="ko-KR" altLang="en-US" sz="1700" b="1">
              <a:latin typeface="굴림"/>
              <a:ea typeface="굴림"/>
            </a:endParaRPr>
          </a:p>
          <a:p>
            <a:pPr>
              <a:lnSpc>
                <a:spcPct val="150000"/>
              </a:lnSpc>
              <a:defRPr lang="ko-KR" altLang="en-US"/>
            </a:pPr>
            <a:r>
              <a:rPr lang="ko-KR" altLang="en-US" sz="1700" b="1">
                <a:latin typeface="굴림"/>
                <a:ea typeface="굴림"/>
              </a:rPr>
              <a:t> </a:t>
            </a:r>
            <a:r>
              <a:rPr lang="en-US" altLang="ko-KR" sz="1700" b="1">
                <a:latin typeface="굴림"/>
                <a:ea typeface="굴림"/>
              </a:rPr>
              <a:t>◦</a:t>
            </a:r>
            <a:r>
              <a:rPr lang="ko-KR" altLang="en-US" sz="1700" b="1">
                <a:latin typeface="굴림"/>
                <a:ea typeface="굴림"/>
              </a:rPr>
              <a:t>사회보장정책의 목표로서는 사회보장의 급여수준이 높으면 높을수록</a:t>
            </a:r>
            <a:endParaRPr lang="ko-KR" altLang="en-US" sz="1700" b="1">
              <a:latin typeface="굴림"/>
              <a:ea typeface="굴림"/>
            </a:endParaRPr>
          </a:p>
          <a:p>
            <a:pPr>
              <a:lnSpc>
                <a:spcPct val="150000"/>
              </a:lnSpc>
              <a:defRPr lang="ko-KR" altLang="en-US"/>
            </a:pPr>
            <a:r>
              <a:rPr lang="ko-KR" altLang="en-US" sz="1700" b="1">
                <a:latin typeface="굴림"/>
                <a:ea typeface="굴림"/>
              </a:rPr>
              <a:t>  좋으며, 사회보장제도 부문 간의 격차가 없을수록 더욱 바람직하다.</a:t>
            </a:r>
            <a:r>
              <a:rPr lang="en-US" altLang="ko-KR" sz="1700" b="1">
                <a:latin typeface="굴림"/>
                <a:ea typeface="굴림"/>
              </a:rPr>
              <a:t>	</a:t>
            </a:r>
            <a:endParaRPr lang="en-US" altLang="ko-KR" sz="1700" b="1">
              <a:latin typeface="굴림"/>
              <a:ea typeface="굴림"/>
            </a:endParaRPr>
          </a:p>
          <a:p>
            <a:pPr>
              <a:lnSpc>
                <a:spcPct val="150000"/>
              </a:lnSpc>
              <a:defRPr lang="ko-KR" altLang="en-US"/>
            </a:pPr>
            <a:r>
              <a:rPr lang="ko-KR" altLang="en-US" sz="1700" b="1">
                <a:latin typeface="굴림"/>
                <a:ea typeface="굴림"/>
              </a:rPr>
              <a:t>③사회보장의 수준과 성격의 결정요소</a:t>
            </a:r>
            <a:endParaRPr lang="ko-KR" altLang="en-US" sz="1700" b="1">
              <a:latin typeface="굴림"/>
              <a:ea typeface="굴림"/>
            </a:endParaRPr>
          </a:p>
          <a:p>
            <a:pPr>
              <a:lnSpc>
                <a:spcPct val="150000"/>
              </a:lnSpc>
              <a:defRPr lang="ko-KR" altLang="en-US"/>
            </a:pPr>
            <a:r>
              <a:rPr lang="ko-KR" altLang="en-US" sz="1700" b="1">
                <a:latin typeface="굴림"/>
                <a:ea typeface="굴림"/>
              </a:rPr>
              <a:t> </a:t>
            </a:r>
            <a:r>
              <a:rPr lang="en-US" altLang="ko-KR" sz="1700" b="1">
                <a:latin typeface="굴림"/>
                <a:ea typeface="굴림"/>
              </a:rPr>
              <a:t>◦</a:t>
            </a:r>
            <a:r>
              <a:rPr lang="ko-KR" altLang="en-US" sz="1700" b="1">
                <a:latin typeface="굴림"/>
                <a:ea typeface="굴림"/>
              </a:rPr>
              <a:t>인구의 크기와 증가율 등의 인구적 요소, 경제성장과 소득의 재분배 등의</a:t>
            </a:r>
            <a:endParaRPr lang="ko-KR" altLang="en-US" sz="1700" b="1">
              <a:latin typeface="굴림"/>
              <a:ea typeface="굴림"/>
            </a:endParaRPr>
          </a:p>
          <a:p>
            <a:pPr>
              <a:lnSpc>
                <a:spcPct val="150000"/>
              </a:lnSpc>
              <a:defRPr lang="ko-KR" altLang="en-US"/>
            </a:pPr>
            <a:r>
              <a:rPr lang="ko-KR" altLang="en-US" sz="1700" b="1">
                <a:latin typeface="굴림"/>
                <a:ea typeface="굴림"/>
              </a:rPr>
              <a:t>  경제적 요소, 사회보장정책적 배려 등</a:t>
            </a:r>
            <a:endParaRPr lang="ko-KR" altLang="en-US" sz="1700" b="1">
              <a:latin typeface="굴림"/>
              <a:ea typeface="굴림"/>
            </a:endParaRPr>
          </a:p>
        </p:txBody>
      </p:sp>
      <p:sp>
        <p:nvSpPr>
          <p:cNvPr id="12"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3"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130</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3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p>
            <a:pPr lvl="0">
              <a:defRPr lang="ko-KR" altLang="en-US"/>
            </a:pPr>
            <a:fld id="{8D8CDBFE-CF8A-48C5-829A-3F8F6BC21A43}" type="datetime1">
              <a:rPr lang="ko-KR" altLang="en-US"/>
              <a:pPr lvl="0">
                <a:defRPr lang="ko-KR" altLang="en-US"/>
              </a:pPr>
              <a:t>2025-07-31</a:t>
            </a:fld>
            <a:endParaRPr lang="ko-KR" altLang="en-US"/>
          </a:p>
        </p:txBody>
      </p:sp>
      <p:sp>
        <p:nvSpPr>
          <p:cNvPr id="3" name="슬라이드 번호 개체 틀 3"/>
          <p:cNvSpPr>
            <a:spLocks noGrp="1"/>
          </p:cNvSpPr>
          <p:nvPr>
            <p:ph type="sldNum" sz="quarter" idx="12"/>
          </p:nvPr>
        </p:nvSpPr>
        <p:spPr/>
        <p:txBody>
          <a:bodyPr/>
          <a:p>
            <a:pPr lvl="0">
              <a:defRPr lang="ko-KR" altLang="en-US"/>
            </a:pPr>
            <a:fld id="{7DAE4D61-9C92-4856-9DAD-A05C7E3CAE56}" type="slidenum">
              <a:rPr lang="ko-KR" altLang="en-US"/>
              <a:pPr lvl="0">
                <a:defRPr lang="ko-KR" altLang="en-US"/>
              </a:pPr>
              <a:t>130</a:t>
            </a:fld>
            <a:endParaRPr lang="ko-KR" altLang="en-US"/>
          </a:p>
        </p:txBody>
      </p:sp>
      <p:sp>
        <p:nvSpPr>
          <p:cNvPr id="4" name="TextBox 4"/>
          <p:cNvSpPr txBox="1"/>
          <p:nvPr/>
        </p:nvSpPr>
        <p:spPr>
          <a:xfrm>
            <a:off x="503550" y="648805"/>
            <a:ext cx="7992886" cy="1730540"/>
          </a:xfrm>
          <a:prstGeom prst="rect">
            <a:avLst/>
          </a:prstGeom>
          <a:noFill/>
        </p:spPr>
        <p:txBody>
          <a:bodyPr wrap="square">
            <a:spAutoFit/>
          </a:bodyPr>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(2)</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재정</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(finance) </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rPr>
              <a:t>  사회보장재정이란 사회복지활동에 필요한 비용의 조달 및 배분을 의미하며</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ff"/>
                </a:solidFill>
                <a:latin typeface="굴림"/>
                <a:ea typeface="굴림"/>
              </a:rPr>
              <a:t>,</a:t>
            </a:r>
            <a:endParaRPr xmlns:mc="http://schemas.openxmlformats.org/markup-compatibility/2006" xmlns:hp="http://schemas.haansoft.com/office/presentation/8.0" kumimoji="0" lang="en-US" altLang="ko-KR" sz="1800" b="1" i="0" u="none" strike="noStrike" kern="1200" cap="none" spc="0" normalizeH="0" baseline="0" mc:Ignorable="hp" hp:hslEmbossed="0">
              <a:solidFill>
                <a:srgbClr val="0000ff"/>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rPr>
              <a:t> 사회보장비는 급여에 소요되는 비용과 관리운영비의 합산이며</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ff"/>
                </a:solidFill>
                <a:latin typeface="굴림"/>
                <a:ea typeface="굴림"/>
              </a:rPr>
              <a:t>,</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rPr>
              <a:t> 사회보장재원의 확보 및 운영은 사회보장제도의 성비를 좌우할 정도로 중요하다</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ff"/>
              </a:solidFill>
              <a:latin typeface="굴림"/>
              <a:ea typeface="굴림"/>
            </a:endParaRPr>
          </a:p>
        </p:txBody>
      </p:sp>
      <p:sp>
        <p:nvSpPr>
          <p:cNvPr id="5" name="TextBox 5"/>
          <p:cNvSpPr txBox="1"/>
          <p:nvPr/>
        </p:nvSpPr>
        <p:spPr>
          <a:xfrm>
            <a:off x="611558" y="2677847"/>
            <a:ext cx="7632850" cy="2551353"/>
          </a:xfrm>
          <a:prstGeom prst="rect">
            <a:avLst/>
          </a:prstGeom>
          <a:noFill/>
        </p:spPr>
        <p:txBody>
          <a:bodyPr wrap="square">
            <a:spAutoFit/>
          </a:bodyPr>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 재원의 구성</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   재원은 크게 공공부문의 재원과 민간부문의 재원으로 구성</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재원조달방식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①</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 조세 재정방식    ② 기여금 재정방식)</a:t>
            </a:r>
            <a:endPar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 </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재정운영방식 (</a:t>
            </a: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①</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 부과방식      ②적립방식)  </a:t>
            </a:r>
            <a:endParaRPr xmlns:mc="http://schemas.openxmlformats.org/markup-compatibility/2006" xmlns:hp="http://schemas.haansoft.com/office/presentation/8.0" kumimoji="0" lang="en-US" altLang="ko-KR"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en-US" altLang="ko-KR" b="1" i="0" u="none" strike="noStrike" kern="1200" cap="none" spc="0" normalizeH="0" baseline="0" mc:Ignorable="hp" hp:hslEmbossed="0">
                <a:solidFill>
                  <a:srgbClr val="000000"/>
                </a:solidFill>
                <a:latin typeface="굴림"/>
                <a:ea typeface="굴림"/>
              </a:rPr>
              <a:t>◦</a:t>
            </a:r>
            <a:r>
              <a:rPr xmlns:mc="http://schemas.openxmlformats.org/markup-compatibility/2006" xmlns:hp="http://schemas.haansoft.com/office/presentation/8.0" kumimoji="0" lang="ko-KR" altLang="en-US" b="1" i="0" u="none" strike="noStrike" kern="1200" cap="none" spc="0" normalizeH="0" baseline="0" mc:Ignorable="hp" hp:hslEmbossed="0">
                <a:solidFill>
                  <a:srgbClr val="000000"/>
                </a:solidFill>
                <a:latin typeface="굴림"/>
                <a:ea typeface="굴림"/>
              </a:rPr>
              <a:t> 확정급여제도와 확정기여금제도</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 </a:t>
            </a:r>
            <a:endPar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endParaRPr>
          </a:p>
          <a:p>
            <a:pPr marL="0" indent="0" algn="l" defTabSz="914400" rtl="0" eaLnBrk="1" latinLnBrk="1" hangingPunct="1">
              <a:lnSpc>
                <a:spcPct val="150000"/>
              </a:lnSpc>
              <a:spcBef>
                <a:spcPct val="0"/>
              </a:spcBef>
              <a:spcAft>
                <a:spcPts val="0"/>
              </a:spcAft>
              <a:buNone/>
              <a:defRPr lang="ko-KR" altLang="en-US"/>
            </a:pPr>
            <a:r>
              <a:rPr xmlns:mc="http://schemas.openxmlformats.org/markup-compatibility/2006" xmlns:hp="http://schemas.haansoft.com/office/presentation/8.0" kumimoji="0" lang="en-US" altLang="ko-KR" sz="1800" b="1" i="0" u="none" strike="noStrike" kern="1200" cap="none" spc="0" normalizeH="0" baseline="0" mc:Ignorable="hp" hp:hslEmbossed="0">
                <a:solidFill>
                  <a:srgbClr val="000000"/>
                </a:solidFill>
                <a:latin typeface="굴림"/>
                <a:ea typeface="굴림"/>
              </a:rPr>
              <a:t>◦</a:t>
            </a:r>
            <a:r>
              <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rPr>
              <a:t> 비용부담       (① 단일부담제   ②복합부담제    ③수익자(이용자)부담</a:t>
            </a:r>
            <a:endParaRPr xmlns:mc="http://schemas.openxmlformats.org/markup-compatibility/2006" xmlns:hp="http://schemas.haansoft.com/office/presentation/8.0" kumimoji="0" lang="ko-KR" altLang="en-US" sz="1800" b="1" i="0" u="none" strike="noStrike" kern="1200" cap="none" spc="0" normalizeH="0" baseline="0" mc:Ignorable="hp" hp:hslEmbossed="0">
              <a:solidFill>
                <a:srgbClr val="000000"/>
              </a:solidFill>
              <a:latin typeface="굴림"/>
              <a:ea typeface="굴림"/>
            </a:endParaRPr>
          </a:p>
        </p:txBody>
      </p:sp>
    </p:spTree>
    <p:extLst>
      <p:ext uri="{BB962C8B-B14F-4D97-AF65-F5344CB8AC3E}">
        <p14:creationId xmlns:p14="http://schemas.microsoft.com/office/powerpoint/2010/main" val="4247943085"/>
      </p:ext>
    </p:extLst>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3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16" name="TextBox 4"/>
          <p:cNvSpPr txBox="1"/>
          <p:nvPr/>
        </p:nvSpPr>
        <p:spPr>
          <a:xfrm>
            <a:off x="503548" y="548680"/>
            <a:ext cx="7632849" cy="527836"/>
          </a:xfrm>
          <a:prstGeom prst="rect">
            <a:avLst/>
          </a:prstGeom>
          <a:noFill/>
        </p:spPr>
        <p:txBody>
          <a:bodyPr wrap="square">
            <a:spAutoFit/>
          </a:bodyPr>
          <a:lstStyle/>
          <a:p>
            <a:pPr>
              <a:lnSpc>
                <a:spcPct val="150000"/>
              </a:lnSpc>
              <a:defRPr lang="ko-KR" altLang="en-US"/>
            </a:pPr>
            <a:r>
              <a:rPr lang="ko-KR" altLang="en-US" sz="1900" b="1">
                <a:latin typeface="굴림"/>
                <a:ea typeface="굴림"/>
              </a:rPr>
              <a:t>9</a:t>
            </a:r>
            <a:r>
              <a:rPr lang="en-US" altLang="ko-KR" sz="1900" b="1">
                <a:latin typeface="굴림"/>
                <a:ea typeface="굴림"/>
              </a:rPr>
              <a:t>) </a:t>
            </a:r>
            <a:r>
              <a:rPr lang="ko-KR" altLang="en-US" sz="1900" b="1">
                <a:latin typeface="굴림"/>
                <a:ea typeface="굴림"/>
              </a:rPr>
              <a:t>사회보장 한계</a:t>
            </a:r>
            <a:endParaRPr lang="ko-KR" altLang="en-US" sz="1900" b="1">
              <a:latin typeface="굴림"/>
              <a:ea typeface="굴림"/>
            </a:endParaRPr>
          </a:p>
        </p:txBody>
      </p:sp>
      <p:sp>
        <p:nvSpPr>
          <p:cNvPr id="17" name="TextBox 5"/>
          <p:cNvSpPr txBox="1"/>
          <p:nvPr/>
        </p:nvSpPr>
        <p:spPr>
          <a:xfrm>
            <a:off x="539552" y="1124744"/>
            <a:ext cx="7957016" cy="5578948"/>
          </a:xfrm>
          <a:prstGeom prst="rect">
            <a:avLst/>
          </a:prstGeom>
          <a:noFill/>
        </p:spPr>
        <p:txBody>
          <a:bodyPr vert="horz" wrap="square" lIns="91438" tIns="45718" rIns="91438" bIns="45718" anchor="t">
            <a:spAutoFit/>
          </a:bodyPr>
          <a:lstStyle/>
          <a:p>
            <a:pPr>
              <a:lnSpc>
                <a:spcPct val="130000"/>
              </a:lnSpc>
              <a:defRPr lang="ko-KR" altLang="en-US"/>
            </a:pPr>
            <a:r>
              <a:rPr lang="ko-KR" altLang="en-US" b="1">
                <a:solidFill>
                  <a:schemeClr val="tx1"/>
                </a:solidFill>
                <a:latin typeface="굴림"/>
              </a:rPr>
              <a:t>(1)</a:t>
            </a:r>
            <a:r>
              <a:rPr lang="en-US" altLang="ko-KR" b="1">
                <a:solidFill>
                  <a:schemeClr val="tx1"/>
                </a:solidFill>
                <a:latin typeface="굴림"/>
              </a:rPr>
              <a:t> </a:t>
            </a:r>
            <a:r>
              <a:rPr lang="ko-KR" altLang="en-US" b="1">
                <a:solidFill>
                  <a:schemeClr val="tx1"/>
                </a:solidFill>
                <a:latin typeface="굴림"/>
              </a:rPr>
              <a:t>사회보장 전체의 한계</a:t>
            </a:r>
            <a:endParaRPr lang="ko-KR" altLang="en-US" b="1">
              <a:solidFill>
                <a:schemeClr val="tx1"/>
              </a:solidFill>
              <a:latin typeface="굴림"/>
            </a:endParaRPr>
          </a:p>
          <a:p>
            <a:pPr>
              <a:lnSpc>
                <a:spcPct val="130000"/>
              </a:lnSpc>
              <a:defRPr lang="ko-KR" altLang="en-US"/>
            </a:pPr>
            <a:r>
              <a:rPr lang="ko-KR" altLang="en-US" b="1">
                <a:solidFill>
                  <a:schemeClr val="tx1"/>
                </a:solidFill>
                <a:latin typeface="굴림"/>
              </a:rPr>
              <a:t> ◦ </a:t>
            </a:r>
            <a:r>
              <a:rPr lang="ko-KR" altLang="en-US" sz="1700" b="1">
                <a:solidFill>
                  <a:schemeClr val="tx1"/>
                </a:solidFill>
                <a:latin typeface="굴림"/>
              </a:rPr>
              <a:t>사회보장의 내용은 경제의 변동과 사회구조의 변화로부터 제약을 받는다 (경제성장, 산업구조, 정치역학, 인구동태 및 고용구조의 변화 등)</a:t>
            </a:r>
            <a:endParaRPr lang="ko-KR" altLang="en-US" sz="1700" b="1">
              <a:solidFill>
                <a:schemeClr val="tx1"/>
              </a:solidFill>
              <a:latin typeface="굴림"/>
            </a:endParaRPr>
          </a:p>
          <a:p>
            <a:pPr>
              <a:lnSpc>
                <a:spcPct val="130000"/>
              </a:lnSpc>
              <a:defRPr lang="ko-KR" altLang="en-US"/>
            </a:pPr>
            <a:r>
              <a:rPr lang="ko-KR" altLang="en-US" b="1">
                <a:solidFill>
                  <a:schemeClr val="tx1"/>
                </a:solidFill>
                <a:latin typeface="굴림"/>
              </a:rPr>
              <a:t> </a:t>
            </a:r>
            <a:r>
              <a:rPr lang="ko-KR" altLang="en-US" sz="1700" b="1">
                <a:solidFill>
                  <a:schemeClr val="tx1"/>
                </a:solidFill>
                <a:latin typeface="굴림"/>
              </a:rPr>
              <a:t>◦ 실업자에 대한 소득보장은 가능하지만 실업 자체를 제거하지 못하며, 최저생활의 보장은 도모하지만 최저생활에도 미치지 못하는 저임금 자체를 개선하지 못하는 기능적 한계</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국가나 기업경영에 부담이 되었을 때 경제적 한계</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(2) 사회보험의 한계</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개개인의 생활 전체를 보장하는 것이 아니라 특정한 보험사고에 관해서만 </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단편적으로 급여가 이루어지는 포괄성의 한계 </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적용대상이 제한</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보험원리, 즉 수지상등의 원칙이 적용되기 때문에 급여의 내용이 일정한 수준에 </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머물게 된다.</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보험사고의 발생원인 자체를 예방할 수 없다</a:t>
            </a:r>
            <a:endParaRPr lang="ko-KR" altLang="en-US" sz="1700" b="1">
              <a:solidFill>
                <a:schemeClr val="tx1"/>
              </a:solidFill>
              <a:latin typeface="굴림"/>
            </a:endParaRPr>
          </a:p>
          <a:p>
            <a:pPr>
              <a:lnSpc>
                <a:spcPct val="150000"/>
              </a:lnSpc>
              <a:defRPr lang="ko-KR" altLang="en-US"/>
            </a:pPr>
            <a:endParaRPr lang="ko-KR" altLang="en-US" sz="1700" b="1">
              <a:latin typeface="굴림"/>
            </a:endParaRPr>
          </a:p>
        </p:txBody>
      </p:sp>
      <p:sp>
        <p:nvSpPr>
          <p:cNvPr id="20"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21"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131</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3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431540" y="2492896"/>
            <a:ext cx="5402334" cy="391274"/>
          </a:xfrm>
          <a:prstGeom prst="rect">
            <a:avLst/>
          </a:prstGeom>
          <a:noFill/>
        </p:spPr>
        <p:txBody>
          <a:bodyPr wrap="none">
            <a:spAutoFit/>
          </a:bodyPr>
          <a:lstStyle/>
          <a:p>
            <a:pPr lvl="0">
              <a:defRPr lang="ko-KR" altLang="en-US"/>
            </a:pPr>
            <a:r>
              <a:rPr lang="ko-KR" altLang="en-US" sz="2000">
                <a:latin typeface="굴림"/>
              </a:rPr>
              <a:t>10</a:t>
            </a:r>
            <a:r>
              <a:rPr lang="en-US" altLang="ko-KR" sz="2000">
                <a:latin typeface="굴림"/>
                <a:cs typeface="굴림"/>
              </a:rPr>
              <a:t>) </a:t>
            </a:r>
            <a:r>
              <a:rPr lang="ko-KR" altLang="en-US" sz="2000">
                <a:latin typeface="굴림"/>
              </a:rPr>
              <a:t>사회보장제도의 악용사례와 악용방지방법</a:t>
            </a:r>
            <a:endParaRPr lang="ko-KR" altLang="en-US" sz="2000">
              <a:latin typeface="굴림"/>
            </a:endParaRPr>
          </a:p>
        </p:txBody>
      </p:sp>
      <p:sp>
        <p:nvSpPr>
          <p:cNvPr id="4" name="TextBox 12"/>
          <p:cNvSpPr txBox="1"/>
          <p:nvPr/>
        </p:nvSpPr>
        <p:spPr>
          <a:xfrm>
            <a:off x="611560" y="2917687"/>
            <a:ext cx="8352928" cy="3052581"/>
          </a:xfrm>
          <a:prstGeom prst="rect">
            <a:avLst/>
          </a:prstGeom>
          <a:noFill/>
        </p:spPr>
        <p:txBody>
          <a:bodyPr vert="horz" wrap="square" lIns="91438" tIns="45718" rIns="91438" bIns="45718" anchor="t">
            <a:spAutoFit/>
          </a:bodyPr>
          <a:lstStyle/>
          <a:p>
            <a:pPr>
              <a:lnSpc>
                <a:spcPct val="120000"/>
              </a:lnSpc>
              <a:defRPr lang="ko-KR" altLang="en-US"/>
            </a:pPr>
            <a:r>
              <a:rPr lang="en-US" altLang="ko-KR">
                <a:solidFill>
                  <a:schemeClr val="tx1"/>
                </a:solidFill>
                <a:latin typeface="굴림"/>
              </a:rPr>
              <a:t>(1) </a:t>
            </a:r>
            <a:r>
              <a:rPr lang="ko-KR" altLang="en-US">
                <a:solidFill>
                  <a:schemeClr val="tx1"/>
                </a:solidFill>
                <a:latin typeface="굴림"/>
              </a:rPr>
              <a:t>악용사례</a:t>
            </a:r>
            <a:endParaRPr lang="ko-KR" altLang="en-US">
              <a:solidFill>
                <a:schemeClr val="tx1"/>
              </a:solidFill>
              <a:latin typeface="굴림"/>
            </a:endParaRPr>
          </a:p>
          <a:p>
            <a:pPr>
              <a:lnSpc>
                <a:spcPct val="120000"/>
              </a:lnSpc>
              <a:defRPr lang="ko-KR" altLang="en-US"/>
            </a:pPr>
            <a:r>
              <a:rPr lang="en-US" altLang="ko-KR">
                <a:solidFill>
                  <a:schemeClr val="tx1"/>
                </a:solidFill>
                <a:latin typeface="굴림"/>
              </a:rPr>
              <a:t>  ①</a:t>
            </a:r>
            <a:r>
              <a:rPr lang="ko-KR" altLang="en-US">
                <a:solidFill>
                  <a:schemeClr val="tx1"/>
                </a:solidFill>
                <a:latin typeface="굴림"/>
              </a:rPr>
              <a:t>악용사례의 주체 </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 피보험자나 수급자 </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 의료기관이나 사업주</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②악용사례</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 난진･난료에 의한 과잉진료･과잉투약･허위청구 등</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 사업주 부담을 줄이기 위한 승급이나 임금인상을 기피</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 피보험자의 소득 하향 신고, 보험료 체납, 거짓이나 부정한 방법으로 </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수급(부정수급) 등</a:t>
            </a:r>
            <a:endParaRPr lang="ko-KR" altLang="en-US">
              <a:solidFill>
                <a:schemeClr val="tx1"/>
              </a:solidFill>
              <a:latin typeface="굴림"/>
            </a:endParaRPr>
          </a:p>
        </p:txBody>
      </p:sp>
      <p:sp>
        <p:nvSpPr>
          <p:cNvPr id="5" name="TextBox 13"/>
          <p:cNvSpPr txBox="1"/>
          <p:nvPr/>
        </p:nvSpPr>
        <p:spPr>
          <a:xfrm>
            <a:off x="755575" y="5881811"/>
            <a:ext cx="7632849" cy="499517"/>
          </a:xfrm>
          <a:prstGeom prst="rect">
            <a:avLst/>
          </a:prstGeom>
          <a:noFill/>
        </p:spPr>
        <p:txBody>
          <a:bodyPr wrap="square">
            <a:spAutoFit/>
          </a:bodyPr>
          <a:lstStyle/>
          <a:p>
            <a:pPr>
              <a:lnSpc>
                <a:spcPct val="150000"/>
              </a:lnSpc>
              <a:defRPr lang="ko-KR" altLang="en-US"/>
            </a:pPr>
            <a:r>
              <a:rPr lang="en-US" altLang="ko-KR">
                <a:latin typeface="굴림"/>
                <a:ea typeface="굴림"/>
              </a:rPr>
              <a:t>(2) </a:t>
            </a:r>
            <a:r>
              <a:rPr lang="ko-KR" altLang="en-US">
                <a:latin typeface="굴림"/>
                <a:ea typeface="굴림"/>
              </a:rPr>
              <a:t>악용방지방법</a:t>
            </a:r>
            <a:endParaRPr lang="ko-KR" altLang="en-US">
              <a:latin typeface="굴림"/>
              <a:ea typeface="굴림"/>
            </a:endParaRPr>
          </a:p>
        </p:txBody>
      </p:sp>
      <p:sp>
        <p:nvSpPr>
          <p:cNvPr id="6" name="TextBox 5"/>
          <p:cNvSpPr txBox="1"/>
          <p:nvPr/>
        </p:nvSpPr>
        <p:spPr>
          <a:xfrm>
            <a:off x="575556" y="440666"/>
            <a:ext cx="7221607" cy="2014877"/>
          </a:xfrm>
          <a:prstGeom prst="rect">
            <a:avLst/>
          </a:prstGeom>
        </p:spPr>
        <p:txBody>
          <a:bodyPr vert="horz" wrap="none" lIns="91438" tIns="45718" rIns="91438" bIns="45718" anchor="t">
            <a:spAutoFit/>
          </a:bodyPr>
          <a:lstStyle/>
          <a:p>
            <a:pPr>
              <a:lnSpc>
                <a:spcPct val="140000"/>
              </a:lnSpc>
              <a:defRPr lang="ko-KR" altLang="en-US"/>
            </a:pPr>
            <a:r>
              <a:rPr lang="ko-KR" altLang="en-US">
                <a:solidFill>
                  <a:schemeClr val="tx1"/>
                </a:solidFill>
                <a:latin typeface="굴림"/>
              </a:rPr>
              <a:t>(3) 공공부조의 한계</a:t>
            </a:r>
            <a:endParaRPr lang="ko-KR" altLang="en-US">
              <a:solidFill>
                <a:schemeClr val="tx1"/>
              </a:solidFill>
              <a:latin typeface="굴림"/>
            </a:endParaRPr>
          </a:p>
          <a:p>
            <a:pPr>
              <a:lnSpc>
                <a:spcPct val="140000"/>
              </a:lnSpc>
              <a:defRPr lang="ko-KR" altLang="en-US"/>
            </a:pPr>
            <a:r>
              <a:rPr lang="ko-KR" altLang="en-US">
                <a:solidFill>
                  <a:schemeClr val="tx1"/>
                </a:solidFill>
                <a:latin typeface="굴림"/>
              </a:rPr>
              <a:t>  사회경제적 측면에서 부정적인 요소가 존재 (근로의욕 저하의 위험)</a:t>
            </a:r>
            <a:endParaRPr lang="ko-KR" altLang="en-US">
              <a:solidFill>
                <a:schemeClr val="tx1"/>
              </a:solidFill>
              <a:latin typeface="굴림"/>
            </a:endParaRPr>
          </a:p>
          <a:p>
            <a:pPr>
              <a:lnSpc>
                <a:spcPct val="140000"/>
              </a:lnSpc>
              <a:defRPr lang="ko-KR" altLang="en-US"/>
            </a:pPr>
            <a:r>
              <a:rPr lang="ko-KR" altLang="en-US">
                <a:solidFill>
                  <a:schemeClr val="tx1"/>
                </a:solidFill>
                <a:latin typeface="굴림"/>
              </a:rPr>
              <a:t> ◦ 빈곤의 덫(</a:t>
            </a:r>
            <a:r>
              <a:rPr lang="en-US" altLang="ko-KR">
                <a:solidFill>
                  <a:schemeClr val="tx1"/>
                </a:solidFill>
                <a:latin typeface="굴림"/>
              </a:rPr>
              <a:t>poverty trap)</a:t>
            </a:r>
            <a:endParaRPr lang="en-US" altLang="ko-KR">
              <a:solidFill>
                <a:schemeClr val="tx1"/>
              </a:solidFill>
              <a:latin typeface="굴림"/>
            </a:endParaRPr>
          </a:p>
          <a:p>
            <a:pPr>
              <a:lnSpc>
                <a:spcPct val="140000"/>
              </a:lnSpc>
              <a:defRPr lang="ko-KR" altLang="en-US"/>
            </a:pP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 실업의 덫(</a:t>
            </a:r>
            <a:r>
              <a:rPr lang="en-US" altLang="ko-KR">
                <a:solidFill>
                  <a:schemeClr val="tx1"/>
                </a:solidFill>
                <a:latin typeface="굴림"/>
              </a:rPr>
              <a:t>unemployment trap)</a:t>
            </a:r>
            <a:endParaRPr lang="en-US" altLang="ko-KR">
              <a:solidFill>
                <a:schemeClr val="tx1"/>
              </a:solidFill>
              <a:latin typeface="굴림"/>
            </a:endParaRPr>
          </a:p>
          <a:p>
            <a:pPr>
              <a:lnSpc>
                <a:spcPct val="140000"/>
              </a:lnSpc>
              <a:defRPr lang="ko-KR" altLang="en-US"/>
            </a:pP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 의존의 덫(</a:t>
            </a:r>
            <a:r>
              <a:rPr lang="en-US" altLang="ko-KR">
                <a:solidFill>
                  <a:schemeClr val="tx1"/>
                </a:solidFill>
                <a:latin typeface="굴림"/>
              </a:rPr>
              <a:t>dependency trap)</a:t>
            </a:r>
            <a:r>
              <a:rPr lang="ko-KR" altLang="en-US">
                <a:solidFill>
                  <a:schemeClr val="tx1"/>
                </a:solidFill>
                <a:latin typeface="굴림"/>
              </a:rPr>
              <a:t> </a:t>
            </a:r>
            <a:r>
              <a:rPr lang="ko-KR" altLang="en-US" sz="1700">
                <a:solidFill>
                  <a:schemeClr val="tx1"/>
                </a:solidFill>
                <a:latin typeface="굴림"/>
              </a:rPr>
              <a:t> </a:t>
            </a:r>
            <a:endParaRPr lang="ko-KR" altLang="en-US" sz="1700">
              <a:solidFill>
                <a:schemeClr val="tx1"/>
              </a:solidFill>
              <a:latin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132</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3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575555" y="650817"/>
            <a:ext cx="8028893" cy="5319453"/>
          </a:xfrm>
          <a:prstGeom prst="rect">
            <a:avLst/>
          </a:prstGeom>
        </p:spPr>
        <p:txBody>
          <a:bodyPr vert="horz" wrap="square" lIns="91440" tIns="45720" rIns="91440" bIns="45720" anchor="t">
            <a:spAutoFit/>
          </a:bodyPr>
          <a:p>
            <a:pPr>
              <a:defRPr lang="ko-KR" altLang="en-US"/>
            </a:pPr>
            <a:r>
              <a:rPr lang="ko-KR" altLang="en-US" sz="2200"/>
              <a:t>2. 사회보험</a:t>
            </a:r>
            <a:endParaRPr lang="ko-KR" altLang="en-US" sz="2200"/>
          </a:p>
          <a:p>
            <a:pPr>
              <a:defRPr lang="ko-KR" altLang="en-US"/>
            </a:pPr>
            <a:endParaRPr lang="ko-KR" altLang="en-US" sz="2200"/>
          </a:p>
          <a:p>
            <a:pPr>
              <a:lnSpc>
                <a:spcPct val="130000"/>
              </a:lnSpc>
              <a:defRPr lang="ko-KR" altLang="en-US"/>
            </a:pPr>
            <a:r>
              <a:rPr lang="ko-KR" altLang="en-US">
                <a:solidFill>
                  <a:schemeClr val="tx1"/>
                </a:solidFill>
                <a:latin typeface="굴림"/>
              </a:rPr>
              <a:t>1) 사회보험의 특성</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(1) 사회평등, 사회조화, 사회평화를 지향하는 </a:t>
            </a:r>
            <a:r>
              <a:rPr lang="ko-KR" altLang="en-US">
                <a:solidFill>
                  <a:srgbClr val="0000ff"/>
                </a:solidFill>
                <a:latin typeface="굴림"/>
              </a:rPr>
              <a:t>사회성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(2) 공동위험에 대한 공동부담 원칙의 </a:t>
            </a:r>
            <a:r>
              <a:rPr lang="ko-KR" altLang="en-US">
                <a:solidFill>
                  <a:srgbClr val="0000ff"/>
                </a:solidFill>
                <a:latin typeface="굴림"/>
              </a:rPr>
              <a:t>보험성  </a:t>
            </a:r>
            <a:r>
              <a:rPr lang="ko-KR" altLang="en-US">
                <a:solidFill>
                  <a:schemeClr val="tx1"/>
                </a:solidFill>
                <a:latin typeface="굴림"/>
              </a:rPr>
              <a:t>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(3) 불균등 생활 격차의 축소를 위하여 국가가 개입하여 재분배하는 </a:t>
            </a:r>
            <a:r>
              <a:rPr lang="ko-KR" altLang="en-US">
                <a:solidFill>
                  <a:srgbClr val="0000ff"/>
                </a:solidFill>
                <a:latin typeface="굴림"/>
              </a:rPr>
              <a:t>강제성</a:t>
            </a:r>
            <a:r>
              <a:rPr lang="ko-KR" altLang="en-US">
                <a:solidFill>
                  <a:schemeClr val="tx1"/>
                </a:solidFill>
                <a:latin typeface="굴림"/>
              </a:rPr>
              <a:t>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(4) 국가, 기업주, 고소득층 등의 부담에 의하여 저소득층의 부담경감을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기도하는 </a:t>
            </a:r>
            <a:r>
              <a:rPr lang="ko-KR" altLang="en-US">
                <a:solidFill>
                  <a:srgbClr val="0000ff"/>
                </a:solidFill>
                <a:latin typeface="굴림"/>
              </a:rPr>
              <a:t>부양성(扶養性)</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이와 같이 사회보험은 내용에 있어 </a:t>
            </a:r>
            <a:r>
              <a:rPr lang="ko-KR" altLang="en-US">
                <a:solidFill>
                  <a:srgbClr val="0000ff"/>
                </a:solidFill>
                <a:latin typeface="굴림"/>
              </a:rPr>
              <a:t>공평성(</a:t>
            </a:r>
            <a:r>
              <a:rPr lang="en-US" altLang="ko-KR">
                <a:solidFill>
                  <a:srgbClr val="0000ff"/>
                </a:solidFill>
                <a:latin typeface="굴림"/>
                <a:cs typeface="굴림"/>
              </a:rPr>
              <a:t>equity)</a:t>
            </a:r>
            <a:r>
              <a:rPr lang="ko-KR" altLang="en-US">
                <a:solidFill>
                  <a:schemeClr val="tx1"/>
                </a:solidFill>
                <a:latin typeface="굴림"/>
              </a:rPr>
              <a:t>뿐만 아니라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r>
              <a:rPr lang="ko-KR" altLang="en-US">
                <a:solidFill>
                  <a:srgbClr val="0000ff"/>
                </a:solidFill>
                <a:latin typeface="굴림"/>
              </a:rPr>
              <a:t>적합성(</a:t>
            </a:r>
            <a:r>
              <a:rPr lang="en-US" altLang="ko-KR">
                <a:solidFill>
                  <a:srgbClr val="0000ff"/>
                </a:solidFill>
                <a:latin typeface="굴림"/>
                <a:cs typeface="굴림"/>
              </a:rPr>
              <a:t>adequacy</a:t>
            </a:r>
            <a:r>
              <a:rPr lang="en-US" altLang="ko-KR">
                <a:solidFill>
                  <a:schemeClr val="tx1"/>
                </a:solidFill>
                <a:latin typeface="굴림"/>
                <a:cs typeface="굴림"/>
              </a:rPr>
              <a:t>)</a:t>
            </a:r>
            <a:r>
              <a:rPr lang="ko-KR" altLang="en-US">
                <a:solidFill>
                  <a:schemeClr val="tx1"/>
                </a:solidFill>
                <a:latin typeface="굴림"/>
              </a:rPr>
              <a:t>이 관련되어 있고, 소득재분배의 결과를 초래한다.</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2) 사회보험의 기본 원리</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(1) 최저생활보장의 원리    (2) 소득재분배의 원리</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(3) 보편주의의 원리          (4) 비용부담의 원리</a:t>
            </a:r>
            <a:endParaRPr lang="ko-KR" altLang="en-US">
              <a:solidFill>
                <a:schemeClr val="tx1"/>
              </a:solidFill>
              <a:latin typeface="굴림"/>
            </a:endParaRPr>
          </a:p>
          <a:p>
            <a:pPr>
              <a:defRPr lang="ko-KR" altLang="en-US"/>
            </a:pPr>
            <a:endParaRPr lang="ko-KR" altLang="en-US">
              <a:solidFill>
                <a:schemeClr val="tx1"/>
              </a:solidFill>
              <a:latin typeface="굴림"/>
              <a:ea typeface="굴림"/>
              <a:cs typeface="굴림"/>
            </a:endParaRPr>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3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graphicFrame>
        <p:nvGraphicFramePr>
          <p:cNvPr id="3" name="표 2"/>
          <p:cNvGraphicFramePr>
            <a:graphicFrameLocks noGrp="1"/>
          </p:cNvGraphicFramePr>
          <p:nvPr/>
        </p:nvGraphicFramePr>
        <p:xfrm>
          <a:off x="554913" y="1245638"/>
          <a:ext cx="8034173" cy="5099686"/>
        </p:xfrm>
        <a:graphic>
          <a:graphicData uri="http://schemas.openxmlformats.org/drawingml/2006/table">
            <a:tbl>
              <a:tblPr firstRow="1" bandRow="1">
                <a:tableStyleId>{01A66EDD-3DAB-4C5B-A090-DC80EC1FD486}</a:tableStyleId>
              </a:tblPr>
              <a:tblGrid>
                <a:gridCol w="464232"/>
                <a:gridCol w="860472"/>
                <a:gridCol w="1729740"/>
                <a:gridCol w="1338044"/>
                <a:gridCol w="1092735"/>
                <a:gridCol w="1366026"/>
                <a:gridCol w="1182924"/>
              </a:tblGrid>
              <a:tr h="296996">
                <a:tc gridSpan="2">
                  <a:txBody>
                    <a:bodyPr vert="horz" lIns="91440" tIns="45720" rIns="91440" bIns="45720" anchor="ctr" anchorCtr="0"/>
                    <a:p>
                      <a:pPr algn="ctr">
                        <a:defRPr lang="ko-KR" altLang="en-US"/>
                      </a:pPr>
                      <a:r>
                        <a:rPr lang="ko-KR" altLang="en-US" sz="1400">
                          <a:solidFill>
                            <a:srgbClr val="0000ff"/>
                          </a:solidFill>
                        </a:rPr>
                        <a:t>제도명</a:t>
                      </a:r>
                      <a:endParaRPr lang="ko-KR" altLang="en-US" sz="1400">
                        <a:solidFill>
                          <a:srgbClr val="0000ff"/>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tc>
                <a:tc>
                  <a:txBody>
                    <a:bodyPr vert="horz" lIns="91440" tIns="45720" rIns="91440" bIns="45720" anchor="ctr" anchorCtr="0"/>
                    <a:p>
                      <a:pPr algn="ctr">
                        <a:defRPr lang="ko-KR" altLang="en-US"/>
                      </a:pPr>
                      <a:r>
                        <a:rPr lang="ko-KR" altLang="en-US" sz="1400">
                          <a:solidFill>
                            <a:srgbClr val="0000ff"/>
                          </a:solidFill>
                        </a:rPr>
                        <a:t>대상위험</a:t>
                      </a:r>
                      <a:endParaRPr lang="ko-KR" altLang="en-US" sz="1400">
                        <a:solidFill>
                          <a:srgbClr val="0000ff"/>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91440" tIns="45720" rIns="91440" bIns="45720" anchor="ctr" anchorCtr="0"/>
                    <a:p>
                      <a:pPr algn="ctr">
                        <a:defRPr lang="ko-KR" altLang="en-US"/>
                      </a:pPr>
                      <a:r>
                        <a:rPr lang="ko-KR" altLang="en-US" sz="1400">
                          <a:solidFill>
                            <a:srgbClr val="0000ff"/>
                          </a:solidFill>
                        </a:rPr>
                        <a:t>보장형태</a:t>
                      </a:r>
                      <a:endParaRPr lang="ko-KR" altLang="en-US" sz="1400">
                        <a:solidFill>
                          <a:srgbClr val="0000ff"/>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91440" tIns="45720" rIns="91440" bIns="45720" anchor="ctr" anchorCtr="0"/>
                    <a:p>
                      <a:pPr algn="ctr">
                        <a:defRPr lang="ko-KR" altLang="en-US"/>
                      </a:pPr>
                      <a:r>
                        <a:rPr lang="ko-KR" altLang="en-US" sz="1400">
                          <a:solidFill>
                            <a:srgbClr val="0000ff"/>
                          </a:solidFill>
                        </a:rPr>
                        <a:t>가입대상</a:t>
                      </a:r>
                      <a:endParaRPr lang="ko-KR" altLang="en-US" sz="1400">
                        <a:solidFill>
                          <a:srgbClr val="0000ff"/>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91440" tIns="45720" rIns="91440" bIns="45720" anchor="ctr" anchorCtr="0"/>
                    <a:p>
                      <a:pPr algn="ctr">
                        <a:defRPr lang="ko-KR" altLang="en-US"/>
                      </a:pPr>
                      <a:r>
                        <a:rPr lang="ko-KR" altLang="en-US" sz="1400">
                          <a:solidFill>
                            <a:srgbClr val="0000ff"/>
                          </a:solidFill>
                        </a:rPr>
                        <a:t>관리운영기구</a:t>
                      </a:r>
                      <a:endParaRPr lang="ko-KR" altLang="en-US" sz="1400">
                        <a:solidFill>
                          <a:srgbClr val="0000ff"/>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91440" tIns="45720" rIns="91440" bIns="45720" anchor="ctr" anchorCtr="0"/>
                    <a:p>
                      <a:pPr algn="ctr">
                        <a:defRPr lang="ko-KR" altLang="en-US"/>
                      </a:pPr>
                      <a:r>
                        <a:rPr lang="ko-KR" altLang="en-US" sz="1400">
                          <a:solidFill>
                            <a:srgbClr val="0000ff"/>
                          </a:solidFill>
                        </a:rPr>
                        <a:t>관장부터</a:t>
                      </a:r>
                      <a:endParaRPr lang="ko-KR" altLang="en-US" sz="1400">
                        <a:solidFill>
                          <a:srgbClr val="0000ff"/>
                        </a:solidFill>
                      </a:endParaRPr>
                    </a:p>
                  </a:txBody>
                  <a:tcPr marL="91440" marR="9144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789257">
                <a:tc rowSpan="4">
                  <a:txBody>
                    <a:bodyPr vert="horz" lIns="45720" tIns="45720" rIns="45720" bIns="45720" anchor="ctr" anchorCtr="0"/>
                    <a:p>
                      <a:pPr algn="ctr">
                        <a:defRPr lang="ko-KR" altLang="en-US"/>
                      </a:pPr>
                      <a:r>
                        <a:rPr lang="ko-KR" altLang="en-US" sz="1200"/>
                        <a:t>공</a:t>
                      </a:r>
                      <a:endParaRPr lang="ko-KR" altLang="en-US" sz="1200"/>
                    </a:p>
                    <a:p>
                      <a:pPr algn="ctr">
                        <a:defRPr lang="ko-KR" altLang="en-US"/>
                      </a:pPr>
                      <a:r>
                        <a:rPr lang="ko-KR" altLang="en-US" sz="1200"/>
                        <a:t>적</a:t>
                      </a:r>
                      <a:endParaRPr lang="ko-KR" altLang="en-US" sz="1200"/>
                    </a:p>
                    <a:p>
                      <a:pPr algn="ctr">
                        <a:defRPr lang="ko-KR" altLang="en-US"/>
                      </a:pPr>
                      <a:endParaRPr lang="ko-KR" altLang="en-US" sz="1200"/>
                    </a:p>
                    <a:p>
                      <a:pPr algn="ctr">
                        <a:defRPr lang="ko-KR" altLang="en-US"/>
                      </a:pPr>
                      <a:r>
                        <a:rPr lang="ko-KR" altLang="en-US" sz="1200"/>
                        <a:t>연</a:t>
                      </a:r>
                      <a:endParaRPr lang="ko-KR" altLang="en-US" sz="1200"/>
                    </a:p>
                    <a:p>
                      <a:pPr algn="ctr">
                        <a:defRPr lang="ko-KR" altLang="en-US"/>
                      </a:pPr>
                      <a:r>
                        <a:rPr lang="ko-KR" altLang="en-US" sz="1200"/>
                        <a:t>금</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국민연금</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100"/>
                        <a:t>노령, 장해</a:t>
                      </a:r>
                      <a:endParaRPr lang="ko-KR" altLang="en-US" sz="1100"/>
                    </a:p>
                    <a:p>
                      <a:pPr algn="ctr">
                        <a:defRPr lang="ko-KR" altLang="en-US"/>
                      </a:pPr>
                      <a:r>
                        <a:rPr lang="ko-KR" altLang="en-US" sz="1100"/>
                        <a:t>사망에 대한 소득손실</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소득보장</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1인 이상 </a:t>
                      </a:r>
                      <a:endParaRPr lang="ko-KR" altLang="en-US" sz="1200"/>
                    </a:p>
                    <a:p>
                      <a:pPr algn="ctr">
                        <a:defRPr lang="ko-KR" altLang="en-US"/>
                      </a:pPr>
                      <a:r>
                        <a:rPr lang="ko-KR" altLang="en-US" sz="1200"/>
                        <a:t>사업장,</a:t>
                      </a:r>
                      <a:endParaRPr lang="ko-KR" altLang="en-US" sz="1200"/>
                    </a:p>
                    <a:p>
                      <a:pPr algn="ctr">
                        <a:defRPr lang="ko-KR" altLang="en-US"/>
                      </a:pPr>
                      <a:r>
                        <a:rPr lang="ko-KR" altLang="en-US" sz="1200"/>
                        <a:t>농어민, </a:t>
                      </a:r>
                      <a:endParaRPr lang="ko-KR" altLang="en-US" sz="1200"/>
                    </a:p>
                    <a:p>
                      <a:pPr algn="ctr">
                        <a:defRPr lang="ko-KR" altLang="en-US"/>
                      </a:pPr>
                      <a:r>
                        <a:rPr lang="ko-KR" altLang="en-US" sz="1200"/>
                        <a:t>도시자영자</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국민연금공단</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보건복지부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560657">
                <a:tc vMerge="1">
                  <a:txBody>
                    <a:bodyPr/>
                    <a:p>
                      <a:pPr>
                        <a:defRPr lang="ko-KR" altLang="en-US"/>
                      </a:pPr>
                      <a:endParaRPr lang="ko-KR" altLang="en-US"/>
                    </a:p>
                  </a:txBody>
                  <a:tcPr marL="91440" marR="91440"/>
                </a:tc>
                <a:tc>
                  <a:txBody>
                    <a:bodyPr vert="horz" lIns="45720" tIns="45720" rIns="45720" bIns="45720" anchor="ctr" anchorCtr="0"/>
                    <a:p>
                      <a:pPr algn="ctr">
                        <a:defRPr lang="ko-KR" altLang="en-US"/>
                      </a:pPr>
                      <a:r>
                        <a:rPr lang="ko-KR" altLang="en-US" sz="1200"/>
                        <a:t>공무원</a:t>
                      </a:r>
                      <a:endParaRPr lang="ko-KR" altLang="en-US" sz="1200"/>
                    </a:p>
                    <a:p>
                      <a:pPr algn="ctr">
                        <a:defRPr lang="ko-KR" altLang="en-US"/>
                      </a:pPr>
                      <a:r>
                        <a:rPr lang="ko-KR" altLang="en-US" sz="1200"/>
                        <a:t>연금</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100"/>
                        <a:t>노령, 장해</a:t>
                      </a:r>
                      <a:endParaRPr lang="ko-KR" altLang="en-US" sz="1100"/>
                    </a:p>
                    <a:p>
                      <a:pPr algn="ctr">
                        <a:defRPr lang="ko-KR" altLang="en-US"/>
                      </a:pPr>
                      <a:r>
                        <a:rPr lang="ko-KR" altLang="en-US" sz="1100"/>
                        <a:t>사망에 대한 소득손실</a:t>
                      </a:r>
                      <a:endParaRPr lang="ko-KR" altLang="en-US" sz="1100"/>
                    </a:p>
                    <a:p>
                      <a:pPr algn="ctr">
                        <a:defRPr lang="ko-KR" altLang="en-US"/>
                      </a:pPr>
                      <a:r>
                        <a:rPr lang="ko-KR" altLang="en-US" sz="1100"/>
                        <a:t>상해보험</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소득보장</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공무원</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공무원연금</a:t>
                      </a:r>
                      <a:endParaRPr lang="ko-KR" altLang="en-US" sz="1400"/>
                    </a:p>
                    <a:p>
                      <a:pPr algn="ctr">
                        <a:defRPr lang="ko-KR" altLang="en-US"/>
                      </a:pPr>
                      <a:r>
                        <a:rPr lang="ko-KR" altLang="en-US" sz="1400"/>
                        <a:t>공단</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행정안전부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560657">
                <a:tc vMerge="1">
                  <a:txBody>
                    <a:bodyPr/>
                    <a:p>
                      <a:pPr>
                        <a:defRPr lang="ko-KR" altLang="en-US"/>
                      </a:pPr>
                      <a:endParaRPr lang="ko-KR" altLang="en-US"/>
                    </a:p>
                  </a:txBody>
                  <a:tcPr marL="91440" marR="91440"/>
                </a:tc>
                <a:tc>
                  <a:txBody>
                    <a:bodyPr vert="horz" lIns="45720" tIns="45720" rIns="45720" bIns="45720" anchor="ctr" anchorCtr="0"/>
                    <a:p>
                      <a:pPr algn="ctr">
                        <a:defRPr lang="ko-KR" altLang="en-US"/>
                      </a:pPr>
                      <a:r>
                        <a:rPr lang="ko-KR" altLang="en-US" sz="1200"/>
                        <a:t>군인연금</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100"/>
                        <a:t>노령, 장해</a:t>
                      </a:r>
                      <a:endParaRPr lang="ko-KR" altLang="en-US" sz="1100"/>
                    </a:p>
                    <a:p>
                      <a:pPr algn="ctr">
                        <a:defRPr lang="ko-KR" altLang="en-US"/>
                      </a:pPr>
                      <a:r>
                        <a:rPr lang="ko-KR" altLang="en-US" sz="1100"/>
                        <a:t>사망에 대한 소득손실</a:t>
                      </a:r>
                      <a:endParaRPr lang="ko-KR" altLang="en-US" sz="1100"/>
                    </a:p>
                    <a:p>
                      <a:pPr algn="ctr">
                        <a:defRPr lang="ko-KR" altLang="en-US"/>
                      </a:pPr>
                      <a:r>
                        <a:rPr lang="ko-KR" altLang="en-US" sz="1100"/>
                        <a:t>상해보험</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소득보장</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장기하사관 </a:t>
                      </a:r>
                      <a:endParaRPr lang="ko-KR" altLang="en-US" sz="1200"/>
                    </a:p>
                    <a:p>
                      <a:pPr algn="ctr">
                        <a:defRPr lang="ko-KR" altLang="en-US"/>
                      </a:pPr>
                      <a:r>
                        <a:rPr lang="ko-KR" altLang="en-US" sz="1200"/>
                        <a:t>이상</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국방부</a:t>
                      </a:r>
                      <a:endParaRPr lang="ko-KR" altLang="en-US" sz="1400"/>
                    </a:p>
                    <a:p>
                      <a:pPr algn="ctr">
                        <a:defRPr lang="ko-KR" altLang="en-US"/>
                      </a:pPr>
                      <a:r>
                        <a:rPr lang="ko-KR" altLang="en-US" sz="1400"/>
                        <a:t>연금국</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국방부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560657">
                <a:tc vMerge="1">
                  <a:txBody>
                    <a:bodyPr/>
                    <a:p>
                      <a:pPr>
                        <a:defRPr lang="ko-KR" altLang="en-US"/>
                      </a:pPr>
                      <a:endParaRPr lang="ko-KR" altLang="en-US"/>
                    </a:p>
                  </a:txBody>
                  <a:tcPr marL="91440" marR="91440"/>
                </a:tc>
                <a:tc>
                  <a:txBody>
                    <a:bodyPr vert="horz" lIns="45720" tIns="45720" rIns="45720" bIns="45720" anchor="ctr" anchorCtr="0"/>
                    <a:p>
                      <a:pPr algn="ctr">
                        <a:defRPr lang="ko-KR" altLang="en-US"/>
                      </a:pPr>
                      <a:r>
                        <a:rPr lang="ko-KR" altLang="en-US" sz="1200"/>
                        <a:t>사립교원</a:t>
                      </a:r>
                      <a:endParaRPr lang="ko-KR" altLang="en-US" sz="1200"/>
                    </a:p>
                    <a:p>
                      <a:pPr algn="ctr">
                        <a:defRPr lang="ko-KR" altLang="en-US"/>
                      </a:pPr>
                      <a:r>
                        <a:rPr lang="ko-KR" altLang="en-US" sz="1200"/>
                        <a:t>연금</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100"/>
                        <a:t>노령, 장해</a:t>
                      </a:r>
                      <a:endParaRPr lang="ko-KR" altLang="en-US" sz="1100"/>
                    </a:p>
                    <a:p>
                      <a:pPr algn="ctr">
                        <a:defRPr lang="ko-KR" altLang="en-US"/>
                      </a:pPr>
                      <a:r>
                        <a:rPr lang="ko-KR" altLang="en-US" sz="1100"/>
                        <a:t>사망에 대한 소득손실</a:t>
                      </a:r>
                      <a:endParaRPr lang="ko-KR" altLang="en-US" sz="1100"/>
                    </a:p>
                    <a:p>
                      <a:pPr algn="ctr">
                        <a:defRPr lang="ko-KR" altLang="en-US"/>
                      </a:pPr>
                      <a:r>
                        <a:rPr lang="ko-KR" altLang="en-US" sz="1100"/>
                        <a:t>상해보험</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소득보장</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사립학교</a:t>
                      </a:r>
                      <a:endParaRPr lang="ko-KR" altLang="en-US" sz="1200"/>
                    </a:p>
                    <a:p>
                      <a:pPr algn="ctr">
                        <a:defRPr lang="ko-KR" altLang="en-US"/>
                      </a:pPr>
                      <a:r>
                        <a:rPr lang="ko-KR" altLang="en-US" sz="1200"/>
                        <a:t>교직원</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사립학교</a:t>
                      </a:r>
                      <a:endParaRPr lang="ko-KR" altLang="en-US" sz="1400"/>
                    </a:p>
                    <a:p>
                      <a:pPr algn="ctr">
                        <a:defRPr lang="ko-KR" altLang="en-US"/>
                      </a:pPr>
                      <a:r>
                        <a:rPr lang="ko-KR" altLang="en-US" sz="1400"/>
                        <a:t>교직원연금공단</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교육부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417782">
                <a:tc gridSpan="2">
                  <a:txBody>
                    <a:bodyPr vert="horz" lIns="45720" tIns="45720" rIns="45720" bIns="45720" anchor="ctr" anchorCtr="0"/>
                    <a:p>
                      <a:pPr algn="ctr">
                        <a:defRPr lang="ko-KR" altLang="en-US"/>
                      </a:pPr>
                      <a:r>
                        <a:rPr lang="ko-KR" altLang="en-US" sz="1200"/>
                        <a:t>국민건강보험</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tc>
                <a:tc>
                  <a:txBody>
                    <a:bodyPr vert="horz" lIns="45720" tIns="45720" rIns="45720" bIns="45720" anchor="ctr" anchorCtr="0"/>
                    <a:p>
                      <a:pPr algn="ctr">
                        <a:defRPr lang="ko-KR" altLang="en-US"/>
                      </a:pPr>
                      <a:r>
                        <a:rPr lang="ko-KR" altLang="en-US" sz="1100"/>
                        <a:t>질병에 의한 </a:t>
                      </a:r>
                      <a:endParaRPr lang="ko-KR" altLang="en-US" sz="1100"/>
                    </a:p>
                    <a:p>
                      <a:pPr algn="ctr">
                        <a:defRPr lang="ko-KR" altLang="en-US"/>
                      </a:pPr>
                      <a:r>
                        <a:rPr lang="ko-KR" altLang="en-US" sz="1100"/>
                        <a:t>비용손실</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의료보장</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원칙적으로</a:t>
                      </a:r>
                      <a:endParaRPr lang="ko-KR" altLang="en-US" sz="1200"/>
                    </a:p>
                    <a:p>
                      <a:pPr algn="ctr">
                        <a:defRPr lang="ko-KR" altLang="en-US"/>
                      </a:pPr>
                      <a:r>
                        <a:rPr lang="ko-KR" altLang="en-US" sz="1200"/>
                        <a:t>모든 국민</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건강보험공단</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보건복지부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789257">
                <a:tc gridSpan="2">
                  <a:txBody>
                    <a:bodyPr vert="horz" lIns="45720" tIns="45720" rIns="45720" bIns="45720" anchor="ctr" anchorCtr="0"/>
                    <a:p>
                      <a:pPr algn="ctr">
                        <a:defRPr lang="ko-KR" altLang="en-US"/>
                      </a:pPr>
                      <a:r>
                        <a:rPr lang="ko-KR" altLang="en-US" sz="1200"/>
                        <a:t>노인장기</a:t>
                      </a:r>
                      <a:endParaRPr lang="ko-KR" altLang="en-US" sz="1200"/>
                    </a:p>
                    <a:p>
                      <a:pPr algn="ctr">
                        <a:defRPr lang="ko-KR" altLang="en-US"/>
                      </a:pPr>
                      <a:r>
                        <a:rPr lang="ko-KR" altLang="en-US" sz="1200"/>
                        <a:t>요양보험</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tc>
                <a:tc>
                  <a:txBody>
                    <a:bodyPr vert="horz" lIns="45720" tIns="45720" rIns="45720" bIns="45720" anchor="ctr" anchorCtr="0"/>
                    <a:p>
                      <a:pPr algn="ctr">
                        <a:defRPr lang="ko-KR" altLang="en-US"/>
                      </a:pPr>
                      <a:r>
                        <a:rPr lang="ko-KR" altLang="en-US" sz="1100"/>
                        <a:t>심신의 기능상태</a:t>
                      </a:r>
                      <a:endParaRPr lang="ko-KR" altLang="en-US" sz="1100"/>
                    </a:p>
                    <a:p>
                      <a:pPr algn="ctr">
                        <a:defRPr lang="ko-KR" altLang="en-US"/>
                      </a:pPr>
                      <a:r>
                        <a:rPr lang="ko-KR" altLang="en-US" sz="1100"/>
                        <a:t>노화 및 장애</a:t>
                      </a:r>
                      <a:endParaRPr lang="ko-KR" altLang="en-US" sz="1100"/>
                    </a:p>
                    <a:p>
                      <a:pPr algn="ctr">
                        <a:defRPr lang="ko-KR" altLang="en-US"/>
                      </a:pPr>
                      <a:r>
                        <a:rPr lang="ko-KR" altLang="en-US" sz="1100"/>
                        <a:t>노인성질병</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요양보장</a:t>
                      </a:r>
                      <a:endParaRPr lang="ko-KR" altLang="en-US" sz="1200"/>
                    </a:p>
                    <a:p>
                      <a:pPr algn="ctr">
                        <a:defRPr lang="ko-KR" altLang="en-US"/>
                      </a:pPr>
                      <a:r>
                        <a:rPr lang="ko-KR" altLang="en-US" sz="1200"/>
                        <a:t>신체활동지원</a:t>
                      </a:r>
                      <a:endParaRPr lang="ko-KR" altLang="en-US" sz="1200"/>
                    </a:p>
                    <a:p>
                      <a:pPr algn="ctr">
                        <a:defRPr lang="ko-KR" altLang="en-US"/>
                      </a:pPr>
                      <a:r>
                        <a:rPr lang="ko-KR" altLang="en-US" sz="1200"/>
                        <a:t>또는 가사지원 </a:t>
                      </a:r>
                      <a:endParaRPr lang="ko-KR" altLang="en-US" sz="1200"/>
                    </a:p>
                    <a:p>
                      <a:pPr algn="ctr">
                        <a:defRPr lang="ko-KR" altLang="en-US"/>
                      </a:pPr>
                      <a:r>
                        <a:rPr lang="ko-KR" altLang="en-US" sz="1200"/>
                        <a:t>등의 서비스</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국민건강보험가입자와 의료급여수급권자</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건강보험공단</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보건복지부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417781">
                <a:tc gridSpan="2">
                  <a:txBody>
                    <a:bodyPr vert="horz" lIns="45720" tIns="45720" rIns="45720" bIns="45720" anchor="ctr" anchorCtr="0"/>
                    <a:p>
                      <a:pPr algn="ctr">
                        <a:defRPr lang="ko-KR" altLang="en-US"/>
                      </a:pPr>
                      <a:r>
                        <a:rPr lang="ko-KR" altLang="en-US" sz="1200"/>
                        <a:t>산업재해</a:t>
                      </a:r>
                      <a:endParaRPr lang="ko-KR" altLang="en-US" sz="1200"/>
                    </a:p>
                    <a:p>
                      <a:pPr algn="ctr">
                        <a:defRPr lang="ko-KR" altLang="en-US"/>
                      </a:pPr>
                      <a:r>
                        <a:rPr lang="ko-KR" altLang="en-US" sz="1200"/>
                        <a:t>보상보험</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tc>
                <a:tc>
                  <a:txBody>
                    <a:bodyPr vert="horz" lIns="45720" tIns="45720" rIns="45720" bIns="45720" anchor="ctr" anchorCtr="0"/>
                    <a:p>
                      <a:pPr algn="ctr">
                        <a:defRPr lang="ko-KR" altLang="en-US"/>
                      </a:pPr>
                      <a:r>
                        <a:rPr lang="ko-KR" altLang="en-US" sz="1100"/>
                        <a:t>업무상 재해로 인한 소득손실 및 비용손실</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소득보장</a:t>
                      </a:r>
                      <a:endParaRPr lang="ko-KR" altLang="en-US" sz="1200"/>
                    </a:p>
                    <a:p>
                      <a:pPr algn="ctr">
                        <a:defRPr lang="ko-KR" altLang="en-US"/>
                      </a:pPr>
                      <a:r>
                        <a:rPr lang="ko-KR" altLang="en-US" sz="1200"/>
                        <a:t>의료보장</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모든 근로자</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근로복지공단</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고용노동부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r h="417781">
                <a:tc gridSpan="2">
                  <a:txBody>
                    <a:bodyPr vert="horz" lIns="45720" tIns="45720" rIns="45720" bIns="45720" anchor="ctr" anchorCtr="0"/>
                    <a:p>
                      <a:pPr algn="ctr">
                        <a:defRPr lang="ko-KR" altLang="en-US"/>
                      </a:pPr>
                      <a:r>
                        <a:rPr lang="ko-KR" altLang="en-US" sz="1200"/>
                        <a:t>고용보험</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hMerge="1">
                  <a:txBody>
                    <a:bodyPr/>
                    <a:p>
                      <a:pPr>
                        <a:defRPr lang="ko-KR" altLang="en-US"/>
                      </a:pPr>
                      <a:endParaRPr lang="ko-KR" altLang="en-US"/>
                    </a:p>
                  </a:txBody>
                  <a:tcPr marL="91440" marR="91440"/>
                </a:tc>
                <a:tc>
                  <a:txBody>
                    <a:bodyPr vert="horz" lIns="45720" tIns="45720" rIns="45720" bIns="45720" anchor="ctr" anchorCtr="0"/>
                    <a:p>
                      <a:pPr algn="ctr">
                        <a:defRPr lang="ko-KR" altLang="en-US"/>
                      </a:pPr>
                      <a:r>
                        <a:rPr lang="ko-KR" altLang="en-US" sz="1100"/>
                        <a:t>실업에 의한 소득손실, </a:t>
                      </a:r>
                      <a:endParaRPr lang="ko-KR" altLang="en-US" sz="1100"/>
                    </a:p>
                    <a:p>
                      <a:pPr algn="ctr">
                        <a:defRPr lang="ko-KR" altLang="en-US"/>
                      </a:pPr>
                      <a:r>
                        <a:rPr lang="ko-KR" altLang="en-US" sz="1100"/>
                        <a:t>실업</a:t>
                      </a:r>
                      <a:endParaRPr lang="ko-KR" altLang="en-US" sz="11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소득보장</a:t>
                      </a:r>
                      <a:endParaRPr lang="ko-KR" altLang="en-US" sz="1200"/>
                    </a:p>
                    <a:p>
                      <a:pPr algn="ctr">
                        <a:defRPr lang="ko-KR" altLang="en-US"/>
                      </a:pPr>
                      <a:r>
                        <a:rPr lang="ko-KR" altLang="en-US" sz="1200"/>
                        <a:t>비용보전</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200"/>
                        <a:t>모든 근로자</a:t>
                      </a:r>
                      <a:endParaRPr lang="ko-KR" altLang="en-US" sz="12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고용노동부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c>
                  <a:txBody>
                    <a:bodyPr vert="horz" lIns="45720" tIns="45720" rIns="45720" bIns="45720" anchor="ctr" anchorCtr="0"/>
                    <a:p>
                      <a:pPr algn="ctr">
                        <a:defRPr lang="ko-KR" altLang="en-US"/>
                      </a:pPr>
                      <a:r>
                        <a:rPr lang="ko-KR" altLang="en-US" sz="1400"/>
                        <a:t>고용노동부</a:t>
                      </a:r>
                      <a:endParaRPr lang="ko-KR" altLang="en-US" sz="1400"/>
                    </a:p>
                  </a:txBody>
                  <a:tcPr marL="45720" marR="45720" anchor="ctr">
                    <a:lnL w="12700" cap="flat" cmpd="sng" algn="ctr">
                      <a:solidFill>
                        <a:schemeClr val="tx1"/>
                      </a:solidFill>
                      <a:prstDash val="solid"/>
                      <a:round/>
                    </a:lnL>
                    <a:lnR w="12700" cap="flat" cmpd="sng" algn="ctr">
                      <a:solidFill>
                        <a:schemeClr val="tx1"/>
                      </a:solidFill>
                      <a:prstDash val="solid"/>
                      <a:round/>
                    </a:lnR>
                    <a:lnT w="12700" cap="flat" cmpd="sng" algn="ctr">
                      <a:solidFill>
                        <a:schemeClr val="tx1"/>
                      </a:solidFill>
                      <a:prstDash val="solid"/>
                      <a:round/>
                    </a:lnT>
                    <a:lnB w="12700" cap="flat" cmpd="sng" algn="ctr">
                      <a:solidFill>
                        <a:schemeClr val="tx1"/>
                      </a:solidFill>
                      <a:prstDash val="solid"/>
                      <a:round/>
                    </a:lnB>
                    <a:noFill/>
                  </a:tcPr>
                </a:tc>
              </a:tr>
            </a:tbl>
          </a:graphicData>
        </a:graphic>
      </p:graphicFrame>
      <p:sp>
        <p:nvSpPr>
          <p:cNvPr id="5" name="TextBox 4"/>
          <p:cNvSpPr txBox="1"/>
          <p:nvPr/>
        </p:nvSpPr>
        <p:spPr>
          <a:xfrm>
            <a:off x="611560" y="512676"/>
            <a:ext cx="4068452" cy="666519"/>
          </a:xfrm>
          <a:prstGeom prst="rect">
            <a:avLst/>
          </a:prstGeom>
        </p:spPr>
        <p:txBody>
          <a:bodyPr wrap="square">
            <a:spAutoFit/>
          </a:bodyPr>
          <a:lstStyle/>
          <a:p>
            <a:pPr>
              <a:defRPr lang="ko-KR" altLang="en-US"/>
            </a:pPr>
            <a:r>
              <a:rPr lang="ko-KR" altLang="en-US" sz="2000">
                <a:latin typeface="굴림"/>
              </a:rPr>
              <a:t>3) 우리나라 사회보험체계</a:t>
            </a:r>
            <a:endParaRPr lang="ko-KR" altLang="en-US" sz="2000">
              <a:latin typeface="굴림"/>
            </a:endParaRPr>
          </a:p>
          <a:p>
            <a:pPr>
              <a:defRPr lang="ko-KR" altLang="en-US"/>
            </a:pPr>
            <a:r>
              <a:rPr lang="ko-KR" altLang="en-US">
                <a:latin typeface="굴림"/>
              </a:rPr>
              <a:t>&lt;우리나라 사회보험체계&gt;</a:t>
            </a:r>
            <a:endParaRPr lang="ko-KR" altLang="en-US">
              <a:latin typeface="굴림"/>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134</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35.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899592" y="908720"/>
            <a:ext cx="8424936" cy="365725"/>
          </a:xfrm>
          <a:prstGeom prst="rect">
            <a:avLst/>
          </a:prstGeom>
        </p:spPr>
        <p:txBody>
          <a:bodyPr wrap="square">
            <a:spAutoFit/>
          </a:bodyPr>
          <a:p>
            <a:pPr>
              <a:defRPr lang="ko-KR" altLang="en-US"/>
            </a:pPr>
            <a:endParaRPr lang="ko-KR" altLang="en-US"/>
          </a:p>
        </p:txBody>
      </p:sp>
      <p:sp>
        <p:nvSpPr>
          <p:cNvPr id="4" name=""/>
          <p:cNvSpPr txBox="1"/>
          <p:nvPr/>
        </p:nvSpPr>
        <p:spPr>
          <a:xfrm>
            <a:off x="431540" y="656688"/>
            <a:ext cx="8100900" cy="5142132"/>
          </a:xfrm>
          <a:prstGeom prst="rect">
            <a:avLst/>
          </a:prstGeom>
        </p:spPr>
        <p:txBody>
          <a:bodyPr wrap="square">
            <a:spAutoFit/>
          </a:bodyPr>
          <a:p>
            <a:pPr>
              <a:defRPr lang="ko-KR" altLang="en-US"/>
            </a:pPr>
            <a:r>
              <a:rPr lang="ko-KR" altLang="en-US" sz="2000">
                <a:latin typeface="굴림"/>
              </a:rPr>
              <a:t>4) 사회보험제도의 주요 쟁점</a:t>
            </a:r>
            <a:endParaRPr lang="ko-KR" altLang="en-US" sz="2000">
              <a:latin typeface="굴림"/>
            </a:endParaRPr>
          </a:p>
          <a:p>
            <a:pPr>
              <a:defRPr lang="ko-KR" altLang="en-US"/>
            </a:pPr>
            <a:r>
              <a:rPr lang="ko-KR" altLang="en-US"/>
              <a:t>   </a:t>
            </a:r>
            <a:endParaRPr lang="ko-KR" altLang="en-US"/>
          </a:p>
          <a:p>
            <a:pPr>
              <a:defRPr lang="ko-KR" altLang="en-US"/>
            </a:pPr>
            <a:r>
              <a:rPr lang="ko-KR" altLang="en-US"/>
              <a:t>(1) 국민연금제도</a:t>
            </a:r>
            <a:endParaRPr lang="ko-KR" altLang="en-US"/>
          </a:p>
          <a:p>
            <a:pPr>
              <a:lnSpc>
                <a:spcPct val="130000"/>
              </a:lnSpc>
              <a:defRPr lang="ko-KR" altLang="en-US"/>
            </a:pPr>
            <a:r>
              <a:rPr lang="ko-KR" altLang="en-US"/>
              <a:t> </a:t>
            </a:r>
            <a:r>
              <a:rPr lang="ko-KR" altLang="en-US">
                <a:solidFill>
                  <a:schemeClr val="tx1"/>
                </a:solidFill>
                <a:latin typeface="굴림"/>
              </a:rPr>
              <a:t>◦ 연금(年金 :</a:t>
            </a:r>
            <a:r>
              <a:rPr lang="en-US" altLang="ko-KR">
                <a:solidFill>
                  <a:schemeClr val="tx1"/>
                </a:solidFill>
                <a:latin typeface="굴림"/>
              </a:rPr>
              <a:t>pension, annuity)</a:t>
            </a:r>
            <a:endParaRPr lang="en-US" altLang="ko-KR">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정기적으로</a:t>
            </a:r>
            <a:r>
              <a:rPr lang="en-US" altLang="ko-KR">
                <a:solidFill>
                  <a:schemeClr val="tx1"/>
                </a:solidFill>
                <a:latin typeface="굴림"/>
              </a:rPr>
              <a:t> </a:t>
            </a:r>
            <a:r>
              <a:rPr lang="ko-KR" altLang="en-US">
                <a:solidFill>
                  <a:schemeClr val="tx1"/>
                </a:solidFill>
                <a:latin typeface="굴림"/>
              </a:rPr>
              <a:t>지불이 행해지는 소득보장을 위한 현금급여의 총칭</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연금급여</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-기본연금액은 '균등부분의 급여'와 '소득비례부분의 급여'로 구성</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-소득재분배</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-실질가치 보장</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-세제상의 혜택</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-수급권의 보호</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-공적연금 연계제도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다층</a:t>
            </a:r>
            <a:r>
              <a:rPr lang="en-US" altLang="ko-KR">
                <a:solidFill>
                  <a:schemeClr val="tx1"/>
                </a:solidFill>
                <a:latin typeface="굴림"/>
              </a:rPr>
              <a:t> </a:t>
            </a:r>
            <a:r>
              <a:rPr lang="ko-KR" altLang="en-US">
                <a:solidFill>
                  <a:schemeClr val="tx1"/>
                </a:solidFill>
                <a:latin typeface="굴림"/>
              </a:rPr>
              <a:t>보장체계(</a:t>
            </a:r>
            <a:r>
              <a:rPr lang="en-US" altLang="ko-KR">
                <a:solidFill>
                  <a:schemeClr val="tx1"/>
                </a:solidFill>
                <a:latin typeface="굴림"/>
              </a:rPr>
              <a:t>multiple pillar) : </a:t>
            </a:r>
            <a:r>
              <a:rPr lang="ko-KR" altLang="en-US">
                <a:solidFill>
                  <a:schemeClr val="tx1"/>
                </a:solidFill>
                <a:latin typeface="굴림"/>
              </a:rPr>
              <a:t>공적연금, 기업연금, 개인연금</a:t>
            </a:r>
            <a:endParaRPr lang="ko-KR" altLang="en-US">
              <a:solidFill>
                <a:schemeClr val="tx1"/>
              </a:solidFill>
              <a:latin typeface="굴림"/>
            </a:endParaRPr>
          </a:p>
          <a:p>
            <a:pPr>
              <a:lnSpc>
                <a:spcPct val="130000"/>
              </a:lnSpc>
              <a:defRPr lang="ko-KR" altLang="en-US"/>
            </a:pPr>
            <a:endParaRPr lang="ko-KR" altLang="en-US">
              <a:solidFill>
                <a:schemeClr val="tx1"/>
              </a:solidFill>
              <a:latin typeface="굴림"/>
            </a:endParaRPr>
          </a:p>
          <a:p>
            <a:pPr>
              <a:defRPr lang="ko-KR" altLang="en-US"/>
            </a:pPr>
            <a:r>
              <a:rPr lang="ko-KR" altLang="en-US"/>
              <a:t>  </a:t>
            </a:r>
            <a:endParaRPr lang="ko-KR" altLang="en-US"/>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135</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36.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431535" y="656682"/>
            <a:ext cx="8244920" cy="5980338"/>
          </a:xfrm>
          <a:prstGeom prst="rect">
            <a:avLst/>
          </a:prstGeom>
        </p:spPr>
        <p:txBody>
          <a:bodyPr wrap="square">
            <a:spAutoFit/>
          </a:bodyPr>
          <a:lstStyle/>
          <a:p>
            <a:pPr>
              <a:defRPr lang="ko-KR" altLang="en-US"/>
            </a:pPr>
            <a:r>
              <a:rPr lang="ko-KR" altLang="en-US"/>
              <a:t>(2) 국민건강보험제도</a:t>
            </a:r>
            <a:endParaRPr lang="ko-KR" altLang="en-US"/>
          </a:p>
          <a:p>
            <a:pPr>
              <a:lnSpc>
                <a:spcPct val="130000"/>
              </a:lnSpc>
              <a:defRPr lang="ko-KR" altLang="en-US"/>
            </a:pPr>
            <a:r>
              <a:rPr lang="ko-KR" altLang="en-US"/>
              <a:t> </a:t>
            </a:r>
            <a:r>
              <a:rPr lang="ko-KR" altLang="en-US">
                <a:solidFill>
                  <a:schemeClr val="tx1"/>
                </a:solidFill>
                <a:latin typeface="굴림"/>
              </a:rPr>
              <a:t>◦ 의료(醫療)</a:t>
            </a:r>
            <a:endParaRPr lang="ko-KR" altLang="en-US">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인간의 상병(傷病)의 예방이나 조기발견, 치료나 사회복귀 등을 목적으로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하는 의학의 실천</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양질</a:t>
            </a:r>
            <a:r>
              <a:rPr lang="en-US" altLang="ko-KR">
                <a:solidFill>
                  <a:schemeClr val="tx1"/>
                </a:solidFill>
                <a:latin typeface="굴림"/>
              </a:rPr>
              <a:t>(</a:t>
            </a:r>
            <a:r>
              <a:rPr lang="ko-KR" altLang="en-US">
                <a:solidFill>
                  <a:schemeClr val="tx1"/>
                </a:solidFill>
                <a:latin typeface="굴림"/>
              </a:rPr>
              <a:t>良質</a:t>
            </a:r>
            <a:r>
              <a:rPr lang="en-US" altLang="ko-KR">
                <a:solidFill>
                  <a:schemeClr val="tx1"/>
                </a:solidFill>
                <a:latin typeface="굴림"/>
              </a:rPr>
              <a:t>)</a:t>
            </a:r>
            <a:r>
              <a:rPr lang="ko-KR" altLang="en-US">
                <a:solidFill>
                  <a:schemeClr val="tx1"/>
                </a:solidFill>
                <a:latin typeface="굴림"/>
              </a:rPr>
              <a:t>의료의 구성요소로서는   ① 접근용의성 ②질적인고려 ③계속성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④효율성 등을 들 수 있다</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의료보장(</a:t>
            </a:r>
            <a:r>
              <a:rPr lang="en-US" altLang="ko-KR">
                <a:solidFill>
                  <a:schemeClr val="tx1"/>
                </a:solidFill>
                <a:latin typeface="굴림"/>
              </a:rPr>
              <a:t>medical security)</a:t>
            </a:r>
            <a:endParaRPr lang="en-US" altLang="ko-KR">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의료는</a:t>
            </a:r>
            <a:r>
              <a:rPr lang="en-US" altLang="ko-KR">
                <a:solidFill>
                  <a:schemeClr val="tx1"/>
                </a:solidFill>
                <a:latin typeface="굴림"/>
              </a:rPr>
              <a:t> </a:t>
            </a:r>
            <a:r>
              <a:rPr lang="ko-KR" altLang="en-US">
                <a:solidFill>
                  <a:schemeClr val="tx1"/>
                </a:solidFill>
                <a:latin typeface="굴림"/>
              </a:rPr>
              <a:t>모든 질병을 치료하여 건강을 회복하는 데 필요한 충분한 것이 되어야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하므로 의료의 특질상 최적보장(最適保障)이 이루어져야 한다</a:t>
            </a:r>
            <a:r>
              <a:rPr lang="en-US" altLang="ko-KR">
                <a:solidFill>
                  <a:schemeClr val="tx1"/>
                </a:solidFill>
                <a:latin typeface="굴림"/>
              </a:rPr>
              <a:t>.</a:t>
            </a:r>
            <a:r>
              <a:rPr lang="ko-KR" altLang="en-US">
                <a:solidFill>
                  <a:schemeClr val="tx1"/>
                </a:solidFill>
                <a:latin typeface="굴림"/>
              </a:rPr>
              <a:t> 의료보장의</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궁극적인 목표는 포괄적인 의료와 무제한의 이용에 있다</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진료비 지불제도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보건의료체계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국가 또는 사회가 그 구성원의 건강을 위하여 마련한 보건·의료사업에 관한</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제반 사회제도와 구조</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요양기관(의료기관, 약국, 보건기관)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의료전달체계</a:t>
            </a:r>
            <a:endParaRPr lang="ko-KR" altLang="en-US">
              <a:solidFill>
                <a:schemeClr val="tx1"/>
              </a:solidFill>
              <a:latin typeface="굴림"/>
            </a:endParaRPr>
          </a:p>
          <a:p>
            <a:pPr>
              <a:defRPr lang="ko-KR" altLang="en-US"/>
            </a:pPr>
            <a:r>
              <a:rPr lang="ko-KR" altLang="en-US"/>
              <a:t>  </a:t>
            </a:r>
            <a:endParaRPr lang="ko-KR" altLang="en-US"/>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136</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37.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449540" y="512610"/>
            <a:ext cx="8244920" cy="6076784"/>
          </a:xfrm>
          <a:prstGeom prst="rect">
            <a:avLst/>
          </a:prstGeom>
        </p:spPr>
        <p:txBody>
          <a:bodyPr vert="horz" wrap="square" lIns="91440" tIns="45720" rIns="91440" bIns="45720" anchor="t">
            <a:spAutoFit/>
          </a:bodyPr>
          <a:lstStyle/>
          <a:p>
            <a:pPr>
              <a:lnSpc>
                <a:spcPct val="120000"/>
              </a:lnSpc>
              <a:defRPr lang="ko-KR" altLang="en-US"/>
            </a:pPr>
            <a:r>
              <a:rPr lang="ko-KR" altLang="en-US">
                <a:solidFill>
                  <a:schemeClr val="tx1"/>
                </a:solidFill>
                <a:latin typeface="굴림"/>
              </a:rPr>
              <a:t>(3)</a:t>
            </a:r>
            <a:r>
              <a:rPr lang="ko-KR" altLang="en-US">
                <a:solidFill>
                  <a:schemeClr val="tx1"/>
                </a:solidFill>
              </a:rPr>
              <a:t> 노인장기요양보험제도</a:t>
            </a:r>
            <a:endParaRPr lang="ko-KR" altLang="en-US">
              <a:solidFill>
                <a:schemeClr val="tx1"/>
              </a:solidFill>
            </a:endParaRPr>
          </a:p>
          <a:p>
            <a:pPr>
              <a:lnSpc>
                <a:spcPct val="120000"/>
              </a:lnSpc>
              <a:defRPr lang="ko-KR" altLang="en-US"/>
            </a:pPr>
            <a:r>
              <a:rPr lang="ko-KR" altLang="en-US">
                <a:solidFill>
                  <a:schemeClr val="tx1"/>
                </a:solidFill>
              </a:rPr>
              <a:t> </a:t>
            </a:r>
            <a:r>
              <a:rPr lang="ko-KR" altLang="en-US">
                <a:solidFill>
                  <a:schemeClr val="tx1"/>
                </a:solidFill>
                <a:latin typeface="굴림"/>
              </a:rPr>
              <a:t>◦ 장기요양보호(</a:t>
            </a:r>
            <a:r>
              <a:rPr lang="en-US" altLang="ko-KR">
                <a:solidFill>
                  <a:schemeClr val="tx1"/>
                </a:solidFill>
                <a:latin typeface="굴림"/>
              </a:rPr>
              <a:t>long-term care)</a:t>
            </a:r>
            <a:endParaRPr lang="en-US" altLang="ko-KR">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a:t>
            </a:r>
            <a:r>
              <a:rPr lang="en-US" altLang="ko-KR">
                <a:solidFill>
                  <a:schemeClr val="tx1"/>
                </a:solidFill>
                <a:latin typeface="굴림"/>
              </a:rPr>
              <a:t> </a:t>
            </a:r>
            <a:r>
              <a:rPr lang="ko-KR" altLang="en-US">
                <a:solidFill>
                  <a:schemeClr val="tx1"/>
                </a:solidFill>
                <a:latin typeface="굴림"/>
              </a:rPr>
              <a:t>노인요양보장제도(</a:t>
            </a:r>
            <a:r>
              <a:rPr lang="en-US" altLang="ko-KR">
                <a:solidFill>
                  <a:schemeClr val="tx1"/>
                </a:solidFill>
                <a:latin typeface="굴림"/>
              </a:rPr>
              <a:t>long-term care system)</a:t>
            </a:r>
            <a:endParaRPr lang="en-US" altLang="ko-KR">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치매·중풍 등 노인성 질병 등으로 타인의 도움 없이는 혼자 살기 어려운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노인에게 간병·수발, 목욕, 간호·재활 등의 서비스를 공적으로 제공하는 제도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 요양기관 (시설급여제공기관, 재가급여제공기관)</a:t>
            </a:r>
            <a:endParaRPr lang="ko-KR" altLang="en-US">
              <a:solidFill>
                <a:schemeClr val="tx1"/>
              </a:solidFill>
              <a:latin typeface="굴림"/>
            </a:endParaRPr>
          </a:p>
          <a:p>
            <a:pPr>
              <a:lnSpc>
                <a:spcPct val="130000"/>
              </a:lnSpc>
              <a:defRPr lang="ko-KR" altLang="en-US"/>
            </a:pPr>
            <a:endParaRPr lang="ko-KR" altLang="en-US" sz="300">
              <a:solidFill>
                <a:schemeClr val="tx1"/>
              </a:solidFill>
              <a:latin typeface="굴림"/>
            </a:endParaRPr>
          </a:p>
          <a:p>
            <a:pPr>
              <a:lnSpc>
                <a:spcPct val="130000"/>
              </a:lnSpc>
              <a:defRPr lang="ko-KR" altLang="en-US"/>
            </a:pPr>
            <a:r>
              <a:rPr lang="ko-KR" altLang="en-US">
                <a:solidFill>
                  <a:schemeClr val="tx1"/>
                </a:solidFill>
                <a:latin typeface="굴림"/>
              </a:rPr>
              <a:t>(4) 산업재해보상보험제도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산업재해와 직업병</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업무상 재해의 인정기준</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사회보장적 특징</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-사용자의 무과실책임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-보상급여의 내용은 현실적으로 발생한 전손해에 대한 전보</a:t>
            </a:r>
            <a:r>
              <a:rPr lang="ko-KR" altLang="en-US" spc="-238">
                <a:solidFill>
                  <a:schemeClr val="tx1"/>
                </a:solidFill>
                <a:latin typeface="굴림"/>
              </a:rPr>
              <a:t>(塡補:</a:t>
            </a:r>
            <a:r>
              <a:rPr lang="en-US" altLang="ko-KR" spc="-238">
                <a:solidFill>
                  <a:schemeClr val="tx1"/>
                </a:solidFill>
                <a:latin typeface="굴림"/>
              </a:rPr>
              <a:t>compensation)</a:t>
            </a:r>
            <a:endParaRPr lang="en-US" altLang="ko-KR" spc="-238">
              <a:solidFill>
                <a:schemeClr val="tx1"/>
              </a:solidFill>
              <a:latin typeface="굴림"/>
            </a:endParaRPr>
          </a:p>
          <a:p>
            <a:pPr>
              <a:lnSpc>
                <a:spcPct val="130000"/>
              </a:lnSpc>
              <a:defRPr lang="ko-KR" altLang="en-US"/>
            </a:pPr>
            <a:r>
              <a:rPr lang="en-US" altLang="ko-KR" spc="-238">
                <a:solidFill>
                  <a:schemeClr val="tx1"/>
                </a:solidFill>
                <a:latin typeface="굴림"/>
              </a:rPr>
              <a:t>  </a:t>
            </a:r>
            <a:r>
              <a:rPr lang="ko-KR" altLang="en-US" spc="-238">
                <a:solidFill>
                  <a:schemeClr val="tx1"/>
                </a:solidFill>
                <a:latin typeface="굴림"/>
              </a:rPr>
              <a:t>가 아니라 법에 의한 정형화·정액화 </a:t>
            </a:r>
            <a:endParaRPr lang="ko-KR" altLang="en-US" spc="-238">
              <a:solidFill>
                <a:schemeClr val="tx1"/>
              </a:solidFill>
              <a:latin typeface="굴림"/>
            </a:endParaRPr>
          </a:p>
          <a:p>
            <a:pPr>
              <a:lnSpc>
                <a:spcPct val="130000"/>
              </a:lnSpc>
              <a:defRPr lang="ko-KR" altLang="en-US"/>
            </a:pPr>
            <a:r>
              <a:rPr lang="ko-KR" altLang="en-US" spc="-238">
                <a:solidFill>
                  <a:schemeClr val="tx1"/>
                </a:solidFill>
                <a:latin typeface="굴림"/>
              </a:rPr>
              <a:t>-비용은 원칙적으로 사용자 전액부담</a:t>
            </a:r>
            <a:endParaRPr lang="ko-KR" altLang="en-US" spc="-238">
              <a:solidFill>
                <a:schemeClr val="tx1"/>
              </a:solidFill>
              <a:latin typeface="굴림"/>
            </a:endParaRPr>
          </a:p>
          <a:p>
            <a:pPr>
              <a:lnSpc>
                <a:spcPct val="130000"/>
              </a:lnSpc>
              <a:defRPr lang="ko-KR" altLang="en-US"/>
            </a:pPr>
            <a:r>
              <a:rPr lang="ko-KR" altLang="en-US" spc="-238">
                <a:solidFill>
                  <a:schemeClr val="tx1"/>
                </a:solidFill>
                <a:latin typeface="굴림"/>
              </a:rPr>
              <a:t>- 사용자가 가입자가 되고, 국가기관이 관장</a:t>
            </a:r>
            <a:endParaRPr lang="ko-KR" altLang="en-US" spc="-238">
              <a:solidFill>
                <a:schemeClr val="tx1"/>
              </a:solidFill>
              <a:latin typeface="굴림"/>
            </a:endParaRPr>
          </a:p>
          <a:p>
            <a:pPr>
              <a:lnSpc>
                <a:spcPct val="130000"/>
              </a:lnSpc>
              <a:defRPr lang="ko-KR" altLang="en-US"/>
            </a:pPr>
            <a:r>
              <a:rPr lang="ko-KR" altLang="en-US">
                <a:solidFill>
                  <a:schemeClr val="tx1"/>
                </a:solidFill>
                <a:latin typeface="굴림"/>
              </a:rPr>
              <a:t> ◦ 보험요율(업종별 보험요율, 개별실적요율)</a:t>
            </a:r>
            <a:endParaRPr lang="ko-KR" altLang="en-US">
              <a:solidFill>
                <a:schemeClr val="tx1"/>
              </a:solidFill>
              <a:latin typeface="굴림"/>
            </a:endParaRPr>
          </a:p>
          <a:p>
            <a:pPr>
              <a:defRPr lang="ko-KR" altLang="en-US"/>
            </a:pPr>
            <a:r>
              <a:rPr lang="ko-KR" altLang="en-US"/>
              <a:t>  </a:t>
            </a:r>
            <a:endParaRPr lang="ko-KR" altLang="en-US"/>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137</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38.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449540" y="764704"/>
            <a:ext cx="8244920" cy="2157566"/>
          </a:xfrm>
          <a:prstGeom prst="rect">
            <a:avLst/>
          </a:prstGeom>
        </p:spPr>
        <p:txBody>
          <a:bodyPr vert="horz" wrap="square" lIns="91440" tIns="45720" rIns="91440" bIns="45720" anchor="t">
            <a:spAutoFit/>
          </a:bodyPr>
          <a:lstStyle/>
          <a:p>
            <a:pPr>
              <a:lnSpc>
                <a:spcPct val="120000"/>
              </a:lnSpc>
              <a:defRPr lang="ko-KR" altLang="en-US"/>
            </a:pPr>
            <a:r>
              <a:rPr lang="ko-KR" altLang="en-US">
                <a:solidFill>
                  <a:schemeClr val="tx1"/>
                </a:solidFill>
                <a:latin typeface="굴림"/>
              </a:rPr>
              <a:t>(5) 고용보험</a:t>
            </a:r>
            <a:endParaRPr lang="ko-KR" altLang="en-US">
              <a:solidFill>
                <a:schemeClr val="tx1"/>
              </a:solidFill>
              <a:latin typeface="굴림"/>
            </a:endParaRPr>
          </a:p>
          <a:p>
            <a:pPr>
              <a:lnSpc>
                <a:spcPct val="120000"/>
              </a:lnSpc>
              <a:defRPr lang="ko-KR" altLang="en-US"/>
            </a:pPr>
            <a:r>
              <a:rPr lang="ko-KR" altLang="en-US">
                <a:solidFill>
                  <a:schemeClr val="tx1"/>
                </a:solidFill>
              </a:rPr>
              <a:t> </a:t>
            </a:r>
            <a:r>
              <a:rPr lang="ko-KR" altLang="en-US">
                <a:solidFill>
                  <a:schemeClr val="tx1"/>
                </a:solidFill>
                <a:latin typeface="굴림"/>
              </a:rPr>
              <a:t>◦ 고용안정·직업능력개발사업</a:t>
            </a:r>
            <a:endParaRPr lang="ko-KR" altLang="en-US">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a:t>
            </a:r>
            <a:r>
              <a:rPr lang="en-US" altLang="ko-KR">
                <a:solidFill>
                  <a:schemeClr val="tx1"/>
                </a:solidFill>
                <a:latin typeface="굴림"/>
              </a:rPr>
              <a:t> </a:t>
            </a:r>
            <a:r>
              <a:rPr lang="ko-KR" altLang="en-US">
                <a:solidFill>
                  <a:schemeClr val="tx1"/>
                </a:solidFill>
                <a:latin typeface="굴림"/>
              </a:rPr>
              <a:t>실업급여</a:t>
            </a:r>
            <a:endParaRPr lang="ko-KR" altLang="en-US">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 육아휴직 및 산전후휴가급여</a:t>
            </a:r>
            <a:endParaRPr lang="ko-KR" altLang="en-US">
              <a:solidFill>
                <a:schemeClr val="tx1"/>
              </a:solidFill>
              <a:latin typeface="굴림"/>
            </a:endParaRPr>
          </a:p>
          <a:p>
            <a:pPr>
              <a:lnSpc>
                <a:spcPct val="130000"/>
              </a:lnSpc>
              <a:defRPr lang="ko-KR" altLang="en-US"/>
            </a:pPr>
            <a:endParaRPr lang="ko-KR" altLang="en-US" sz="300">
              <a:solidFill>
                <a:schemeClr val="tx1"/>
              </a:solidFill>
              <a:latin typeface="굴림"/>
            </a:endParaRPr>
          </a:p>
          <a:p>
            <a:pPr>
              <a:lnSpc>
                <a:spcPct val="130000"/>
              </a:lnSpc>
              <a:defRPr lang="ko-KR" altLang="en-US"/>
            </a:pPr>
            <a:endParaRPr lang="ko-KR" altLang="en-US">
              <a:solidFill>
                <a:schemeClr val="tx1"/>
              </a:solidFill>
              <a:latin typeface="굴림"/>
            </a:endParaRPr>
          </a:p>
          <a:p>
            <a:pPr>
              <a:defRPr lang="ko-KR" altLang="en-US"/>
            </a:pPr>
            <a:r>
              <a:rPr lang="ko-KR" altLang="en-US"/>
              <a:t>  </a:t>
            </a:r>
            <a:endParaRPr lang="ko-KR" altLang="en-US"/>
          </a:p>
        </p:txBody>
      </p:sp>
      <p:sp>
        <p:nvSpPr>
          <p:cNvPr id="4" name=""/>
          <p:cNvSpPr txBox="1"/>
          <p:nvPr/>
        </p:nvSpPr>
        <p:spPr>
          <a:xfrm>
            <a:off x="449539" y="2492896"/>
            <a:ext cx="8244921" cy="3105899"/>
          </a:xfrm>
          <a:prstGeom prst="rect">
            <a:avLst/>
          </a:prstGeom>
        </p:spPr>
        <p:txBody>
          <a:bodyPr vert="horz" wrap="square" lIns="91440" tIns="45720" rIns="91440" bIns="45720" anchor="t">
            <a:spAutoFit/>
          </a:bodyPr>
          <a:lstStyle/>
          <a:p>
            <a:pPr>
              <a:lnSpc>
                <a:spcPct val="120000"/>
              </a:lnSpc>
              <a:defRPr lang="ko-KR" altLang="en-US"/>
            </a:pPr>
            <a:r>
              <a:rPr lang="ko-KR" altLang="en-US" sz="2200">
                <a:solidFill>
                  <a:schemeClr val="tx1"/>
                </a:solidFill>
              </a:rPr>
              <a:t>3. 공공부조</a:t>
            </a:r>
            <a:endParaRPr lang="ko-KR" altLang="en-US" sz="2200">
              <a:solidFill>
                <a:schemeClr val="tx1"/>
              </a:solidFill>
            </a:endParaRPr>
          </a:p>
          <a:p>
            <a:pPr>
              <a:lnSpc>
                <a:spcPct val="120000"/>
              </a:lnSpc>
              <a:defRPr lang="ko-KR" altLang="en-US"/>
            </a:pPr>
            <a:endParaRPr lang="ko-KR" altLang="en-US">
              <a:solidFill>
                <a:schemeClr val="tx1"/>
              </a:solidFill>
            </a:endParaRPr>
          </a:p>
          <a:p>
            <a:pPr>
              <a:lnSpc>
                <a:spcPct val="120000"/>
              </a:lnSpc>
              <a:defRPr lang="ko-KR" altLang="en-US"/>
            </a:pPr>
            <a:r>
              <a:rPr lang="ko-KR" altLang="en-US">
                <a:solidFill>
                  <a:schemeClr val="tx1"/>
                </a:solidFill>
              </a:rPr>
              <a:t> </a:t>
            </a:r>
            <a:r>
              <a:rPr lang="ko-KR" altLang="en-US" sz="1900">
                <a:solidFill>
                  <a:schemeClr val="tx1"/>
                </a:solidFill>
                <a:latin typeface="굴림"/>
              </a:rPr>
              <a:t>1) 공공부조의 기본 원리</a:t>
            </a:r>
            <a:endParaRPr lang="ko-KR" altLang="en-US" sz="1900">
              <a:solidFill>
                <a:schemeClr val="tx1"/>
              </a:solidFill>
              <a:latin typeface="굴림"/>
            </a:endParaRPr>
          </a:p>
          <a:p>
            <a:pPr>
              <a:lnSpc>
                <a:spcPct val="120000"/>
              </a:lnSpc>
              <a:defRPr lang="ko-KR" altLang="en-US"/>
            </a:pPr>
            <a:r>
              <a:rPr lang="ko-KR" altLang="en-US">
                <a:solidFill>
                  <a:schemeClr val="tx1"/>
                </a:solidFill>
                <a:latin typeface="굴림"/>
              </a:rPr>
              <a:t>   (1) 생존권보장           (2) 국가책임        (3) 최저생활보장</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(4) 무차별 평등          (5) 보충성           (6) 자립조장</a:t>
            </a:r>
            <a:endParaRPr lang="ko-KR" altLang="en-US">
              <a:solidFill>
                <a:schemeClr val="tx1"/>
              </a:solidFill>
              <a:latin typeface="굴림"/>
            </a:endParaRPr>
          </a:p>
          <a:p>
            <a:pPr>
              <a:lnSpc>
                <a:spcPct val="120000"/>
              </a:lnSpc>
              <a:defRPr lang="ko-KR" altLang="en-US"/>
            </a:pP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a:t>
            </a:r>
            <a:r>
              <a:rPr lang="ko-KR" altLang="en-US" sz="1900">
                <a:solidFill>
                  <a:schemeClr val="tx1"/>
                </a:solidFill>
                <a:latin typeface="굴림"/>
              </a:rPr>
              <a:t>2) 실시장의 원칙</a:t>
            </a:r>
            <a:r>
              <a:rPr lang="ko-KR" altLang="en-US">
                <a:solidFill>
                  <a:schemeClr val="tx1"/>
                </a:solidFill>
                <a:latin typeface="굴림"/>
              </a:rPr>
              <a:t> </a:t>
            </a:r>
            <a:endParaRPr lang="ko-KR" altLang="en-US">
              <a:solidFill>
                <a:schemeClr val="tx1"/>
              </a:solidFill>
              <a:latin typeface="굴림"/>
            </a:endParaRPr>
          </a:p>
          <a:p>
            <a:pPr>
              <a:lnSpc>
                <a:spcPct val="120000"/>
              </a:lnSpc>
              <a:defRPr lang="ko-KR" altLang="en-US"/>
            </a:pPr>
            <a:r>
              <a:rPr lang="ko-KR" altLang="en-US">
                <a:solidFill>
                  <a:schemeClr val="tx1"/>
                </a:solidFill>
                <a:latin typeface="굴림"/>
              </a:rPr>
              <a:t>   (1) 신청보호              (2) 필요즉응(必要卽應)       (3) 보호기준 및 정도   </a:t>
            </a:r>
            <a:endParaRPr lang="ko-KR" altLang="en-US">
              <a:solidFill>
                <a:schemeClr val="tx1"/>
              </a:solidFill>
              <a:latin typeface="굴림"/>
            </a:endParaRPr>
          </a:p>
          <a:p>
            <a:pPr>
              <a:defRPr lang="ko-KR" altLang="en-US"/>
            </a:pPr>
            <a:r>
              <a:rPr lang="ko-KR" altLang="en-US">
                <a:latin typeface="굴림"/>
              </a:rPr>
              <a:t>   (4) 세대단위              (5) 현금급여                     (6) 거택(居宅)보호</a:t>
            </a:r>
            <a:endParaRPr lang="ko-KR" altLang="en-US">
              <a:latin typeface="굴림"/>
            </a:endParaRPr>
          </a:p>
        </p:txBody>
      </p:sp>
      <p:sp>
        <p:nvSpPr>
          <p:cNvPr id="5"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6"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138</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39.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graphicFrame>
        <p:nvGraphicFramePr>
          <p:cNvPr id="4" name=""/>
          <p:cNvGraphicFramePr>
            <a:graphicFrameLocks noGrp="1"/>
          </p:cNvGraphicFramePr>
          <p:nvPr/>
        </p:nvGraphicFramePr>
        <p:xfrm>
          <a:off x="453367" y="1880828"/>
          <a:ext cx="8237262" cy="4140457"/>
        </p:xfrm>
        <a:graphic>
          <a:graphicData uri="http://schemas.openxmlformats.org/drawingml/2006/table">
            <a:tbl>
              <a:tblPr firstRow="1" bandRow="1">
                <a:tableStyleId>{01A66EDD-3DAB-4C5B-A090-DC80EC1FD486}</a:tableStyleId>
              </a:tblPr>
              <a:tblGrid>
                <a:gridCol w="1013543"/>
                <a:gridCol w="4060219"/>
                <a:gridCol w="1641722"/>
                <a:gridCol w="1521778"/>
              </a:tblGrid>
              <a:tr h="325705">
                <a:tc>
                  <a:txBody>
                    <a:bodyPr vert="horz" wrap="square" lIns="91440" tIns="45720" rIns="91440" bIns="45720" anchor="ctr" anchorCtr="0">
                      <a:spAutoFit/>
                    </a:bodyPr>
                    <a:p>
                      <a:pPr algn="ctr">
                        <a:defRPr lang="ko-KR" altLang="en-US"/>
                      </a:pPr>
                      <a:r>
                        <a:rPr lang="ko-KR" altLang="en-US" sz="1200">
                          <a:solidFill>
                            <a:schemeClr val="tx1"/>
                          </a:solidFill>
                        </a:rPr>
                        <a:t>제    도</a:t>
                      </a:r>
                      <a:endParaRPr lang="ko-KR" altLang="en-US" sz="1200">
                        <a:solidFill>
                          <a:schemeClr val="tx1"/>
                        </a:solidFill>
                      </a:endParaRPr>
                    </a:p>
                  </a:txBody>
                  <a:tcPr marL="91440" marR="91440" anchor="ctr">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lnB>
                    <a:noFill/>
                  </a:tcPr>
                </a:tc>
                <a:tc>
                  <a:txBody>
                    <a:bodyPr vert="horz" wrap="square" lIns="91440" tIns="45720" rIns="91440" bIns="45720" anchor="ctr" anchorCtr="0">
                      <a:spAutoFit/>
                    </a:bodyPr>
                    <a:p>
                      <a:pPr algn="ctr">
                        <a:defRPr lang="ko-KR" altLang="en-US"/>
                      </a:pPr>
                      <a:r>
                        <a:rPr lang="ko-KR" altLang="en-US" sz="1200">
                          <a:solidFill>
                            <a:schemeClr val="tx1"/>
                          </a:solidFill>
                        </a:rPr>
                        <a:t>적   용   대   상</a:t>
                      </a:r>
                      <a:endParaRPr lang="ko-KR" altLang="en-US" sz="1200">
                        <a:solidFill>
                          <a:schemeClr val="tx1"/>
                        </a:solidFill>
                      </a:endParaRPr>
                    </a:p>
                  </a:txBody>
                  <a:tcPr marL="91440" marR="91440" anchor="ctr">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lnB>
                    <a:noFill/>
                  </a:tcPr>
                </a:tc>
                <a:tc>
                  <a:txBody>
                    <a:bodyPr vert="horz" wrap="square" lIns="91440" tIns="45720" rIns="91440" bIns="45720" anchor="ctr" anchorCtr="0">
                      <a:spAutoFit/>
                    </a:bodyPr>
                    <a:p>
                      <a:pPr algn="ctr">
                        <a:defRPr lang="ko-KR" altLang="en-US"/>
                      </a:pPr>
                      <a:r>
                        <a:rPr lang="ko-KR" altLang="en-US" sz="1200">
                          <a:solidFill>
                            <a:schemeClr val="tx1"/>
                          </a:solidFill>
                        </a:rPr>
                        <a:t>급     여</a:t>
                      </a:r>
                      <a:endParaRPr lang="ko-KR" altLang="en-US" sz="1200">
                        <a:solidFill>
                          <a:schemeClr val="tx1"/>
                        </a:solidFill>
                      </a:endParaRPr>
                    </a:p>
                  </a:txBody>
                  <a:tcPr marL="91440" marR="91440" anchor="ctr">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lnB>
                    <a:noFill/>
                  </a:tcPr>
                </a:tc>
                <a:tc>
                  <a:txBody>
                    <a:bodyPr vert="horz" wrap="square" lIns="91440" tIns="45720" rIns="91440" bIns="45720" anchor="ctr" anchorCtr="0">
                      <a:spAutoFit/>
                    </a:bodyPr>
                    <a:p>
                      <a:pPr algn="ctr">
                        <a:defRPr lang="ko-KR" altLang="en-US"/>
                      </a:pPr>
                      <a:r>
                        <a:rPr lang="ko-KR" altLang="en-US" sz="1200">
                          <a:solidFill>
                            <a:schemeClr val="tx1"/>
                          </a:solidFill>
                        </a:rPr>
                        <a:t>보 장 기 관</a:t>
                      </a:r>
                      <a:endParaRPr lang="ko-KR" altLang="en-US" sz="1200">
                        <a:solidFill>
                          <a:schemeClr val="tx1"/>
                        </a:solidFill>
                      </a:endParaRPr>
                    </a:p>
                  </a:txBody>
                  <a:tcPr marL="91440" marR="91440" anchor="ctr">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lnB>
                    <a:noFill/>
                  </a:tcPr>
                </a:tc>
              </a:tr>
              <a:tr h="986226">
                <a:tc>
                  <a:txBody>
                    <a:bodyPr vert="horz" wrap="square" lIns="45720" tIns="45720" rIns="45720" bIns="45720" anchor="ctr" anchorCtr="0">
                      <a:spAutoFit/>
                    </a:bodyPr>
                    <a:p>
                      <a:pPr algn="ctr">
                        <a:defRPr lang="ko-KR" altLang="en-US"/>
                      </a:pPr>
                      <a:r>
                        <a:rPr lang="ko-KR" altLang="en-US" sz="1200"/>
                        <a:t>국민기초</a:t>
                      </a:r>
                      <a:endParaRPr lang="ko-KR" altLang="en-US" sz="1200"/>
                    </a:p>
                    <a:p>
                      <a:pPr algn="ctr">
                        <a:defRPr lang="ko-KR" altLang="en-US"/>
                      </a:pPr>
                      <a:r>
                        <a:rPr lang="ko-KR" altLang="en-US" sz="1200"/>
                        <a:t>생활보장</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부양의무자가 없거나 부양의무자가 있어도 부양능력이</a:t>
                      </a:r>
                      <a:endParaRPr lang="ko-KR" altLang="en-US" sz="1200"/>
                    </a:p>
                    <a:p>
                      <a:pPr>
                        <a:defRPr lang="ko-KR" altLang="en-US"/>
                      </a:pPr>
                      <a:r>
                        <a:rPr lang="ko-KR" altLang="en-US" sz="1200"/>
                        <a:t>없거나 또는 부양받을 수 없는 자로서 </a:t>
                      </a:r>
                      <a:endParaRPr lang="ko-KR" altLang="en-US" sz="1200"/>
                    </a:p>
                    <a:p>
                      <a:pPr>
                        <a:defRPr lang="ko-KR" altLang="en-US"/>
                      </a:pPr>
                      <a:r>
                        <a:rPr lang="ko-KR" altLang="en-US" sz="1200"/>
                        <a:t>소득인정액이 급여종류별 선정기준 이하인 자</a:t>
                      </a:r>
                      <a:endParaRPr lang="ko-KR" altLang="en-US" sz="1200"/>
                    </a:p>
                    <a:p>
                      <a:pPr>
                        <a:defRPr lang="ko-KR" altLang="en-US"/>
                      </a:pPr>
                      <a:r>
                        <a:rPr lang="ko-KR" altLang="en-US" sz="1200"/>
                        <a:t>(일반수급자, 보장시설수급자, 차상위계층, 조건부수급자)</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생계, 주거, 의료, </a:t>
                      </a:r>
                      <a:endParaRPr lang="ko-KR" altLang="en-US" sz="1200"/>
                    </a:p>
                    <a:p>
                      <a:pPr>
                        <a:defRPr lang="ko-KR" altLang="en-US"/>
                      </a:pPr>
                      <a:r>
                        <a:rPr lang="ko-KR" altLang="en-US" sz="1200"/>
                        <a:t>교육, 해산,장제, </a:t>
                      </a:r>
                      <a:endParaRPr lang="ko-KR" altLang="en-US" sz="1200"/>
                    </a:p>
                    <a:p>
                      <a:pPr>
                        <a:defRPr lang="ko-KR" altLang="en-US"/>
                      </a:pPr>
                      <a:r>
                        <a:rPr lang="ko-KR" altLang="en-US" sz="1200"/>
                        <a:t>자활급여</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보건복지부 장관, </a:t>
                      </a:r>
                      <a:endParaRPr lang="ko-KR" altLang="en-US" sz="1200"/>
                    </a:p>
                    <a:p>
                      <a:pPr>
                        <a:defRPr lang="ko-KR" altLang="en-US"/>
                      </a:pPr>
                      <a:r>
                        <a:rPr lang="ko-KR" altLang="en-US" sz="1200"/>
                        <a:t>광역자치단체장, </a:t>
                      </a:r>
                      <a:endParaRPr lang="ko-KR" altLang="en-US" sz="1200"/>
                    </a:p>
                    <a:p>
                      <a:pPr>
                        <a:defRPr lang="ko-KR" altLang="en-US"/>
                      </a:pPr>
                      <a:r>
                        <a:rPr lang="ko-KR" altLang="en-US" sz="1200"/>
                        <a:t>기초자치단체장</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r>
              <a:tr h="1202279">
                <a:tc>
                  <a:txBody>
                    <a:bodyPr vert="horz" wrap="square" lIns="45720" tIns="45720" rIns="45720" bIns="45720" anchor="ctr" anchorCtr="0">
                      <a:spAutoFit/>
                    </a:bodyPr>
                    <a:p>
                      <a:pPr algn="ctr">
                        <a:defRPr lang="ko-KR" altLang="en-US"/>
                      </a:pPr>
                      <a:r>
                        <a:rPr lang="ko-KR" altLang="en-US" sz="1200"/>
                        <a:t>자활사업</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조건부수급자, 일반수급자, 급여특례수급가구의 가구원, 차상위계층, 자활급여특례자</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시·도, 시·군·구,</a:t>
                      </a:r>
                      <a:endParaRPr lang="ko-KR" altLang="en-US" sz="1200"/>
                    </a:p>
                    <a:p>
                      <a:pPr>
                        <a:defRPr lang="ko-KR" altLang="en-US"/>
                      </a:pPr>
                      <a:r>
                        <a:rPr lang="ko-KR" altLang="en-US" sz="1200"/>
                        <a:t>읍·면·동,</a:t>
                      </a:r>
                      <a:endParaRPr lang="ko-KR" altLang="en-US" sz="1200"/>
                    </a:p>
                    <a:p>
                      <a:pPr>
                        <a:defRPr lang="ko-KR" altLang="en-US"/>
                      </a:pPr>
                      <a:r>
                        <a:rPr lang="ko-KR" altLang="en-US" sz="1200"/>
                        <a:t>고용노동부,</a:t>
                      </a:r>
                      <a:endParaRPr lang="ko-KR" altLang="en-US" sz="1200"/>
                    </a:p>
                    <a:p>
                      <a:pPr>
                        <a:defRPr lang="ko-KR" altLang="en-US"/>
                      </a:pPr>
                      <a:r>
                        <a:rPr lang="ko-KR" altLang="en-US" sz="1200"/>
                        <a:t>고용지원센터, </a:t>
                      </a:r>
                      <a:endParaRPr lang="ko-KR" altLang="en-US" sz="1200"/>
                    </a:p>
                    <a:p>
                      <a:pPr>
                        <a:defRPr lang="ko-KR" altLang="en-US"/>
                      </a:pPr>
                      <a:r>
                        <a:rPr lang="ko-KR" altLang="en-US" sz="1200"/>
                        <a:t>지역자활센터</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r>
              <a:tr h="542082">
                <a:tc>
                  <a:txBody>
                    <a:bodyPr vert="horz" wrap="square" lIns="45720" tIns="45720" rIns="45720" bIns="45720" anchor="ctr" anchorCtr="0">
                      <a:spAutoFit/>
                    </a:bodyPr>
                    <a:p>
                      <a:pPr algn="ctr">
                        <a:defRPr lang="ko-KR" altLang="en-US"/>
                      </a:pPr>
                      <a:r>
                        <a:rPr lang="ko-KR" altLang="en-US" sz="1200"/>
                        <a:t>의료급여</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1종수급권자, 2종수급권자</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건강보험금여와 </a:t>
                      </a:r>
                      <a:endParaRPr lang="ko-KR" altLang="en-US" sz="1200"/>
                    </a:p>
                    <a:p>
                      <a:pPr>
                        <a:defRPr lang="ko-KR" altLang="en-US"/>
                      </a:pPr>
                      <a:r>
                        <a:rPr lang="ko-KR" altLang="en-US" sz="1200"/>
                        <a:t>동일</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시장·군수·구청장</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r>
              <a:tr h="542082">
                <a:tc>
                  <a:txBody>
                    <a:bodyPr vert="horz" wrap="square" lIns="45720" tIns="45720" rIns="45720" bIns="45720" anchor="ctr" anchorCtr="0">
                      <a:spAutoFit/>
                    </a:bodyPr>
                    <a:p>
                      <a:pPr algn="ctr">
                        <a:defRPr lang="ko-KR" altLang="en-US"/>
                      </a:pPr>
                      <a:r>
                        <a:rPr lang="ko-KR" altLang="en-US" sz="1200"/>
                        <a:t>기초</a:t>
                      </a:r>
                      <a:endParaRPr lang="ko-KR" altLang="en-US" sz="1200"/>
                    </a:p>
                    <a:p>
                      <a:pPr algn="ctr">
                        <a:defRPr lang="ko-KR" altLang="en-US"/>
                      </a:pPr>
                      <a:r>
                        <a:rPr lang="ko-KR" altLang="en-US" sz="1200"/>
                        <a:t>연금</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r>
                        <a:rPr lang="ko-KR" altLang="en-US" sz="1200"/>
                        <a:t>65세 이상인 자로서 소득인정액이 </a:t>
                      </a:r>
                      <a:endParaRPr lang="ko-KR" altLang="en-US" sz="1200"/>
                    </a:p>
                    <a:p>
                      <a:pPr>
                        <a:defRPr lang="ko-KR" altLang="en-US"/>
                      </a:pPr>
                      <a:r>
                        <a:rPr lang="ko-KR" altLang="en-US" sz="1200"/>
                        <a:t>대통령령으로 정하는 금액 이하인 자</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c>
                  <a:txBody>
                    <a:bodyPr vert="horz" wrap="square" lIns="45720" tIns="45720" rIns="45720" bIns="45720" anchor="ctr" anchorCtr="0">
                      <a:spAutoFit/>
                    </a:bodyPr>
                    <a:p>
                      <a:pPr>
                        <a:defRPr lang="ko-KR" altLang="en-US"/>
                      </a:pP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ap="flat" cmpd="sng" algn="ctr">
                      <a:solidFill>
                        <a:prstClr val="black"/>
                      </a:solidFill>
                      <a:prstDash val="solid"/>
                      <a:round/>
                    </a:lnB>
                    <a:noFill/>
                  </a:tcPr>
                </a:tc>
              </a:tr>
              <a:tr h="542083">
                <a:tc>
                  <a:txBody>
                    <a:bodyPr vert="horz" wrap="square" lIns="45720" tIns="45720" rIns="45720" bIns="45720" anchor="ctr" anchorCtr="0">
                      <a:spAutoFit/>
                    </a:bodyPr>
                    <a:p>
                      <a:pPr algn="ctr">
                        <a:defRPr lang="ko-KR" altLang="en-US"/>
                      </a:pPr>
                      <a:r>
                        <a:rPr lang="ko-KR" altLang="en-US" sz="1200"/>
                        <a:t>장애인연금</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mpd="sng">
                      <a:solidFill>
                        <a:prstClr val="black"/>
                      </a:solidFill>
                      <a:prstDash val="solid"/>
                    </a:lnB>
                    <a:noFill/>
                  </a:tcPr>
                </a:tc>
                <a:tc>
                  <a:txBody>
                    <a:bodyPr vert="horz" wrap="square" lIns="45720" tIns="45720" rIns="45720" bIns="45720" anchor="ctr" anchorCtr="0">
                      <a:spAutoFit/>
                    </a:bodyPr>
                    <a:p>
                      <a:pPr>
                        <a:defRPr lang="ko-KR" altLang="en-US"/>
                      </a:pPr>
                      <a:r>
                        <a:rPr lang="ko-KR" altLang="en-US" sz="1200"/>
                        <a:t>18세 이상의 중증 장애인 중 본인과 배우자의 </a:t>
                      </a:r>
                      <a:endParaRPr lang="ko-KR" altLang="en-US" sz="1200"/>
                    </a:p>
                    <a:p>
                      <a:pPr>
                        <a:defRPr lang="ko-KR" altLang="en-US"/>
                      </a:pPr>
                      <a:r>
                        <a:rPr lang="ko-KR" altLang="en-US" sz="1200"/>
                        <a:t>소득인정액이 선정기준액 이하인 자</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mpd="sng">
                      <a:solidFill>
                        <a:prstClr val="black"/>
                      </a:solidFill>
                      <a:prstDash val="solid"/>
                    </a:lnB>
                    <a:noFill/>
                  </a:tcPr>
                </a:tc>
                <a:tc>
                  <a:txBody>
                    <a:bodyPr vert="horz" wrap="square" lIns="45720" tIns="45720" rIns="45720" bIns="45720" anchor="ctr" anchorCtr="0">
                      <a:spAutoFit/>
                    </a:bodyPr>
                    <a:p>
                      <a:pPr>
                        <a:defRPr lang="ko-KR" altLang="en-US"/>
                      </a:pPr>
                      <a:r>
                        <a:rPr lang="ko-KR" altLang="en-US" sz="1200"/>
                        <a:t>기초급여(18세~64세)</a:t>
                      </a:r>
                      <a:endParaRPr lang="ko-KR" altLang="en-US" sz="1200"/>
                    </a:p>
                    <a:p>
                      <a:pPr>
                        <a:defRPr lang="ko-KR" altLang="en-US"/>
                      </a:pPr>
                      <a:r>
                        <a:rPr lang="ko-KR" altLang="en-US" sz="1200"/>
                        <a:t>부가급여(18세 이상)</a:t>
                      </a: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mpd="sng">
                      <a:solidFill>
                        <a:prstClr val="black"/>
                      </a:solidFill>
                      <a:prstDash val="solid"/>
                    </a:lnB>
                    <a:noFill/>
                  </a:tcPr>
                </a:tc>
                <a:tc>
                  <a:txBody>
                    <a:bodyPr vert="horz" wrap="square" lIns="45720" tIns="45720" rIns="45720" bIns="45720" anchor="ctr" anchorCtr="0">
                      <a:spAutoFit/>
                    </a:bodyPr>
                    <a:p>
                      <a:pPr>
                        <a:defRPr lang="ko-KR" altLang="en-US"/>
                      </a:pPr>
                      <a:endParaRPr lang="ko-KR" altLang="en-US" sz="1200"/>
                    </a:p>
                  </a:txBody>
                  <a:tcPr marL="45720" marR="45720"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lnT>
                    <a:lnB w="12700" cmpd="sng">
                      <a:solidFill>
                        <a:prstClr val="black"/>
                      </a:solidFill>
                      <a:prstDash val="solid"/>
                    </a:lnB>
                    <a:noFill/>
                  </a:tcPr>
                </a:tc>
              </a:tr>
            </a:tbl>
          </a:graphicData>
        </a:graphic>
      </p:graphicFrame>
      <p:sp>
        <p:nvSpPr>
          <p:cNvPr id="5" name=""/>
          <p:cNvSpPr txBox="1"/>
          <p:nvPr/>
        </p:nvSpPr>
        <p:spPr>
          <a:xfrm>
            <a:off x="611560" y="800708"/>
            <a:ext cx="4716524" cy="940462"/>
          </a:xfrm>
          <a:prstGeom prst="rect">
            <a:avLst/>
          </a:prstGeom>
        </p:spPr>
        <p:txBody>
          <a:bodyPr wrap="square">
            <a:spAutoFit/>
          </a:bodyPr>
          <a:p>
            <a:pPr>
              <a:defRPr lang="ko-KR" altLang="en-US"/>
            </a:pPr>
            <a:r>
              <a:rPr lang="ko-KR" altLang="en-US" sz="1900">
                <a:latin typeface="굴림"/>
              </a:rPr>
              <a:t>3) 우리나라 공공부조 체계</a:t>
            </a:r>
            <a:endParaRPr lang="ko-KR" altLang="en-US" sz="1900">
              <a:latin typeface="굴림"/>
            </a:endParaRPr>
          </a:p>
          <a:p>
            <a:pPr>
              <a:defRPr lang="ko-KR" altLang="en-US"/>
            </a:pPr>
            <a:endParaRPr lang="ko-KR" altLang="en-US" sz="1900">
              <a:latin typeface="굴림"/>
            </a:endParaRPr>
          </a:p>
          <a:p>
            <a:pPr>
              <a:defRPr lang="ko-KR" altLang="en-US"/>
            </a:pPr>
            <a:r>
              <a:rPr lang="ko-KR" altLang="en-US"/>
              <a:t>&lt;우리나라 공공부조 체계&gt;</a:t>
            </a:r>
            <a:endParaRPr lang="ko-KR" altLang="en-US"/>
          </a:p>
        </p:txBody>
      </p:sp>
      <p:sp>
        <p:nvSpPr>
          <p:cNvPr id="6"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7"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139</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40.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449529" y="419265"/>
            <a:ext cx="8298934" cy="5360505"/>
          </a:xfrm>
          <a:prstGeom prst="rect">
            <a:avLst/>
          </a:prstGeom>
        </p:spPr>
        <p:txBody>
          <a:bodyPr vert="horz" wrap="square" lIns="91440" tIns="45720" rIns="91440" bIns="45720" anchor="t">
            <a:spAutoFit/>
          </a:bodyPr>
          <a:lstStyle/>
          <a:p>
            <a:pPr>
              <a:lnSpc>
                <a:spcPct val="120000"/>
              </a:lnSpc>
              <a:defRPr lang="ko-KR" altLang="en-US"/>
            </a:pPr>
            <a:r>
              <a:rPr lang="ko-KR" altLang="en-US" sz="2000">
                <a:solidFill>
                  <a:schemeClr val="tx1"/>
                </a:solidFill>
                <a:latin typeface="굴림"/>
              </a:rPr>
              <a:t>4) 공공부조제도의 주요 쟁점</a:t>
            </a:r>
            <a:endParaRPr lang="ko-KR" altLang="en-US" sz="2000">
              <a:solidFill>
                <a:schemeClr val="tx1"/>
              </a:solidFill>
              <a:latin typeface="굴림"/>
            </a:endParaRPr>
          </a:p>
          <a:p>
            <a:pPr>
              <a:lnSpc>
                <a:spcPct val="130000"/>
              </a:lnSpc>
              <a:defRPr lang="ko-KR" altLang="en-US"/>
            </a:pPr>
            <a:endParaRPr lang="en-US" altLang="ko-KR">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(1)국민기초생활보장제도(자활사업 포함)</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①</a:t>
            </a:r>
            <a:r>
              <a:rPr lang="en-US" altLang="ko-KR">
                <a:solidFill>
                  <a:schemeClr val="tx1"/>
                </a:solidFill>
                <a:latin typeface="굴림"/>
              </a:rPr>
              <a:t> </a:t>
            </a:r>
            <a:r>
              <a:rPr lang="ko-KR" altLang="en-US">
                <a:solidFill>
                  <a:schemeClr val="tx1"/>
                </a:solidFill>
                <a:latin typeface="굴림"/>
              </a:rPr>
              <a:t> 소득인정액</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소득평가액과 재산의 소득환산액을 합산한 금액</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② 부양의무자 : 배우자, 수급권자의 1촌의 직계혈족(부모, 아들, 딸 등)</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수급권자의 1촌의 직계혈족의 배우자(며느리, 사위 등)</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③ 보충급여방식(근로유인적 보충급여방식)</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④ 긴급생계급여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⑤ 보장시설</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최저기준 이상의 급여, 성별·신앙 또는 사회적 신분 등을 이유로 </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차별대우 금지, 강제노동의 금지 등 수급자의 자유로운 생활을 보장</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⑥ 수급권의 보호</a:t>
            </a:r>
            <a:endParaRPr lang="ko-KR" altLang="en-US">
              <a:solidFill>
                <a:schemeClr val="tx1"/>
              </a:solidFill>
              <a:latin typeface="굴림"/>
            </a:endParaRPr>
          </a:p>
          <a:p>
            <a:pPr>
              <a:lnSpc>
                <a:spcPct val="130000"/>
              </a:lnSpc>
              <a:defRPr lang="ko-KR" altLang="en-US"/>
            </a:pPr>
            <a:endParaRPr lang="ko-KR" altLang="en-US">
              <a:solidFill>
                <a:schemeClr val="tx1"/>
              </a:solidFill>
              <a:latin typeface="굴림"/>
            </a:endParaRPr>
          </a:p>
          <a:p>
            <a:pPr>
              <a:defRPr lang="ko-KR" altLang="en-US"/>
            </a:pPr>
            <a:r>
              <a:rPr lang="ko-KR" altLang="en-US"/>
              <a:t>  </a:t>
            </a:r>
            <a:endParaRPr lang="ko-KR" altLang="en-US"/>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140</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41.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3" name=""/>
          <p:cNvSpPr txBox="1"/>
          <p:nvPr/>
        </p:nvSpPr>
        <p:spPr>
          <a:xfrm>
            <a:off x="422533" y="393135"/>
            <a:ext cx="8298934" cy="6071729"/>
          </a:xfrm>
          <a:prstGeom prst="rect">
            <a:avLst/>
          </a:prstGeom>
        </p:spPr>
        <p:txBody>
          <a:bodyPr vert="horz" wrap="square" lIns="91440" tIns="45720" rIns="91440" bIns="45720" anchor="t">
            <a:spAutoFit/>
          </a:bodyPr>
          <a:lstStyle/>
          <a:p>
            <a:pPr>
              <a:lnSpc>
                <a:spcPct val="130000"/>
              </a:lnSpc>
              <a:defRPr lang="ko-KR" altLang="en-US"/>
            </a:pPr>
            <a:endParaRPr lang="en-US" altLang="ko-KR">
              <a:solidFill>
                <a:schemeClr val="tx1"/>
              </a:solidFill>
              <a:latin typeface="굴림"/>
            </a:endParaRPr>
          </a:p>
          <a:p>
            <a:pPr>
              <a:lnSpc>
                <a:spcPct val="130000"/>
              </a:lnSpc>
              <a:defRPr lang="ko-KR" altLang="en-US"/>
            </a:pPr>
            <a:r>
              <a:rPr lang="en-US" altLang="ko-KR">
                <a:solidFill>
                  <a:schemeClr val="tx1"/>
                </a:solidFill>
                <a:latin typeface="굴림"/>
              </a:rPr>
              <a:t> </a:t>
            </a:r>
            <a:r>
              <a:rPr lang="ko-KR" altLang="en-US">
                <a:solidFill>
                  <a:schemeClr val="tx1"/>
                </a:solidFill>
                <a:latin typeface="굴림"/>
              </a:rPr>
              <a:t>(2)의료급여제도</a:t>
            </a:r>
            <a:endParaRPr lang="ko-KR" altLang="en-US">
              <a:solidFill>
                <a:schemeClr val="tx1"/>
              </a:solidFill>
              <a:latin typeface="굴림"/>
            </a:endParaRPr>
          </a:p>
          <a:p>
            <a:pPr>
              <a:lnSpc>
                <a:spcPct val="130000"/>
              </a:lnSpc>
              <a:spcBef>
                <a:spcPts val="0"/>
              </a:spcBef>
              <a:defRPr lang="ko-KR" altLang="en-US"/>
            </a:pPr>
            <a:r>
              <a:rPr lang="ko-KR" altLang="en-US">
                <a:solidFill>
                  <a:schemeClr val="tx1"/>
                </a:solidFill>
                <a:latin typeface="굴림"/>
              </a:rPr>
              <a:t> ◦</a:t>
            </a:r>
            <a:r>
              <a:rPr lang="en-US" altLang="ko-KR">
                <a:solidFill>
                  <a:schemeClr val="tx1"/>
                </a:solidFill>
                <a:latin typeface="굴림"/>
              </a:rPr>
              <a:t> </a:t>
            </a:r>
            <a:r>
              <a:rPr lang="ko-KR" altLang="en-US" spc="-50">
                <a:solidFill>
                  <a:srgbClr val="0000ff"/>
                </a:solidFill>
                <a:latin typeface="굴림"/>
              </a:rPr>
              <a:t>의료급여제도(</a:t>
            </a:r>
            <a:r>
              <a:rPr lang="en-US" altLang="ko-KR" spc="-50">
                <a:solidFill>
                  <a:srgbClr val="0000ff"/>
                </a:solidFill>
                <a:latin typeface="굴림"/>
              </a:rPr>
              <a:t>medicaid)</a:t>
            </a:r>
            <a:r>
              <a:rPr lang="ko-KR" altLang="en-US" spc="-50">
                <a:solidFill>
                  <a:srgbClr val="0000ff"/>
                </a:solidFill>
                <a:latin typeface="굴림"/>
              </a:rPr>
              <a:t>란 저소득층과 특수집단의 의료궁핍을 해결함으로써 의료의 사회화를 이루려는 공공부조적 노력이다</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① 의료급여수급권자</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r>
              <a:rPr lang="en-US" altLang="ko-KR">
                <a:solidFill>
                  <a:schemeClr val="tx1"/>
                </a:solidFill>
                <a:latin typeface="굴림"/>
              </a:rPr>
              <a:t>1</a:t>
            </a:r>
            <a:r>
              <a:rPr lang="ko-KR" altLang="en-US">
                <a:solidFill>
                  <a:schemeClr val="tx1"/>
                </a:solidFill>
                <a:latin typeface="굴림"/>
              </a:rPr>
              <a:t>종 수급권자 </a:t>
            </a:r>
            <a:r>
              <a:rPr lang="en-US" altLang="ko-KR">
                <a:solidFill>
                  <a:schemeClr val="tx1"/>
                </a:solidFill>
                <a:latin typeface="굴림"/>
              </a:rPr>
              <a:t>·</a:t>
            </a:r>
            <a:r>
              <a:rPr lang="ko-KR" altLang="en-US">
                <a:solidFill>
                  <a:schemeClr val="tx1"/>
                </a:solidFill>
                <a:latin typeface="굴림"/>
              </a:rPr>
              <a:t> </a:t>
            </a:r>
            <a:r>
              <a:rPr lang="en-US" altLang="ko-KR">
                <a:solidFill>
                  <a:schemeClr val="tx1"/>
                </a:solidFill>
                <a:latin typeface="굴림"/>
              </a:rPr>
              <a:t>2</a:t>
            </a:r>
            <a:r>
              <a:rPr lang="ko-KR" altLang="en-US">
                <a:solidFill>
                  <a:schemeClr val="tx1"/>
                </a:solidFill>
                <a:latin typeface="굴림"/>
              </a:rPr>
              <a:t>종 수급권자</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② 급여</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◦급여의 범위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◦급여기간</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③ 의료급여기금</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④ 의료급여관련 기관</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◦보장기관</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급여수급권자의 거주지를 관할하는 시장</a:t>
            </a:r>
            <a:r>
              <a:rPr lang="en-US" altLang="ko-KR">
                <a:solidFill>
                  <a:schemeClr val="tx1"/>
                </a:solidFill>
                <a:latin typeface="굴림"/>
              </a:rPr>
              <a:t>,</a:t>
            </a:r>
            <a:r>
              <a:rPr lang="ko-KR" altLang="en-US">
                <a:solidFill>
                  <a:schemeClr val="tx1"/>
                </a:solidFill>
                <a:latin typeface="굴림"/>
              </a:rPr>
              <a:t> 군수 및 자치구의 구청장</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건강보험심사평가원</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국민건강보험공단</a:t>
            </a:r>
            <a:endParaRPr lang="ko-KR" altLang="en-US">
              <a:solidFill>
                <a:schemeClr val="tx1"/>
              </a:solidFill>
              <a:latin typeface="굴림"/>
            </a:endParaRPr>
          </a:p>
          <a:p>
            <a:pPr>
              <a:lnSpc>
                <a:spcPct val="130000"/>
              </a:lnSpc>
              <a:defRPr lang="ko-KR" altLang="en-US"/>
            </a:pPr>
            <a:r>
              <a:rPr lang="ko-KR" altLang="en-US">
                <a:solidFill>
                  <a:schemeClr val="tx1"/>
                </a:solidFill>
                <a:latin typeface="굴림"/>
              </a:rPr>
              <a:t> </a:t>
            </a:r>
            <a:endParaRPr lang="ko-KR" altLang="en-US">
              <a:solidFill>
                <a:schemeClr val="tx1"/>
              </a:solidFill>
              <a:latin typeface="굴림"/>
            </a:endParaRPr>
          </a:p>
          <a:p>
            <a:pPr>
              <a:defRPr lang="ko-KR" altLang="en-US"/>
            </a:pPr>
            <a:r>
              <a:rPr lang="ko-KR" altLang="en-US"/>
              <a:t>  </a:t>
            </a:r>
            <a:endParaRPr lang="ko-KR" altLang="en-US"/>
          </a:p>
        </p:txBody>
      </p:sp>
      <p:sp>
        <p:nvSpPr>
          <p:cNvPr id="4"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2025-02-20</a:t>
            </a:fld>
            <a:endParaRPr lang="ko-KR" altLang="en-US"/>
          </a:p>
        </p:txBody>
      </p:sp>
      <p:sp>
        <p:nvSpPr>
          <p:cNvPr id="5"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141</a:t>
            </a:fld>
            <a:endParaRPr lang="en-US" altLang="en-US"/>
          </a:p>
        </p:txBody>
      </p:sp>
    </p:spTree>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42.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p>
            <a:pPr lvl="0">
              <a:defRPr lang="ko-KR" altLang="en-US"/>
            </a:pPr>
            <a:fld id="{8D8CDBFE-CF8A-48C5-829A-3F8F6BC21A43}" type="datetime1">
              <a:rPr lang="ko-KR" altLang="en-US"/>
              <a:pPr lvl="0">
                <a:defRPr lang="ko-KR" altLang="en-US"/>
              </a:pPr>
              <a:t>2025-07-31</a:t>
            </a:fld>
            <a:endParaRPr lang="ko-KR" altLang="en-US"/>
          </a:p>
        </p:txBody>
      </p:sp>
      <p:sp>
        <p:nvSpPr>
          <p:cNvPr id="3" name="슬라이드 번호 개체 틀 3"/>
          <p:cNvSpPr>
            <a:spLocks noGrp="1"/>
          </p:cNvSpPr>
          <p:nvPr>
            <p:ph type="sldNum" sz="quarter" idx="12"/>
          </p:nvPr>
        </p:nvSpPr>
        <p:spPr/>
        <p:txBody>
          <a:bodyPr/>
          <a:p>
            <a:pPr lvl="0">
              <a:defRPr lang="ko-KR" altLang="en-US"/>
            </a:pPr>
            <a:fld id="{7DAE4D61-9C92-4856-9DAD-A05C7E3CAE56}" type="slidenum">
              <a:rPr lang="en-US" altLang="en-US"/>
              <a:pPr lvl="0">
                <a:defRPr lang="ko-KR" altLang="en-US"/>
              </a:pPr>
              <a:t>142</a:t>
            </a:fld>
            <a:endParaRPr lang="en-US" altLang="en-US"/>
          </a:p>
        </p:txBody>
      </p:sp>
      <p:sp>
        <p:nvSpPr>
          <p:cNvPr id="4" name=""/>
          <p:cNvSpPr txBox="1"/>
          <p:nvPr/>
        </p:nvSpPr>
        <p:spPr>
          <a:xfrm>
            <a:off x="512549" y="701863"/>
            <a:ext cx="8118902" cy="4725482"/>
          </a:xfrm>
          <a:prstGeom prst="rect">
            <a:avLst/>
          </a:prstGeom>
        </p:spPr>
        <p:txBody>
          <a:bodyPr wrap="square">
            <a:spAutoFit/>
          </a:bodyPr>
          <a:p>
            <a:pPr>
              <a:lnSpc>
                <a:spcPct val="130000"/>
              </a:lnSpc>
              <a:defRPr/>
            </a:pPr>
            <a:r>
              <a:rPr lang="ko-KR" altLang="en-US">
                <a:solidFill>
                  <a:schemeClr val="tx1"/>
                </a:solidFill>
                <a:latin typeface="굴림"/>
              </a:rPr>
              <a:t>◦의료급여기관 </a:t>
            </a:r>
            <a:endParaRPr lang="ko-KR" altLang="en-US">
              <a:solidFill>
                <a:schemeClr val="tx1"/>
              </a:solidFill>
              <a:latin typeface="굴림"/>
            </a:endParaRPr>
          </a:p>
          <a:p>
            <a:pPr>
              <a:lnSpc>
                <a:spcPct val="130000"/>
              </a:lnSpc>
              <a:defRPr/>
            </a:pPr>
            <a:r>
              <a:rPr lang="ko-KR" altLang="en-US">
                <a:solidFill>
                  <a:schemeClr val="tx1"/>
                </a:solidFill>
                <a:latin typeface="굴림"/>
              </a:rPr>
              <a:t>   </a:t>
            </a:r>
            <a:r>
              <a:rPr lang="en-US" altLang="ko-KR">
                <a:solidFill>
                  <a:schemeClr val="tx1"/>
                </a:solidFill>
                <a:latin typeface="굴림"/>
              </a:rPr>
              <a:t>-</a:t>
            </a:r>
            <a:r>
              <a:rPr lang="ko-KR" altLang="en-US">
                <a:solidFill>
                  <a:schemeClr val="tx1"/>
                </a:solidFill>
                <a:latin typeface="굴림"/>
              </a:rPr>
              <a:t>  의료급여수급권자에 대한 진료·조제 또는 투약 등을 담당하는  의료기관     </a:t>
            </a:r>
            <a:endParaRPr lang="ko-KR" altLang="en-US">
              <a:solidFill>
                <a:schemeClr val="tx1"/>
              </a:solidFill>
              <a:latin typeface="굴림"/>
            </a:endParaRPr>
          </a:p>
          <a:p>
            <a:pPr>
              <a:lnSpc>
                <a:spcPct val="130000"/>
              </a:lnSpc>
              <a:defRPr/>
            </a:pPr>
            <a:r>
              <a:rPr lang="ko-KR" altLang="en-US">
                <a:solidFill>
                  <a:schemeClr val="tx1"/>
                </a:solidFill>
                <a:latin typeface="굴림"/>
              </a:rPr>
              <a:t>     및  약국 등(제1차, 제2차, 제3차)</a:t>
            </a:r>
            <a:endParaRPr lang="ko-KR" altLang="en-US">
              <a:solidFill>
                <a:schemeClr val="tx1"/>
              </a:solidFill>
              <a:latin typeface="굴림"/>
            </a:endParaRPr>
          </a:p>
          <a:p>
            <a:pPr>
              <a:lnSpc>
                <a:spcPct val="130000"/>
              </a:lnSpc>
              <a:defRPr/>
            </a:pPr>
            <a:r>
              <a:rPr lang="ko-KR" altLang="en-US">
                <a:solidFill>
                  <a:schemeClr val="tx1"/>
                </a:solidFill>
                <a:latin typeface="굴림"/>
              </a:rPr>
              <a:t> ◦ 의료급여 진료절차</a:t>
            </a:r>
            <a:endParaRPr lang="ko-KR" altLang="en-US">
              <a:solidFill>
                <a:schemeClr val="tx1"/>
              </a:solidFill>
              <a:latin typeface="굴림"/>
            </a:endParaRPr>
          </a:p>
          <a:p>
            <a:pPr>
              <a:lnSpc>
                <a:spcPct val="130000"/>
              </a:lnSpc>
              <a:defRPr/>
            </a:pPr>
            <a:r>
              <a:rPr lang="ko-KR" altLang="en-US">
                <a:solidFill>
                  <a:schemeClr val="tx1"/>
                </a:solidFill>
                <a:latin typeface="굴림"/>
              </a:rPr>
              <a:t> ◦ 진료비 부담방법</a:t>
            </a:r>
            <a:endParaRPr lang="ko-KR" altLang="en-US">
              <a:solidFill>
                <a:schemeClr val="tx1"/>
              </a:solidFill>
              <a:latin typeface="굴림"/>
            </a:endParaRPr>
          </a:p>
          <a:p>
            <a:pPr>
              <a:lnSpc>
                <a:spcPct val="130000"/>
              </a:lnSpc>
              <a:defRPr/>
            </a:pPr>
            <a:r>
              <a:rPr lang="ko-KR" altLang="en-US">
                <a:solidFill>
                  <a:schemeClr val="tx1"/>
                </a:solidFill>
                <a:latin typeface="굴림"/>
              </a:rPr>
              <a:t>⑤ 장애인 의료급여대상자에 대한 보장구 지원</a:t>
            </a:r>
            <a:endParaRPr lang="ko-KR" altLang="en-US">
              <a:solidFill>
                <a:schemeClr val="tx1"/>
              </a:solidFill>
              <a:latin typeface="굴림"/>
            </a:endParaRPr>
          </a:p>
          <a:p>
            <a:pPr>
              <a:lnSpc>
                <a:spcPct val="130000"/>
              </a:lnSpc>
              <a:defRPr/>
            </a:pPr>
            <a:r>
              <a:rPr lang="ko-KR" altLang="en-US">
                <a:solidFill>
                  <a:schemeClr val="tx1"/>
                </a:solidFill>
                <a:latin typeface="굴림"/>
              </a:rPr>
              <a:t>⑥ 수급권의 보호 및 행정처분</a:t>
            </a:r>
            <a:endParaRPr lang="ko-KR" altLang="en-US">
              <a:solidFill>
                <a:schemeClr val="tx1"/>
              </a:solidFill>
              <a:latin typeface="굴림"/>
            </a:endParaRPr>
          </a:p>
          <a:p>
            <a:pPr>
              <a:lnSpc>
                <a:spcPct val="130000"/>
              </a:lnSpc>
              <a:defRPr/>
            </a:pPr>
            <a:r>
              <a:rPr lang="ko-KR" altLang="en-US">
                <a:solidFill>
                  <a:schemeClr val="tx1"/>
                </a:solidFill>
                <a:latin typeface="굴림"/>
              </a:rPr>
              <a:t>  ◦수급권의 보호</a:t>
            </a:r>
            <a:endParaRPr lang="ko-KR" altLang="en-US">
              <a:solidFill>
                <a:schemeClr val="tx1"/>
              </a:solidFill>
              <a:latin typeface="굴림"/>
            </a:endParaRPr>
          </a:p>
          <a:p>
            <a:pPr>
              <a:lnSpc>
                <a:spcPct val="130000"/>
              </a:lnSpc>
              <a:defRPr/>
            </a:pPr>
            <a:r>
              <a:rPr lang="ko-KR" altLang="en-US">
                <a:solidFill>
                  <a:schemeClr val="tx1"/>
                </a:solidFill>
                <a:latin typeface="굴림"/>
              </a:rPr>
              <a:t>  ◦의료급여의 제한</a:t>
            </a:r>
            <a:endParaRPr lang="ko-KR" altLang="en-US">
              <a:solidFill>
                <a:schemeClr val="tx1"/>
              </a:solidFill>
              <a:latin typeface="굴림"/>
            </a:endParaRPr>
          </a:p>
          <a:p>
            <a:pPr>
              <a:lnSpc>
                <a:spcPct val="130000"/>
              </a:lnSpc>
              <a:defRPr/>
            </a:pPr>
            <a:r>
              <a:rPr lang="ko-KR" altLang="en-US">
                <a:solidFill>
                  <a:schemeClr val="tx1"/>
                </a:solidFill>
                <a:latin typeface="굴림"/>
              </a:rPr>
              <a:t>  ◦구상권 청구</a:t>
            </a:r>
            <a:endParaRPr lang="ko-KR" altLang="en-US">
              <a:solidFill>
                <a:schemeClr val="tx1"/>
              </a:solidFill>
              <a:latin typeface="굴림"/>
            </a:endParaRPr>
          </a:p>
          <a:p>
            <a:pPr>
              <a:lnSpc>
                <a:spcPct val="130000"/>
              </a:lnSpc>
              <a:defRPr/>
            </a:pPr>
            <a:r>
              <a:rPr lang="ko-KR" altLang="en-US">
                <a:solidFill>
                  <a:schemeClr val="tx1"/>
                </a:solidFill>
                <a:latin typeface="굴림"/>
              </a:rPr>
              <a:t>  ◦부당이득금 징수 및 손해보상 청구</a:t>
            </a:r>
            <a:endParaRPr lang="ko-KR" altLang="en-US">
              <a:solidFill>
                <a:schemeClr val="tx1"/>
              </a:solidFill>
              <a:latin typeface="굴림"/>
            </a:endParaRPr>
          </a:p>
          <a:p>
            <a:pPr>
              <a:lnSpc>
                <a:spcPct val="130000"/>
              </a:lnSpc>
              <a:defRPr/>
            </a:pPr>
            <a:r>
              <a:rPr lang="ko-KR" altLang="en-US">
                <a:solidFill>
                  <a:schemeClr val="tx1"/>
                </a:solidFill>
                <a:latin typeface="굴림"/>
              </a:rPr>
              <a:t>  ◦행정처분</a:t>
            </a:r>
            <a:endParaRPr lang="ko-KR" altLang="en-US">
              <a:solidFill>
                <a:schemeClr val="tx1"/>
              </a:solidFill>
              <a:latin typeface="굴림"/>
            </a:endParaRPr>
          </a:p>
          <a:p>
            <a:pPr>
              <a:lnSpc>
                <a:spcPct val="130000"/>
              </a:lnSpc>
              <a:defRPr/>
            </a:pPr>
            <a:endParaRPr lang="ko-KR" altLang="en-US"/>
          </a:p>
        </p:txBody>
      </p:sp>
    </p:spTree>
    <p:extLst>
      <p:ext uri="{BB962C8B-B14F-4D97-AF65-F5344CB8AC3E}">
        <p14:creationId xmlns:p14="http://schemas.microsoft.com/office/powerpoint/2010/main" val="2400943301"/>
      </p:ext>
    </p:extLst>
  </p:cSld>
  <p:clrMapOvr>
    <a:masterClrMapping/>
  </p:clrMapOvr>
  <mc:AlternateContent xmlns:mc="http://schemas.openxmlformats.org/markup-compatibility/2006">
    <mc:Choice xmlns:p14="http://schemas.microsoft.com/office/powerpoint/2010/main" Requires="p14">
      <p:transition xmlns:mc="http://schemas.openxmlformats.org/markup-compatibility/2006" xmlns:p14="http://schemas.microsoft.com/office/powerpoint/2010/main" mc:Ignorable="p14" p14:dur="500"/>
    </mc:Choice>
    <mc:Fallback>
      <p:transition/>
    </mc:Fallback>
  </mc:AlternateContent>
</p:sld>
</file>

<file path=ppt/slides/slide143.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895468"/>
            <a:ext cx="1155139" cy="445652"/>
          </a:xfrm>
          <a:prstGeom prst="rect">
            <a:avLst/>
          </a:prstGeom>
          <a:noFill/>
        </p:spPr>
        <p:txBody>
          <a:bodyPr wrap="none">
            <a:spAutoFit/>
          </a:bodyPr>
          <a:lstStyle/>
          <a:p>
            <a:pPr lvl="0">
              <a:defRPr lang="ko-KR" altLang="en-US"/>
            </a:pPr>
            <a:r>
              <a:rPr lang="en-US" altLang="ko-KR" sz="2400" b="1">
                <a:latin typeface="HY수평선B"/>
                <a:ea typeface="HY수평선B"/>
              </a:rPr>
              <a:t>1. </a:t>
            </a:r>
            <a:r>
              <a:rPr lang="ko-KR" altLang="en-US" sz="2400" b="1">
                <a:latin typeface="HY수평선B"/>
                <a:ea typeface="HY수평선B"/>
              </a:rPr>
              <a:t>전망</a:t>
            </a:r>
            <a:endParaRPr lang="en-US" altLang="ko-KR" sz="2400" b="1">
              <a:latin typeface="HY수평선B"/>
              <a:ea typeface="HY수평선B"/>
            </a:endParaRPr>
          </a:p>
        </p:txBody>
      </p:sp>
      <p:sp>
        <p:nvSpPr>
          <p:cNvPr id="3" name="TextBox 2"/>
          <p:cNvSpPr txBox="1"/>
          <p:nvPr/>
        </p:nvSpPr>
        <p:spPr>
          <a:xfrm>
            <a:off x="323526" y="447055"/>
            <a:ext cx="3987488" cy="446390"/>
          </a:xfrm>
          <a:prstGeom prst="rect">
            <a:avLst/>
          </a:prstGeom>
          <a:noFill/>
        </p:spPr>
        <p:txBody>
          <a:bodyPr wrap="none">
            <a:spAutoFit/>
          </a:bodyPr>
          <a:lstStyle/>
          <a:p>
            <a:pPr lvl="0">
              <a:defRPr lang="ko-KR" altLang="en-US"/>
            </a:pPr>
            <a:r>
              <a:rPr lang="en-US" altLang="ko-KR" sz="2400" b="1"/>
              <a:t>VI. </a:t>
            </a:r>
            <a:r>
              <a:rPr lang="ko-KR" altLang="en-US" sz="2400" b="1"/>
              <a:t>사회복지의</a:t>
            </a:r>
            <a:r>
              <a:rPr lang="en-US" altLang="ko-KR" sz="2400" b="1"/>
              <a:t> </a:t>
            </a:r>
            <a:r>
              <a:rPr lang="ko-KR" altLang="en-US" sz="2400" b="1"/>
              <a:t>전망과 과제</a:t>
            </a:r>
            <a:endParaRPr lang="ko-KR" altLang="en-US" sz="2400" b="1"/>
          </a:p>
        </p:txBody>
      </p:sp>
      <p:sp>
        <p:nvSpPr>
          <p:cNvPr id="5" name="TextBox 4"/>
          <p:cNvSpPr txBox="1"/>
          <p:nvPr/>
        </p:nvSpPr>
        <p:spPr>
          <a:xfrm>
            <a:off x="827584" y="1473859"/>
            <a:ext cx="7808682" cy="4467835"/>
          </a:xfrm>
          <a:prstGeom prst="rect">
            <a:avLst/>
          </a:prstGeom>
          <a:noFill/>
        </p:spPr>
        <p:txBody>
          <a:bodyPr vert="horz" wrap="square" lIns="91438" tIns="45718" rIns="91438" bIns="45718" anchor="t">
            <a:spAutoFit/>
          </a:bodyPr>
          <a:lstStyle/>
          <a:p>
            <a:pPr>
              <a:lnSpc>
                <a:spcPct val="130000"/>
              </a:lnSpc>
              <a:defRPr lang="ko-KR" altLang="en-US"/>
            </a:pPr>
            <a:r>
              <a:rPr lang="en-US" altLang="ko-KR" sz="1700" b="1">
                <a:solidFill>
                  <a:schemeClr val="tx1"/>
                </a:solidFill>
                <a:latin typeface="굴림"/>
              </a:rPr>
              <a:t>◦ </a:t>
            </a:r>
            <a:r>
              <a:rPr lang="ko-KR" altLang="en-US" sz="1700" b="1">
                <a:solidFill>
                  <a:schemeClr val="tx1"/>
                </a:solidFill>
                <a:latin typeface="굴림"/>
              </a:rPr>
              <a:t>세계화시대의 진전</a:t>
            </a:r>
            <a:r>
              <a:rPr lang="en-US" altLang="ko-KR" sz="1700" b="1">
                <a:solidFill>
                  <a:schemeClr val="tx1"/>
                </a:solidFill>
                <a:latin typeface="굴림"/>
              </a:rPr>
              <a:t>- </a:t>
            </a:r>
            <a:r>
              <a:rPr lang="ko-KR" altLang="en-US" sz="1700" b="1">
                <a:solidFill>
                  <a:schemeClr val="tx1"/>
                </a:solidFill>
                <a:latin typeface="굴림"/>
              </a:rPr>
              <a:t>경제의</a:t>
            </a:r>
            <a:r>
              <a:rPr lang="en-US" altLang="ko-KR" sz="1700" b="1">
                <a:solidFill>
                  <a:schemeClr val="tx1"/>
                </a:solidFill>
                <a:latin typeface="굴림"/>
              </a:rPr>
              <a:t> </a:t>
            </a:r>
            <a:r>
              <a:rPr lang="ko-KR" altLang="en-US" sz="1700" b="1">
                <a:solidFill>
                  <a:schemeClr val="tx1"/>
                </a:solidFill>
                <a:latin typeface="굴림"/>
              </a:rPr>
              <a:t>세계화에서 복지의 세계화로</a:t>
            </a:r>
            <a:r>
              <a:rPr lang="en-US" altLang="ko-KR" sz="1700" b="1">
                <a:solidFill>
                  <a:schemeClr val="tx1"/>
                </a:solidFill>
                <a:latin typeface="굴림"/>
              </a:rPr>
              <a:t>(welfare state</a:t>
            </a:r>
            <a:r>
              <a:rPr lang="ko-KR" altLang="en-US" sz="1700" b="1">
                <a:solidFill>
                  <a:schemeClr val="tx1"/>
                </a:solidFill>
                <a:latin typeface="굴림"/>
              </a:rPr>
              <a:t>로부터 </a:t>
            </a:r>
            <a:r>
              <a:rPr lang="en-US" altLang="ko-KR" sz="1700" b="1">
                <a:solidFill>
                  <a:schemeClr val="tx1"/>
                </a:solidFill>
                <a:latin typeface="굴림"/>
              </a:rPr>
              <a:t>welfare world</a:t>
            </a:r>
            <a:r>
              <a:rPr lang="ko-KR" altLang="en-US" sz="1700" b="1">
                <a:solidFill>
                  <a:schemeClr val="tx1"/>
                </a:solidFill>
                <a:latin typeface="굴림"/>
              </a:rPr>
              <a:t>로</a:t>
            </a:r>
            <a:r>
              <a:rPr lang="en-US" altLang="ko-KR" sz="1700" b="1">
                <a:solidFill>
                  <a:schemeClr val="tx1"/>
                </a:solidFill>
                <a:latin typeface="굴림"/>
              </a:rPr>
              <a:t>)</a:t>
            </a:r>
            <a:endParaRPr lang="en-US" altLang="ko-KR" sz="1700" b="1">
              <a:solidFill>
                <a:schemeClr val="tx1"/>
              </a:solidFill>
              <a:latin typeface="굴림"/>
            </a:endParaRPr>
          </a:p>
          <a:p>
            <a:pPr>
              <a:lnSpc>
                <a:spcPct val="130000"/>
              </a:lnSpc>
              <a:defRPr lang="ko-KR" altLang="en-US"/>
            </a:pPr>
            <a:r>
              <a:rPr lang="en-US" altLang="ko-KR" sz="1700" b="1">
                <a:solidFill>
                  <a:schemeClr val="tx1"/>
                </a:solidFill>
                <a:latin typeface="굴림"/>
              </a:rPr>
              <a:t>◦ </a:t>
            </a:r>
            <a:r>
              <a:rPr lang="ko-KR" altLang="en-US" sz="1700" b="1">
                <a:solidFill>
                  <a:schemeClr val="tx1"/>
                </a:solidFill>
                <a:latin typeface="굴림"/>
              </a:rPr>
              <a:t>제</a:t>
            </a:r>
            <a:r>
              <a:rPr lang="en-US" altLang="ko-KR" sz="1700" b="1">
                <a:solidFill>
                  <a:schemeClr val="tx1"/>
                </a:solidFill>
                <a:latin typeface="굴림"/>
              </a:rPr>
              <a:t>4</a:t>
            </a:r>
            <a:r>
              <a:rPr lang="ko-KR" altLang="en-US" sz="1700" b="1">
                <a:solidFill>
                  <a:schemeClr val="tx1"/>
                </a:solidFill>
                <a:latin typeface="굴림"/>
              </a:rPr>
              <a:t>차 산업혁명시대 </a:t>
            </a:r>
            <a:r>
              <a:rPr lang="en-US" altLang="ko-KR" sz="1700" b="1">
                <a:solidFill>
                  <a:schemeClr val="tx1"/>
                </a:solidFill>
                <a:latin typeface="굴림"/>
              </a:rPr>
              <a:t>– </a:t>
            </a:r>
            <a:r>
              <a:rPr lang="ko-KR" altLang="en-US" sz="1700" b="1">
                <a:solidFill>
                  <a:schemeClr val="tx1"/>
                </a:solidFill>
                <a:latin typeface="굴림"/>
              </a:rPr>
              <a:t>과학 기술의 획기적 진보</a:t>
            </a:r>
            <a:endParaRPr lang="ko-KR" altLang="en-US" sz="1700" b="1">
              <a:solidFill>
                <a:schemeClr val="tx1"/>
              </a:solidFill>
              <a:latin typeface="굴림"/>
            </a:endParaRPr>
          </a:p>
          <a:p>
            <a:pPr>
              <a:lnSpc>
                <a:spcPct val="130000"/>
              </a:lnSpc>
              <a:defRPr lang="ko-KR" altLang="en-US"/>
            </a:pPr>
            <a:r>
              <a:rPr lang="ko-KR" altLang="ko-KR" sz="1700" b="1">
                <a:solidFill>
                  <a:schemeClr val="tx1"/>
                </a:solidFill>
                <a:latin typeface="굴림"/>
              </a:rPr>
              <a:t>◦</a:t>
            </a:r>
            <a:r>
              <a:rPr lang="en-US" altLang="ko-KR" sz="1700" b="1">
                <a:solidFill>
                  <a:schemeClr val="tx1"/>
                </a:solidFill>
                <a:latin typeface="굴림"/>
              </a:rPr>
              <a:t> </a:t>
            </a:r>
            <a:r>
              <a:rPr lang="ko-KR" altLang="en-US" sz="1700" b="1">
                <a:solidFill>
                  <a:schemeClr val="tx1"/>
                </a:solidFill>
                <a:latin typeface="굴림"/>
              </a:rPr>
              <a:t>경제</a:t>
            </a:r>
            <a:r>
              <a:rPr lang="en-US" altLang="ko-KR" sz="1700" b="1">
                <a:solidFill>
                  <a:schemeClr val="tx1"/>
                </a:solidFill>
                <a:latin typeface="굴림"/>
              </a:rPr>
              <a:t>·</a:t>
            </a:r>
            <a:r>
              <a:rPr lang="ko-KR" altLang="en-US" sz="1700" b="1">
                <a:solidFill>
                  <a:schemeClr val="tx1"/>
                </a:solidFill>
                <a:latin typeface="굴림"/>
              </a:rPr>
              <a:t>사회구조의 변화</a:t>
            </a:r>
            <a:r>
              <a:rPr lang="en-US" altLang="ko-KR" sz="1700" b="1">
                <a:solidFill>
                  <a:schemeClr val="tx1"/>
                </a:solidFill>
                <a:latin typeface="굴림"/>
              </a:rPr>
              <a:t>(</a:t>
            </a:r>
            <a:r>
              <a:rPr lang="ko-KR" altLang="en-US" sz="1700" b="1">
                <a:solidFill>
                  <a:schemeClr val="tx1"/>
                </a:solidFill>
                <a:latin typeface="굴림"/>
              </a:rPr>
              <a:t>산업구조 및 고용환경 등</a:t>
            </a:r>
            <a:r>
              <a:rPr lang="en-US" altLang="ko-KR" sz="1700" b="1">
                <a:solidFill>
                  <a:schemeClr val="tx1"/>
                </a:solidFill>
                <a:latin typeface="굴림"/>
              </a:rPr>
              <a:t>)</a:t>
            </a:r>
            <a:endParaRPr lang="en-US" altLang="ko-KR" sz="1700" b="1">
              <a:solidFill>
                <a:schemeClr val="tx1"/>
              </a:solidFill>
              <a:latin typeface="굴림"/>
            </a:endParaRPr>
          </a:p>
          <a:p>
            <a:pPr>
              <a:lnSpc>
                <a:spcPct val="130000"/>
              </a:lnSpc>
              <a:defRPr lang="ko-KR" altLang="en-US"/>
            </a:pPr>
            <a:r>
              <a:rPr lang="en-US" altLang="ko-KR" sz="1700" b="1">
                <a:solidFill>
                  <a:schemeClr val="tx1"/>
                </a:solidFill>
                <a:latin typeface="굴림"/>
              </a:rPr>
              <a:t>- </a:t>
            </a:r>
            <a:r>
              <a:rPr lang="ko-KR" altLang="en-US" sz="1700" b="1">
                <a:solidFill>
                  <a:schemeClr val="tx1"/>
                </a:solidFill>
                <a:latin typeface="굴림"/>
              </a:rPr>
              <a:t>생활패턴 및 의식의 변화</a:t>
            </a:r>
            <a:endParaRPr lang="ko-KR" altLang="en-US" sz="1700" b="1">
              <a:solidFill>
                <a:schemeClr val="tx1"/>
              </a:solidFill>
              <a:latin typeface="굴림"/>
            </a:endParaRPr>
          </a:p>
          <a:p>
            <a:pPr>
              <a:lnSpc>
                <a:spcPct val="130000"/>
              </a:lnSpc>
              <a:defRPr lang="ko-KR" altLang="en-US"/>
            </a:pPr>
            <a:r>
              <a:rPr lang="ko-KR" altLang="ko-KR" sz="1700" b="1">
                <a:solidFill>
                  <a:schemeClr val="tx1"/>
                </a:solidFill>
                <a:latin typeface="굴림"/>
              </a:rPr>
              <a:t>◦</a:t>
            </a:r>
            <a:r>
              <a:rPr lang="en-US" altLang="ko-KR" sz="1700" b="1">
                <a:solidFill>
                  <a:schemeClr val="tx1"/>
                </a:solidFill>
                <a:latin typeface="굴림"/>
              </a:rPr>
              <a:t> </a:t>
            </a:r>
            <a:r>
              <a:rPr lang="ko-KR" altLang="en-US" sz="1700" b="1" spc="-22">
                <a:solidFill>
                  <a:schemeClr val="tx1"/>
                </a:solidFill>
                <a:latin typeface="굴림"/>
              </a:rPr>
              <a:t>인구구조의 변화</a:t>
            </a:r>
            <a:r>
              <a:rPr lang="en-US" altLang="ko-KR" sz="1700" b="1" spc="-22">
                <a:solidFill>
                  <a:schemeClr val="tx1"/>
                </a:solidFill>
                <a:latin typeface="굴림"/>
              </a:rPr>
              <a:t>(</a:t>
            </a:r>
            <a:r>
              <a:rPr lang="ko-KR" altLang="en-US" sz="1700" b="1" spc="-22">
                <a:solidFill>
                  <a:schemeClr val="tx1"/>
                </a:solidFill>
                <a:latin typeface="굴림"/>
              </a:rPr>
              <a:t>저출산</a:t>
            </a:r>
            <a:r>
              <a:rPr lang="en-US" altLang="ko-KR" sz="1700" b="1" spc="-22">
                <a:solidFill>
                  <a:schemeClr val="tx1"/>
                </a:solidFill>
                <a:latin typeface="굴림"/>
              </a:rPr>
              <a:t>·</a:t>
            </a:r>
            <a:r>
              <a:rPr lang="ko-KR" altLang="en-US" sz="1700" b="1" spc="-22">
                <a:solidFill>
                  <a:schemeClr val="tx1"/>
                </a:solidFill>
                <a:latin typeface="굴림"/>
              </a:rPr>
              <a:t>초고령사회</a:t>
            </a:r>
            <a:r>
              <a:rPr lang="en-US" altLang="ko-KR" sz="1700" b="1" spc="-22">
                <a:solidFill>
                  <a:schemeClr val="tx1"/>
                </a:solidFill>
                <a:latin typeface="굴림"/>
              </a:rPr>
              <a:t>)</a:t>
            </a:r>
            <a:r>
              <a:rPr lang="ko-KR" altLang="en-US" sz="1700" b="1" spc="-22">
                <a:solidFill>
                  <a:schemeClr val="tx1"/>
                </a:solidFill>
                <a:latin typeface="굴림"/>
              </a:rPr>
              <a:t>에 따른 가족구조 및 부양기능의 변화</a:t>
            </a:r>
            <a:endParaRPr lang="ko-KR" altLang="en-US" sz="1700" b="1" spc="-22">
              <a:solidFill>
                <a:schemeClr val="tx1"/>
              </a:solidFill>
              <a:latin typeface="굴림"/>
            </a:endParaRPr>
          </a:p>
          <a:p>
            <a:pPr>
              <a:lnSpc>
                <a:spcPct val="130000"/>
              </a:lnSpc>
              <a:defRPr lang="ko-KR" altLang="en-US"/>
            </a:pPr>
            <a:r>
              <a:rPr lang="en-US" altLang="ko-KR" sz="1700" b="1">
                <a:solidFill>
                  <a:schemeClr val="tx1"/>
                </a:solidFill>
                <a:latin typeface="굴림"/>
              </a:rPr>
              <a:t>- </a:t>
            </a:r>
            <a:r>
              <a:rPr lang="ko-KR" altLang="en-US" sz="1700" b="1">
                <a:solidFill>
                  <a:schemeClr val="tx1"/>
                </a:solidFill>
                <a:latin typeface="굴림"/>
              </a:rPr>
              <a:t>여성의 사회참여 확대와 역할구조의 변화</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노동력 부족</a:t>
            </a:r>
            <a:endParaRPr lang="ko-KR" altLang="en-US" sz="1700" b="1">
              <a:solidFill>
                <a:schemeClr val="tx1"/>
              </a:solidFill>
              <a:latin typeface="굴림"/>
            </a:endParaRPr>
          </a:p>
          <a:p>
            <a:pPr>
              <a:lnSpc>
                <a:spcPct val="130000"/>
              </a:lnSpc>
              <a:defRPr lang="ko-KR" altLang="en-US"/>
            </a:pPr>
            <a:r>
              <a:rPr lang="en-US" altLang="ko-KR" sz="1700" b="1">
                <a:solidFill>
                  <a:schemeClr val="tx1"/>
                </a:solidFill>
                <a:latin typeface="굴림"/>
                <a:cs typeface="굴림"/>
              </a:rPr>
              <a:t>- </a:t>
            </a:r>
            <a:r>
              <a:rPr lang="ko-KR" altLang="en-US" sz="1700" b="1">
                <a:solidFill>
                  <a:schemeClr val="tx1"/>
                </a:solidFill>
                <a:latin typeface="굴림"/>
              </a:rPr>
              <a:t>노인부양비 부담의 증가</a:t>
            </a:r>
            <a:r>
              <a:rPr lang="en-US" altLang="ko-KR" sz="1700" b="1">
                <a:solidFill>
                  <a:schemeClr val="tx1"/>
                </a:solidFill>
                <a:latin typeface="굴림"/>
                <a:cs typeface="굴림"/>
              </a:rPr>
              <a:t> </a:t>
            </a:r>
            <a:endParaRPr lang="en-US" altLang="ko-KR" sz="1700" b="1">
              <a:solidFill>
                <a:schemeClr val="tx1"/>
              </a:solidFill>
              <a:latin typeface="굴림"/>
              <a:cs typeface="굴림"/>
            </a:endParaRPr>
          </a:p>
          <a:p>
            <a:pPr>
              <a:lnSpc>
                <a:spcPct val="130000"/>
              </a:lnSpc>
              <a:defRPr lang="ko-KR" altLang="en-US"/>
            </a:pPr>
            <a:r>
              <a:rPr lang="en-US" altLang="ko-KR" sz="1700" b="1">
                <a:solidFill>
                  <a:schemeClr val="tx1"/>
                </a:solidFill>
                <a:latin typeface="굴림"/>
              </a:rPr>
              <a:t>◦ </a:t>
            </a:r>
            <a:r>
              <a:rPr lang="ko-KR" altLang="en-US" sz="1700" b="1">
                <a:solidFill>
                  <a:schemeClr val="tx1"/>
                </a:solidFill>
                <a:latin typeface="굴림"/>
              </a:rPr>
              <a:t>빈곤의 양극화 심화</a:t>
            </a:r>
            <a:endParaRPr lang="ko-KR" altLang="en-US" sz="1700" b="1">
              <a:solidFill>
                <a:schemeClr val="tx1"/>
              </a:solidFill>
              <a:latin typeface="굴림"/>
            </a:endParaRPr>
          </a:p>
          <a:p>
            <a:pPr>
              <a:lnSpc>
                <a:spcPct val="130000"/>
              </a:lnSpc>
              <a:defRPr lang="ko-KR" altLang="en-US"/>
            </a:pPr>
            <a:r>
              <a:rPr lang="ko-KR" altLang="ko-KR" sz="1700" b="1">
                <a:solidFill>
                  <a:schemeClr val="tx1"/>
                </a:solidFill>
                <a:latin typeface="굴림"/>
              </a:rPr>
              <a:t>◦</a:t>
            </a:r>
            <a:r>
              <a:rPr lang="en-US" altLang="ko-KR" sz="1700" b="1">
                <a:solidFill>
                  <a:schemeClr val="tx1"/>
                </a:solidFill>
                <a:latin typeface="굴림"/>
              </a:rPr>
              <a:t> </a:t>
            </a:r>
            <a:r>
              <a:rPr lang="ko-KR" altLang="en-US" sz="1700" b="1">
                <a:solidFill>
                  <a:schemeClr val="tx1"/>
                </a:solidFill>
                <a:latin typeface="굴림"/>
              </a:rPr>
              <a:t>삶의 질 향상에 대한 욕구의 증가</a:t>
            </a:r>
            <a:endParaRPr lang="ko-KR" altLang="en-US" sz="1700" b="1">
              <a:solidFill>
                <a:schemeClr val="tx1"/>
              </a:solidFill>
              <a:latin typeface="굴림"/>
            </a:endParaRPr>
          </a:p>
          <a:p>
            <a:pPr>
              <a:lnSpc>
                <a:spcPct val="130000"/>
              </a:lnSpc>
              <a:defRPr lang="ko-KR" altLang="en-US"/>
            </a:pPr>
            <a:r>
              <a:rPr lang="ko-KR" altLang="ko-KR" sz="1700" b="1">
                <a:solidFill>
                  <a:schemeClr val="tx1"/>
                </a:solidFill>
                <a:latin typeface="굴림"/>
              </a:rPr>
              <a:t>◦</a:t>
            </a:r>
            <a:r>
              <a:rPr lang="ko-KR" altLang="en-US" sz="1700" b="1">
                <a:solidFill>
                  <a:schemeClr val="tx1"/>
                </a:solidFill>
                <a:latin typeface="굴림"/>
              </a:rPr>
              <a:t> 새로운 유형의 사회적 위험</a:t>
            </a:r>
            <a:r>
              <a:rPr lang="en-US" altLang="ko-KR" sz="1700" b="1">
                <a:solidFill>
                  <a:schemeClr val="tx1"/>
                </a:solidFill>
                <a:latin typeface="굴림"/>
              </a:rPr>
              <a:t>(new social risks)</a:t>
            </a:r>
            <a:r>
              <a:rPr lang="ko-KR" altLang="en-US" sz="1700" b="1">
                <a:solidFill>
                  <a:schemeClr val="tx1"/>
                </a:solidFill>
                <a:latin typeface="굴림"/>
              </a:rPr>
              <a:t>의 등장으로 다양한 행태의 </a:t>
            </a:r>
            <a:endParaRPr lang="ko-KR" altLang="en-US" sz="1700" b="1">
              <a:solidFill>
                <a:schemeClr val="tx1"/>
              </a:solidFill>
              <a:latin typeface="굴림"/>
            </a:endParaRPr>
          </a:p>
          <a:p>
            <a:pPr>
              <a:lnSpc>
                <a:spcPct val="130000"/>
              </a:lnSpc>
              <a:defRPr lang="ko-KR" altLang="en-US"/>
            </a:pPr>
            <a:r>
              <a:rPr lang="ko-KR" altLang="en-US" sz="1700" b="1">
                <a:solidFill>
                  <a:schemeClr val="tx1"/>
                </a:solidFill>
                <a:latin typeface="굴림"/>
              </a:rPr>
              <a:t>  새로운 클라이언트 집단의 생성 - 사회복지문제의 다양화 ･ 심각화</a:t>
            </a:r>
            <a:endParaRPr lang="ko-KR" altLang="en-US" sz="1700" b="1">
              <a:solidFill>
                <a:schemeClr val="tx1"/>
              </a:solidFill>
              <a:latin typeface="굴림"/>
            </a:endParaRPr>
          </a:p>
        </p:txBody>
      </p:sp>
      <p:sp>
        <p:nvSpPr>
          <p:cNvPr id="9"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10"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142</a:t>
            </a:fld>
            <a:endParaRPr lang="en-US" altLang="en-US"/>
          </a:p>
        </p:txBody>
      </p:sp>
    </p:spTree>
  </p:cSld>
  <p:clrMapOvr>
    <a:masterClrMapping/>
  </p:clrMapOvr>
  <p:transition xmlns:mc="http://schemas.openxmlformats.org/markup-compatibility/2006" xmlns:hp="http://schemas.haansoft.com/office/presentation/8.0" mc:Ignorable="hp" hp:hslDur="500"/>
</p:sld>
</file>

<file path=ppt/slides/slide144.xml><?xml version="1.0" encoding="utf-8"?>
<p:sld xmlns:r="http://schemas.openxmlformats.org/officeDocument/2006/relationships" xmlns:c="http://schemas.openxmlformats.org/drawingml/2006/chart" xmlns:a="http://schemas.openxmlformats.org/drawingml/2006/main" xmlns:dgm="http://schemas.openxmlformats.org/drawingml/2006/diagram" xmlns:dsp="http://schemas.microsoft.com/office/drawing/2008/diagram"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20688"/>
            <a:ext cx="1155139" cy="444207"/>
          </a:xfrm>
          <a:prstGeom prst="rect">
            <a:avLst/>
          </a:prstGeom>
          <a:noFill/>
        </p:spPr>
        <p:txBody>
          <a:bodyPr wrap="none">
            <a:spAutoFit/>
          </a:bodyPr>
          <a:lstStyle/>
          <a:p>
            <a:pPr lvl="0">
              <a:defRPr lang="ko-KR" altLang="en-US"/>
            </a:pPr>
            <a:r>
              <a:rPr lang="en-US" altLang="ko-KR" sz="2400" b="1">
                <a:latin typeface="HY수평선B"/>
                <a:ea typeface="HY수평선B"/>
              </a:rPr>
              <a:t>2. </a:t>
            </a:r>
            <a:r>
              <a:rPr lang="ko-KR" altLang="en-US" sz="2400" b="1">
                <a:latin typeface="HY수평선B"/>
                <a:ea typeface="HY수평선B"/>
              </a:rPr>
              <a:t>과제</a:t>
            </a:r>
            <a:endParaRPr lang="en-US" altLang="ko-KR" sz="2400" b="1">
              <a:latin typeface="HY수평선B"/>
              <a:ea typeface="HY수평선B"/>
            </a:endParaRPr>
          </a:p>
        </p:txBody>
      </p:sp>
      <p:sp>
        <p:nvSpPr>
          <p:cNvPr id="3" name="TextBox 2"/>
          <p:cNvSpPr txBox="1"/>
          <p:nvPr/>
        </p:nvSpPr>
        <p:spPr>
          <a:xfrm>
            <a:off x="647562" y="1340768"/>
            <a:ext cx="7961077" cy="4619977"/>
          </a:xfrm>
          <a:prstGeom prst="rect">
            <a:avLst/>
          </a:prstGeom>
          <a:noFill/>
        </p:spPr>
        <p:txBody>
          <a:bodyPr wrap="square">
            <a:spAutoFit/>
          </a:bodyPr>
          <a:lstStyle/>
          <a:p>
            <a:pPr>
              <a:lnSpc>
                <a:spcPct val="150000"/>
              </a:lnSpc>
              <a:defRPr lang="ko-KR" altLang="en-US"/>
            </a:pPr>
            <a:r>
              <a:rPr lang="en-US" altLang="ko-KR" b="1">
                <a:latin typeface="굴림"/>
                <a:ea typeface="굴림"/>
              </a:rPr>
              <a:t>◦ </a:t>
            </a:r>
            <a:r>
              <a:rPr lang="ko-KR" altLang="en-US" b="1">
                <a:latin typeface="굴림"/>
                <a:ea typeface="굴림"/>
              </a:rPr>
              <a:t>사회복지의 가치와 정체성 확립</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세계적 보편성과 한국적 특수성을 조화시킨 한국적 복지이념 및 복지모형의 </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설정 </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장기적이고 종합적인 사회복지정책의 방향 설정</a:t>
            </a:r>
            <a:endParaRPr lang="ko-KR" altLang="en-US" b="1">
              <a:latin typeface="굴림"/>
              <a:ea typeface="굴림"/>
            </a:endParaRPr>
          </a:p>
          <a:p>
            <a:pPr>
              <a:lnSpc>
                <a:spcPct val="150000"/>
              </a:lnSpc>
              <a:defRPr lang="ko-KR" altLang="en-US"/>
            </a:pPr>
            <a:r>
              <a:rPr lang="ko-KR" altLang="en-US" b="1">
                <a:latin typeface="굴림"/>
                <a:ea typeface="굴림"/>
              </a:rPr>
              <a:t>◦ 사회복지제도의 정비(합리화 ･ 효율화)</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복지재정의 역할 정립과 국가발전수준에 맞는 안정적 사회복지재정 확보</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사회변화와 욕구의 변화에 대응하는 사회복지 프로그램의 개발</a:t>
            </a:r>
            <a:endParaRPr lang="ko-KR" altLang="en-US" b="1">
              <a:latin typeface="굴림"/>
              <a:ea typeface="굴림"/>
            </a:endParaRPr>
          </a:p>
          <a:p>
            <a:pPr>
              <a:lnSpc>
                <a:spcPct val="150000"/>
              </a:lnSpc>
              <a:defRPr lang="ko-KR" altLang="en-US"/>
            </a:pPr>
            <a:r>
              <a:rPr lang="ko-KR" altLang="ko-KR" b="1">
                <a:latin typeface="굴림"/>
                <a:ea typeface="굴림"/>
              </a:rPr>
              <a:t>◦</a:t>
            </a:r>
            <a:r>
              <a:rPr lang="en-US" altLang="ko-KR" b="1">
                <a:latin typeface="굴림"/>
                <a:ea typeface="굴림"/>
              </a:rPr>
              <a:t> </a:t>
            </a:r>
            <a:r>
              <a:rPr lang="ko-KR" altLang="en-US" b="1">
                <a:latin typeface="굴림"/>
                <a:ea typeface="굴림"/>
              </a:rPr>
              <a:t>전달체계의 합리적 개편</a:t>
            </a:r>
            <a:endParaRPr lang="ko-KR" altLang="en-US" b="1">
              <a:latin typeface="굴림"/>
              <a:ea typeface="굴림"/>
            </a:endParaRPr>
          </a:p>
          <a:p>
            <a:pPr>
              <a:lnSpc>
                <a:spcPct val="150000"/>
              </a:lnSpc>
              <a:defRPr lang="ko-KR" altLang="en-US"/>
            </a:pPr>
            <a:r>
              <a:rPr lang="ko-KR" altLang="ko-KR" b="1">
                <a:latin typeface="굴림"/>
                <a:ea typeface="굴림"/>
              </a:rPr>
              <a:t>◦</a:t>
            </a:r>
            <a:r>
              <a:rPr lang="ko-KR" altLang="en-US" b="1">
                <a:latin typeface="굴림"/>
                <a:ea typeface="굴림"/>
              </a:rPr>
              <a:t> 전문인력의 확보와 사회복지사의 전문성 제고</a:t>
            </a:r>
            <a:endParaRPr lang="ko-KR" altLang="en-US" b="1">
              <a:latin typeface="굴림"/>
              <a:ea typeface="굴림"/>
            </a:endParaRPr>
          </a:p>
          <a:p>
            <a:pPr>
              <a:lnSpc>
                <a:spcPct val="150000"/>
              </a:lnSpc>
              <a:defRPr lang="ko-KR" altLang="en-US"/>
            </a:pPr>
            <a:r>
              <a:rPr lang="en-US" altLang="ko-KR" b="1">
                <a:latin typeface="굴림"/>
                <a:ea typeface="굴림"/>
              </a:rPr>
              <a:t>◦ </a:t>
            </a:r>
            <a:r>
              <a:rPr lang="ko-KR" altLang="en-US" b="1">
                <a:latin typeface="굴림"/>
                <a:ea typeface="굴림"/>
              </a:rPr>
              <a:t>사회구성원의 참여를 통한 복지공동체 구축</a:t>
            </a:r>
            <a:endParaRPr lang="ko-KR" altLang="en-US" b="1">
              <a:latin typeface="굴림"/>
              <a:ea typeface="굴림"/>
            </a:endParaRPr>
          </a:p>
          <a:p>
            <a:pPr>
              <a:lnSpc>
                <a:spcPct val="150000"/>
              </a:lnSpc>
              <a:defRPr lang="ko-KR" altLang="en-US"/>
            </a:pPr>
            <a:endParaRPr lang="ko-KR" altLang="en-US" b="1">
              <a:latin typeface="굴림"/>
              <a:ea typeface="굴림"/>
            </a:endParaRPr>
          </a:p>
        </p:txBody>
      </p:sp>
      <p:sp>
        <p:nvSpPr>
          <p:cNvPr id="7" name="날짜 개체 틀 1"/>
          <p:cNvSpPr>
            <a:spLocks noGrp="1"/>
          </p:cNvSpPr>
          <p:nvPr>
            <p:ph type="dt" sz="half" idx="10"/>
          </p:nvPr>
        </p:nvSpPr>
        <p:spPr/>
        <p:txBody>
          <a:bodyPr/>
          <a:lstStyle/>
          <a:p>
            <a:pPr lvl="0">
              <a:defRPr lang="ko-KR" altLang="en-US"/>
            </a:pPr>
            <a:fld id="{8D8CDBFE-CF8A-48C5-829A-3F8F6BC21A43}" type="datetime1">
              <a:rPr lang="ko-KR" altLang="en-US"/>
              <a:pPr lvl="0">
                <a:defRPr lang="ko-KR" altLang="en-US"/>
              </a:pPr>
              <a:t>2025-02-19</a:t>
            </a:fld>
            <a:endParaRPr lang="ko-KR" altLang="en-US"/>
          </a:p>
        </p:txBody>
      </p:sp>
      <p:sp>
        <p:nvSpPr>
          <p:cNvPr id="8" name="슬라이드 번호 개체 틀 3"/>
          <p:cNvSpPr>
            <a:spLocks noGrp="1"/>
          </p:cNvSpPr>
          <p:nvPr>
            <p:ph type="sldNum" sz="quarter" idx="12"/>
          </p:nvPr>
        </p:nvSpPr>
        <p:spPr/>
        <p:txBody>
          <a:bodyPr/>
          <a:lstStyle/>
          <a:p>
            <a:pPr lvl="0">
              <a:defRPr lang="ko-KR" altLang="en-US"/>
            </a:pPr>
            <a:fld id="{7DAE4D61-9C92-4856-9DAD-A05C7E3CAE56}" type="slidenum">
              <a:rPr lang="en-US" altLang="en-US"/>
              <a:pPr lvl="0">
                <a:defRPr lang="ko-KR" altLang="en-US"/>
              </a:pPr>
              <a:t>143</a:t>
            </a:fld>
            <a:endParaRPr lang="en-US" altLang="en-US"/>
          </a:p>
        </p:txBody>
      </p:sp>
    </p:spTree>
  </p:cSld>
  <p:clrMapOvr>
    <a:masterClrMapping/>
  </p:clrMapOvr>
  <p:transition xmlns:mc="http://schemas.openxmlformats.org/markup-compatibility/2006" xmlns:hp="http://schemas.haansoft.com/office/presentation/8.0" mc:Ignorable="hp" hp:hslDur="500"/>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xmlns:lc="http://schemas.openxmlformats.org/drawingml/2006/lockedCanvas" xmlns:p="http://schemas.openxmlformats.org/presentationml/2006/main" name="모양">
  <a:themeElements>
    <a:clrScheme name="모양">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모양">
      <a:majorFont>
        <a:latin typeface="Verdana"/>
        <a:ea typeface=""/>
        <a:cs typeface=""/>
        <a:font script="Jpan" typeface="MS Gothic"/>
        <a:font script="Hang" typeface="굴림"/>
        <a:font script="Hans" typeface="Microsoft YaHei"/>
        <a:font script="Hant" typeface="Microsoft JhengHei"/>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MS Gothic"/>
        <a:font script="Hang" typeface="굴림"/>
        <a:font script="Hans" typeface="Microsoft YaHei"/>
        <a:font script="Hant" typeface="Microsoft JhengHei"/>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모양">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rotWithShape="1">
          <a:blip r:embed="rId1">
            <a:duotone>
              <a:schemeClr val="phClr">
                <a:shade val="800"/>
                <a:satMod val="150000"/>
              </a:schemeClr>
              <a:schemeClr val="phClr">
                <a:tint val="80000"/>
                <a:satMod val="150000"/>
              </a:schemeClr>
            </a:duotone>
          </a:blip>
          <a:tile tx="0" ty="0" sx="75000" sy="75000" flip="none" algn="tl"/>
        </a:blipFill>
      </a:bgFillStyleLst>
    </a:fmtScheme>
  </a:themeElements>
</a:theme>
</file>

<file path=ppt/theme/theme2.xml><?xml version="1.0" encoding="utf-8"?>
<a:theme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xmlns:lc="http://schemas.openxmlformats.org/drawingml/2006/lockedCanvas" xmlns:p="http://schemas.openxmlformats.org/presentation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r="http://schemas.openxmlformats.org/officeDocument/2006/relationships" xmlns:c="http://schemas.openxmlformats.org/drawingml/2006/chart" xmlns:dgm="http://schemas.openxmlformats.org/drawingml/2006/diagram" xmlns:dsp="http://schemas.microsoft.com/office/drawing/2008/diagram" xmlns:a="http://schemas.openxmlformats.org/drawingml/2006/main" xmlns:pic="http://schemas.openxmlformats.org/drawingml/2006/picture" xmlns:wp="http://schemas.openxmlformats.org/drawingml/2006/wordprocessingDrawing" xmlns:xdr="http://schemas.openxmlformats.org/drawingml/2006/spreadsheetDrawing" xmlns:lc="http://schemas.openxmlformats.org/drawingml/2006/lockedCanvas" xmlns:p="http://schemas.openxmlformats.org/presentation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ep:Properties xmlns:r="http://schemas.openxmlformats.org/officeDocument/2006/relationships" xmlns:ep="http://schemas.openxmlformats.org/officeDocument/2006/extended-properties" xmlns:vt="http://schemas.openxmlformats.org/officeDocument/2006/docPropsVTypes">
  <ep:Manager/>
  <ep:Company/>
  <ep:Words>9409</ep:Words>
  <ep:PresentationFormat>화면 슬라이드 쇼(4:3)</ep:PresentationFormat>
  <ep:Paragraphs>1824</ep:Paragraphs>
  <ep:Slides>144</ep:Slides>
  <ep:Notes>6</ep:Notes>
  <ep:TotalTime>0</ep:TotalTime>
  <ep:HiddenSlides>0</ep:HiddenSlides>
  <ep:MMClips>0</ep:MMClips>
  <ep:HeadingPairs>
    <vt:vector size="4" baseType="variant">
      <vt:variant>
        <vt:lpstr>테마</vt:lpstr>
      </vt:variant>
      <vt:variant>
        <vt:i4>1</vt:i4>
      </vt:variant>
      <vt:variant>
        <vt:lpstr>슬라이드 제목</vt:lpstr>
      </vt:variant>
      <vt:variant>
        <vt:i4>144</vt:i4>
      </vt:variant>
    </vt:vector>
  </ep:HeadingPairs>
  <ep:TitlesOfParts>
    <vt:vector size="145" baseType="lpstr">
      <vt:lpstr>모양</vt:lpstr>
      <vt:lpstr>사회복지론  대구대학교 평생교육원  사회복지현장실습 강의안</vt:lpstr>
      <vt:lpstr>슬라이드 2</vt:lpstr>
      <vt:lpstr>슬라이드 3</vt:lpstr>
      <vt:lpstr>슬라이드 4</vt:lpstr>
      <vt:lpstr>슬라이드 5</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슬라이드 16</vt:lpstr>
      <vt:lpstr>슬라이드 17</vt:lpstr>
      <vt:lpstr>슬라이드 18</vt:lpstr>
      <vt:lpstr>슬라이드 19</vt:lpstr>
      <vt:lpstr>슬라이드 20</vt:lpstr>
      <vt:lpstr>슬라이드 21</vt:lpstr>
      <vt:lpstr>슬라이드 22</vt:lpstr>
      <vt:lpstr>슬라이드 23</vt:lpstr>
      <vt:lpstr>슬라이드 24</vt:lpstr>
      <vt:lpstr>슬라이드 25</vt:lpstr>
      <vt:lpstr>슬라이드 26</vt:lpstr>
      <vt:lpstr>슬라이드 27</vt:lpstr>
      <vt:lpstr>슬라이드 28</vt:lpstr>
      <vt:lpstr>슬라이드 29</vt:lpstr>
      <vt:lpstr>슬라이드 30</vt:lpstr>
      <vt:lpstr>슬라이드 31</vt:lpstr>
      <vt:lpstr>슬라이드 32</vt:lpstr>
      <vt:lpstr>슬라이드 33</vt:lpstr>
      <vt:lpstr>슬라이드 34</vt:lpstr>
      <vt:lpstr>슬라이드 35</vt:lpstr>
      <vt:lpstr>슬라이드 36</vt:lpstr>
      <vt:lpstr>슬라이드 37</vt:lpstr>
      <vt:lpstr>슬라이드 38</vt:lpstr>
      <vt:lpstr>슬라이드 39</vt:lpstr>
      <vt:lpstr>슬라이드 40</vt:lpstr>
      <vt:lpstr>슬라이드 41</vt:lpstr>
      <vt:lpstr>슬라이드 42</vt:lpstr>
      <vt:lpstr>슬라이드 43</vt:lpstr>
      <vt:lpstr>슬라이드 44</vt:lpstr>
      <vt:lpstr>슬라이드 45</vt:lpstr>
      <vt:lpstr>슬라이드 46</vt:lpstr>
      <vt:lpstr>슬라이드 47</vt:lpstr>
      <vt:lpstr>슬라이드 48</vt:lpstr>
      <vt:lpstr>슬라이드 49</vt:lpstr>
      <vt:lpstr>슬라이드 50</vt:lpstr>
      <vt:lpstr>슬라이드 51</vt:lpstr>
      <vt:lpstr>슬라이드 52</vt:lpstr>
      <vt:lpstr>슬라이드 53</vt:lpstr>
      <vt:lpstr>슬라이드 54</vt:lpstr>
      <vt:lpstr>슬라이드 55</vt:lpstr>
      <vt:lpstr>슬라이드 56</vt:lpstr>
      <vt:lpstr>슬라이드 57</vt:lpstr>
      <vt:lpstr>슬라이드 58</vt:lpstr>
      <vt:lpstr>슬라이드 59</vt:lpstr>
      <vt:lpstr>슬라이드 60</vt:lpstr>
      <vt:lpstr>슬라이드 61</vt:lpstr>
      <vt:lpstr>슬라이드 62</vt:lpstr>
      <vt:lpstr>슬라이드 63</vt:lpstr>
      <vt:lpstr>슬라이드 64</vt:lpstr>
      <vt:lpstr>슬라이드 65</vt:lpstr>
      <vt:lpstr>슬라이드 66</vt:lpstr>
      <vt:lpstr>슬라이드 67</vt:lpstr>
      <vt:lpstr>슬라이드 68</vt:lpstr>
      <vt:lpstr>슬라이드 69</vt:lpstr>
      <vt:lpstr>슬라이드 70</vt:lpstr>
      <vt:lpstr>슬라이드 71</vt:lpstr>
      <vt:lpstr>슬라이드 72</vt:lpstr>
      <vt:lpstr>슬라이드 73</vt:lpstr>
      <vt:lpstr>슬라이드 74</vt:lpstr>
      <vt:lpstr>슬라이드 75</vt:lpstr>
      <vt:lpstr>슬라이드 76</vt:lpstr>
      <vt:lpstr>슬라이드 77</vt:lpstr>
      <vt:lpstr>슬라이드 78</vt:lpstr>
      <vt:lpstr>슬라이드 79</vt:lpstr>
      <vt:lpstr>슬라이드 80</vt:lpstr>
      <vt:lpstr>슬라이드 81</vt:lpstr>
      <vt:lpstr>슬라이드 82</vt:lpstr>
      <vt:lpstr>슬라이드 83</vt:lpstr>
      <vt:lpstr>슬라이드 84</vt:lpstr>
      <vt:lpstr>슬라이드 85</vt:lpstr>
      <vt:lpstr>슬라이드 86</vt:lpstr>
      <vt:lpstr>슬라이드 87</vt:lpstr>
      <vt:lpstr>슬라이드 88</vt:lpstr>
      <vt:lpstr>슬라이드 89</vt:lpstr>
      <vt:lpstr>슬라이드 90</vt:lpstr>
      <vt:lpstr>슬라이드 91</vt:lpstr>
      <vt:lpstr>슬라이드 92</vt:lpstr>
      <vt:lpstr>슬라이드 93</vt:lpstr>
      <vt:lpstr>슬라이드 94</vt:lpstr>
      <vt:lpstr>슬라이드 95</vt:lpstr>
      <vt:lpstr>슬라이드 96</vt:lpstr>
      <vt:lpstr>슬라이드 97</vt:lpstr>
      <vt:lpstr>슬라이드 98</vt:lpstr>
      <vt:lpstr>슬라이드 99</vt:lpstr>
      <vt:lpstr>슬라이드 100</vt:lpstr>
      <vt:lpstr>슬라이드 101</vt:lpstr>
      <vt:lpstr>슬라이드 102</vt:lpstr>
      <vt:lpstr>슬라이드 103</vt:lpstr>
      <vt:lpstr>슬라이드 104</vt:lpstr>
      <vt:lpstr>슬라이드 105</vt:lpstr>
      <vt:lpstr>슬라이드 106</vt:lpstr>
      <vt:lpstr>슬라이드 107</vt:lpstr>
      <vt:lpstr>슬라이드 108</vt:lpstr>
      <vt:lpstr>슬라이드 109</vt:lpstr>
      <vt:lpstr>슬라이드 110</vt:lpstr>
      <vt:lpstr>슬라이드 111</vt:lpstr>
      <vt:lpstr>슬라이드 112</vt:lpstr>
      <vt:lpstr>슬라이드 113</vt:lpstr>
      <vt:lpstr>슬라이드 114</vt:lpstr>
      <vt:lpstr>슬라이드 115</vt:lpstr>
      <vt:lpstr>슬라이드 116</vt:lpstr>
      <vt:lpstr>슬라이드 117</vt:lpstr>
      <vt:lpstr>슬라이드 118</vt:lpstr>
      <vt:lpstr>슬라이드 119</vt:lpstr>
      <vt:lpstr>슬라이드 120</vt:lpstr>
      <vt:lpstr>슬라이드 121</vt:lpstr>
      <vt:lpstr>슬라이드 122</vt:lpstr>
      <vt:lpstr>슬라이드 123</vt:lpstr>
      <vt:lpstr>슬라이드 124</vt:lpstr>
      <vt:lpstr>슬라이드 125</vt:lpstr>
      <vt:lpstr>슬라이드 126</vt:lpstr>
      <vt:lpstr>슬라이드 127</vt:lpstr>
      <vt:lpstr>슬라이드 128</vt:lpstr>
      <vt:lpstr>슬라이드 129</vt:lpstr>
      <vt:lpstr>슬라이드 130</vt:lpstr>
      <vt:lpstr>슬라이드 131</vt:lpstr>
      <vt:lpstr>슬라이드 132</vt:lpstr>
      <vt:lpstr>슬라이드 133</vt:lpstr>
      <vt:lpstr>슬라이드 134</vt:lpstr>
      <vt:lpstr>슬라이드 135</vt:lpstr>
      <vt:lpstr>슬라이드 136</vt:lpstr>
      <vt:lpstr>슬라이드 137</vt:lpstr>
      <vt:lpstr>슬라이드 138</vt:lpstr>
      <vt:lpstr>슬라이드 139</vt:lpstr>
      <vt:lpstr>슬라이드 140</vt:lpstr>
      <vt:lpstr>슬라이드 141</vt:lpstr>
      <vt:lpstr>슬라이드 142</vt:lpstr>
      <vt:lpstr>슬라이드 143</vt:lpstr>
      <vt:lpstr>슬라이드 144</vt:lpstr>
    </vt:vector>
  </ep:TitlesOfParts>
  <ep:HyperlinkBase/>
  <ep:Application>Show</ep:Application>
  <ep:AppVersion>12.0000</ep:AppVersion>
</ep:Properties>
</file>

<file path=docProps/core.xml><?xml version="1.0" encoding="utf-8"?>
<cp:coreProperties xmlns:r="http://schemas.openxmlformats.org/officeDocument/2006/relationships" xmlns:cp="http://schemas.openxmlformats.org/package/2006/metadata/core-properties" xmlns:dc="http://purl.org/dc/elements/1.1/" xmlns:dcterms="http://purl.org/dc/terms/" xmlns:dcmitype="http://purl.org/dc/dcmitype/" xmlns:xsi="http://www.w3.org/2001/XMLSchema-instance">
  <dcterms:created xsi:type="dcterms:W3CDTF">2019-08-22T14:42:31.000</dcterms:created>
  <dc:creator>Hando</dc:creator>
  <cp:lastModifiedBy>user</cp:lastModifiedBy>
  <dcterms:modified xsi:type="dcterms:W3CDTF">2025-07-31T04:49:10.051</dcterms:modified>
  <cp:revision>570</cp:revision>
  <dc:title>슬라이드 1</dc:title>
  <cp:version/>
</cp:coreProperties>
</file>

<file path=docProps/custom.xml><?xml version="1.0" encoding="utf-8"?>
<cfp:Properties xmlns:r="http://schemas.openxmlformats.org/officeDocument/2006/relationships" xmlns:cfp="http://schemas.openxmlformats.org/officeDocument/2006/custom-properties" xmlns:vt="http://schemas.openxmlformats.org/officeDocument/2006/docPropsVTypes"/>
</file>